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ppt/drawings/drawing2.xml" ContentType="application/vnd.openxmlformats-officedocument.drawingml.chartshapes+xml"/>
  <Override PartName="/ppt/charts/chart4.xml" ContentType="application/vnd.openxmlformats-officedocument.drawingml.chart+xml"/>
  <Override PartName="/ppt/drawings/drawing3.xml" ContentType="application/vnd.openxmlformats-officedocument.drawingml.chartshapes+xml"/>
  <Override PartName="/ppt/charts/chart5.xml" ContentType="application/vnd.openxmlformats-officedocument.drawingml.chart+xml"/>
  <Override PartName="/ppt/drawings/drawing4.xml" ContentType="application/vnd.openxmlformats-officedocument.drawingml.chartshapes+xml"/>
  <Override PartName="/ppt/notesSlides/notesSlide49.xml" ContentType="application/vnd.openxmlformats-officedocument.presentationml.notesSlide+xml"/>
  <Override PartName="/ppt/charts/chart6.xml" ContentType="application/vnd.openxmlformats-officedocument.drawingml.chart+xml"/>
  <Override PartName="/ppt/drawings/drawing5.xml" ContentType="application/vnd.openxmlformats-officedocument.drawingml.chartshapes+xml"/>
  <Override PartName="/ppt/charts/chart7.xml" ContentType="application/vnd.openxmlformats-officedocument.drawingml.chart+xml"/>
  <Override PartName="/ppt/drawings/drawing6.xml" ContentType="application/vnd.openxmlformats-officedocument.drawingml.chartshapes+xml"/>
  <Override PartName="/ppt/charts/chart8.xml" ContentType="application/vnd.openxmlformats-officedocument.drawingml.chart+xml"/>
  <Override PartName="/ppt/drawings/drawing7.xml" ContentType="application/vnd.openxmlformats-officedocument.drawingml.chartshapes+xml"/>
  <Override PartName="/ppt/charts/chart9.xml" ContentType="application/vnd.openxmlformats-officedocument.drawingml.chart+xml"/>
  <Override PartName="/ppt/drawings/drawing8.xml" ContentType="application/vnd.openxmlformats-officedocument.drawingml.chartshapes+xml"/>
  <Override PartName="/ppt/notesSlides/notesSlide50.xml" ContentType="application/vnd.openxmlformats-officedocument.presentationml.notesSlide+xml"/>
  <Override PartName="/ppt/charts/chart10.xml" ContentType="application/vnd.openxmlformats-officedocument.drawingml.chart+xml"/>
  <Override PartName="/ppt/drawings/drawing9.xml" ContentType="application/vnd.openxmlformats-officedocument.drawingml.chartshapes+xml"/>
  <Override PartName="/ppt/charts/chart11.xml" ContentType="application/vnd.openxmlformats-officedocument.drawingml.chart+xml"/>
  <Override PartName="/ppt/drawings/drawing10.xml" ContentType="application/vnd.openxmlformats-officedocument.drawingml.chartshapes+xml"/>
  <Override PartName="/ppt/charts/chart12.xml" ContentType="application/vnd.openxmlformats-officedocument.drawingml.chart+xml"/>
  <Override PartName="/ppt/drawings/drawing11.xml" ContentType="application/vnd.openxmlformats-officedocument.drawingml.chartshapes+xml"/>
  <Override PartName="/ppt/charts/chart13.xml" ContentType="application/vnd.openxmlformats-officedocument.drawingml.chart+xml"/>
  <Override PartName="/ppt/drawings/drawing12.xml" ContentType="application/vnd.openxmlformats-officedocument.drawingml.chartshapes+xml"/>
  <Override PartName="/ppt/notesSlides/notesSlide51.xml" ContentType="application/vnd.openxmlformats-officedocument.presentationml.notesSlide+xml"/>
  <Override PartName="/ppt/charts/chart14.xml" ContentType="application/vnd.openxmlformats-officedocument.drawingml.chart+xml"/>
  <Override PartName="/ppt/notesSlides/notesSlide52.xml" ContentType="application/vnd.openxmlformats-officedocument.presentationml.notesSlide+xml"/>
  <Override PartName="/ppt/charts/chart15.xml" ContentType="application/vnd.openxmlformats-officedocument.drawingml.chart+xml"/>
  <Override PartName="/ppt/charts/chart16.xml" ContentType="application/vnd.openxmlformats-officedocument.drawingml.chart+xml"/>
  <Override PartName="/ppt/notesSlides/notesSlide53.xml" ContentType="application/vnd.openxmlformats-officedocument.presentationml.notesSlide+xml"/>
  <Override PartName="/ppt/charts/chart17.xml" ContentType="application/vnd.openxmlformats-officedocument.drawingml.chart+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Override PartName="/ppt/charts/colors10.xml" ContentType="application/vnd.ms-office.chartcolorstyle+xml"/>
  <Override PartName="/ppt/charts/style10.xml" ContentType="application/vnd.ms-office.chartstyle+xml"/>
  <Override PartName="/ppt/charts/colors11.xml" ContentType="application/vnd.ms-office.chartcolorstyle+xml"/>
  <Override PartName="/ppt/charts/style11.xml" ContentType="application/vnd.ms-office.chartstyle+xml"/>
  <Override PartName="/ppt/charts/colors12.xml" ContentType="application/vnd.ms-office.chartcolorstyle+xml"/>
  <Override PartName="/ppt/charts/style12.xml" ContentType="application/vnd.ms-office.chartstyle+xml"/>
  <Override PartName="/ppt/charts/style13.xml" ContentType="application/vnd.ms-office.chartstyle+xml"/>
  <Override PartName="/ppt/charts/colors13.xml" ContentType="application/vnd.ms-office.chartcolorstyle+xml"/>
  <Override PartName="/ppt/charts/style14.xml" ContentType="application/vnd.ms-office.chartstyle+xml"/>
  <Override PartName="/ppt/charts/colors14.xml" ContentType="application/vnd.ms-office.chartcolorstyle+xml"/>
  <Override PartName="/ppt/charts/style15.xml" ContentType="application/vnd.ms-office.chartstyle+xml"/>
  <Override PartName="/ppt/charts/colors15.xml" ContentType="application/vnd.ms-office.chartcolorstyle+xml"/>
  <Override PartName="/ppt/charts/style16.xml" ContentType="application/vnd.ms-office.chartstyle+xml"/>
  <Override PartName="/ppt/charts/colors16.xml" ContentType="application/vnd.ms-office.chartcolor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2"/>
  </p:sldMasterIdLst>
  <p:notesMasterIdLst>
    <p:notesMasterId r:id="rId69"/>
  </p:notesMasterIdLst>
  <p:sldIdLst>
    <p:sldId id="303" r:id="rId3"/>
    <p:sldId id="373" r:id="rId4"/>
    <p:sldId id="481" r:id="rId5"/>
    <p:sldId id="375" r:id="rId6"/>
    <p:sldId id="406" r:id="rId7"/>
    <p:sldId id="486" r:id="rId8"/>
    <p:sldId id="408" r:id="rId9"/>
    <p:sldId id="409" r:id="rId10"/>
    <p:sldId id="410" r:id="rId11"/>
    <p:sldId id="413" r:id="rId12"/>
    <p:sldId id="416" r:id="rId13"/>
    <p:sldId id="482" r:id="rId14"/>
    <p:sldId id="461" r:id="rId15"/>
    <p:sldId id="470" r:id="rId16"/>
    <p:sldId id="472" r:id="rId17"/>
    <p:sldId id="474" r:id="rId18"/>
    <p:sldId id="471" r:id="rId19"/>
    <p:sldId id="473" r:id="rId20"/>
    <p:sldId id="475" r:id="rId21"/>
    <p:sldId id="476" r:id="rId22"/>
    <p:sldId id="483" r:id="rId23"/>
    <p:sldId id="418" r:id="rId24"/>
    <p:sldId id="419" r:id="rId25"/>
    <p:sldId id="420" r:id="rId26"/>
    <p:sldId id="423" r:id="rId27"/>
    <p:sldId id="425" r:id="rId28"/>
    <p:sldId id="424" r:id="rId29"/>
    <p:sldId id="395" r:id="rId30"/>
    <p:sldId id="426" r:id="rId31"/>
    <p:sldId id="427" r:id="rId32"/>
    <p:sldId id="429" r:id="rId33"/>
    <p:sldId id="430" r:id="rId34"/>
    <p:sldId id="431" r:id="rId35"/>
    <p:sldId id="432" r:id="rId36"/>
    <p:sldId id="484" r:id="rId37"/>
    <p:sldId id="421" r:id="rId38"/>
    <p:sldId id="422" r:id="rId39"/>
    <p:sldId id="439" r:id="rId40"/>
    <p:sldId id="379" r:id="rId41"/>
    <p:sldId id="435" r:id="rId42"/>
    <p:sldId id="434" r:id="rId43"/>
    <p:sldId id="437" r:id="rId44"/>
    <p:sldId id="436" r:id="rId45"/>
    <p:sldId id="442" r:id="rId46"/>
    <p:sldId id="433" r:id="rId47"/>
    <p:sldId id="443" r:id="rId48"/>
    <p:sldId id="444" r:id="rId49"/>
    <p:sldId id="462" r:id="rId50"/>
    <p:sldId id="465" r:id="rId51"/>
    <p:sldId id="464" r:id="rId52"/>
    <p:sldId id="479" r:id="rId53"/>
    <p:sldId id="478" r:id="rId54"/>
    <p:sldId id="466" r:id="rId55"/>
    <p:sldId id="467" r:id="rId56"/>
    <p:sldId id="468" r:id="rId57"/>
    <p:sldId id="469" r:id="rId58"/>
    <p:sldId id="480" r:id="rId59"/>
    <p:sldId id="485" r:id="rId60"/>
    <p:sldId id="404" r:id="rId61"/>
    <p:sldId id="440" r:id="rId62"/>
    <p:sldId id="441" r:id="rId63"/>
    <p:sldId id="399" r:id="rId64"/>
    <p:sldId id="411" r:id="rId65"/>
    <p:sldId id="344" r:id="rId66"/>
    <p:sldId id="487" r:id="rId67"/>
    <p:sldId id="48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E75E278A-FF0E-49A4-B170-79828D63BBAD}">
          <p14:sldIdLst>
            <p14:sldId id="303"/>
            <p14:sldId id="373"/>
          </p14:sldIdLst>
        </p14:section>
        <p14:section name="1.緒論" id="{1BD213FE-8032-4369-B612-394DB9BB495E}">
          <p14:sldIdLst>
            <p14:sldId id="481"/>
            <p14:sldId id="375"/>
            <p14:sldId id="406"/>
            <p14:sldId id="486"/>
            <p14:sldId id="408"/>
            <p14:sldId id="409"/>
            <p14:sldId id="410"/>
            <p14:sldId id="413"/>
            <p14:sldId id="416"/>
          </p14:sldIdLst>
        </p14:section>
        <p14:section name="2.理論方法" id="{061AB335-0A92-458F-B64F-90145E7FE509}">
          <p14:sldIdLst>
            <p14:sldId id="482"/>
            <p14:sldId id="461"/>
            <p14:sldId id="470"/>
            <p14:sldId id="472"/>
            <p14:sldId id="474"/>
            <p14:sldId id="471"/>
            <p14:sldId id="473"/>
            <p14:sldId id="475"/>
            <p14:sldId id="476"/>
          </p14:sldIdLst>
        </p14:section>
        <p14:section name="3.系統開發" id="{53C02F24-09A5-4F85-A4E7-145616D78A6C}">
          <p14:sldIdLst>
            <p14:sldId id="483"/>
            <p14:sldId id="418"/>
            <p14:sldId id="419"/>
            <p14:sldId id="420"/>
            <p14:sldId id="423"/>
            <p14:sldId id="425"/>
            <p14:sldId id="424"/>
            <p14:sldId id="395"/>
            <p14:sldId id="426"/>
            <p14:sldId id="427"/>
            <p14:sldId id="429"/>
            <p14:sldId id="430"/>
            <p14:sldId id="431"/>
            <p14:sldId id="432"/>
          </p14:sldIdLst>
        </p14:section>
        <p14:section name="4.實驗分析" id="{1D2D8535-0FD3-4B9B-A515-C3ABB97F59DF}">
          <p14:sldIdLst>
            <p14:sldId id="484"/>
            <p14:sldId id="421"/>
            <p14:sldId id="422"/>
            <p14:sldId id="439"/>
            <p14:sldId id="379"/>
            <p14:sldId id="435"/>
            <p14:sldId id="434"/>
            <p14:sldId id="437"/>
            <p14:sldId id="436"/>
            <p14:sldId id="442"/>
            <p14:sldId id="433"/>
            <p14:sldId id="443"/>
            <p14:sldId id="444"/>
            <p14:sldId id="462"/>
            <p14:sldId id="465"/>
            <p14:sldId id="464"/>
            <p14:sldId id="479"/>
            <p14:sldId id="478"/>
            <p14:sldId id="466"/>
            <p14:sldId id="467"/>
            <p14:sldId id="468"/>
            <p14:sldId id="469"/>
          </p14:sldIdLst>
        </p14:section>
        <p14:section name="5.結論" id="{2FC77A79-B4EC-4E2A-ACC7-73DBB7817A58}">
          <p14:sldIdLst>
            <p14:sldId id="480"/>
            <p14:sldId id="485"/>
            <p14:sldId id="404"/>
            <p14:sldId id="440"/>
            <p14:sldId id="441"/>
          </p14:sldIdLst>
        </p14:section>
        <p14:section name="參考文獻" id="{8F9AF535-F0C1-44BB-A395-36AF1AD0A49A}">
          <p14:sldIdLst>
            <p14:sldId id="399"/>
            <p14:sldId id="411"/>
          </p14:sldIdLst>
        </p14:section>
        <p14:section name="Q/A" id="{9A95F895-7C33-4F4E-B93D-2B02078ABB92}">
          <p14:sldIdLst>
            <p14:sldId id="344"/>
            <p14:sldId id="487"/>
            <p14:sldId id="488"/>
          </p14:sldIdLst>
        </p14:section>
      </p14:sectionLst>
    </p:ex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D2B4A6"/>
    <a:srgbClr val="734F29"/>
    <a:srgbClr val="D24726"/>
    <a:srgbClr val="AEB785"/>
    <a:srgbClr val="EFD5A2"/>
    <a:srgbClr val="3B3026"/>
    <a:srgbClr val="ECE1CA"/>
    <a:srgbClr val="79553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41" autoAdjust="0"/>
    <p:restoredTop sz="80396" autoAdjust="0"/>
  </p:normalViewPr>
  <p:slideViewPr>
    <p:cSldViewPr snapToGrid="0">
      <p:cViewPr>
        <p:scale>
          <a:sx n="100" d="100"/>
          <a:sy n="100" d="100"/>
        </p:scale>
        <p:origin x="-72" y="204"/>
      </p:cViewPr>
      <p:guideLst>
        <p:guide orient="horz" pos="2160"/>
        <p:guide pos="3840"/>
      </p:guideLst>
    </p:cSldViewPr>
  </p:slideViewPr>
  <p:outlineViewPr>
    <p:cViewPr>
      <p:scale>
        <a:sx n="33" d="100"/>
        <a:sy n="33" d="100"/>
      </p:scale>
      <p:origin x="0" y="133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10.xml.rels><?xml version="1.0" encoding="UTF-8" standalone="yes"?>
<Relationships xmlns="http://schemas.openxmlformats.org/package/2006/relationships"><Relationship Id="rId3" Type="http://schemas.microsoft.com/office/2011/relationships/chartColorStyle" Target="colors9.xml"/><Relationship Id="rId2" Type="http://schemas.openxmlformats.org/officeDocument/2006/relationships/chartUserShapes" Target="../drawings/drawing9.xml"/><Relationship Id="rId1" Type="http://schemas.openxmlformats.org/officeDocument/2006/relationships/package" Target="../embeddings/Microsoft_Excel_Worksheet11.xlsx"/><Relationship Id="rId4"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microsoft.com/office/2011/relationships/chartColorStyle" Target="colors10.xml"/><Relationship Id="rId2" Type="http://schemas.openxmlformats.org/officeDocument/2006/relationships/chartUserShapes" Target="../drawings/drawing10.xml"/><Relationship Id="rId1" Type="http://schemas.openxmlformats.org/officeDocument/2006/relationships/package" Target="../embeddings/Microsoft_Excel_Worksheet12.xlsx"/><Relationship Id="rId4"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microsoft.com/office/2011/relationships/chartColorStyle" Target="colors11.xml"/><Relationship Id="rId2" Type="http://schemas.openxmlformats.org/officeDocument/2006/relationships/chartUserShapes" Target="../drawings/drawing11.xml"/><Relationship Id="rId1" Type="http://schemas.openxmlformats.org/officeDocument/2006/relationships/oleObject" Target="../embeddings/oleObject14.bin"/><Relationship Id="rId4"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microsoft.com/office/2011/relationships/chartColorStyle" Target="colors12.xml"/><Relationship Id="rId2" Type="http://schemas.openxmlformats.org/officeDocument/2006/relationships/chartUserShapes" Target="../drawings/drawing12.xml"/><Relationship Id="rId1" Type="http://schemas.openxmlformats.org/officeDocument/2006/relationships/package" Target="../embeddings/Microsoft_Excel_Worksheet13.xlsx"/><Relationship Id="rId4"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microsoft.com/office/2011/relationships/chartStyle" Target="style13.xml"/><Relationship Id="rId2" Type="http://schemas.microsoft.com/office/2011/relationships/chartColorStyle" Target="colors13.xml"/><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3" Type="http://schemas.microsoft.com/office/2011/relationships/chartStyle" Target="style14.xml"/><Relationship Id="rId2" Type="http://schemas.microsoft.com/office/2011/relationships/chartColorStyle" Target="colors14.xml"/><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3" Type="http://schemas.microsoft.com/office/2011/relationships/chartStyle" Target="style15.xml"/><Relationship Id="rId2" Type="http://schemas.microsoft.com/office/2011/relationships/chartColorStyle" Target="colors15.xml"/><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3" Type="http://schemas.microsoft.com/office/2011/relationships/chartStyle" Target="style16.xml"/><Relationship Id="rId2" Type="http://schemas.microsoft.com/office/2011/relationships/chartColorStyle" Target="colors16.xml"/><Relationship Id="rId1" Type="http://schemas.openxmlformats.org/officeDocument/2006/relationships/package" Target="../embeddings/Microsoft_Excel_Worksheet17.xlsx"/></Relationships>
</file>

<file path=ppt/charts/_rels/chart2.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chartUserShapes" Target="../drawings/drawing1.xml"/><Relationship Id="rId1" Type="http://schemas.openxmlformats.org/officeDocument/2006/relationships/package" Target="../embeddings/Microsoft_Excel_Worksheet3.xlsx"/><Relationship Id="rId4" Type="http://schemas.microsoft.com/office/2011/relationships/chartStyle" Target="style1.xml"/></Relationships>
</file>

<file path=ppt/charts/_rels/chart3.xml.rels><?xml version="1.0" encoding="UTF-8" standalone="yes"?>
<Relationships xmlns="http://schemas.openxmlformats.org/package/2006/relationships"><Relationship Id="rId3" Type="http://schemas.microsoft.com/office/2011/relationships/chartColorStyle" Target="colors2.xml"/><Relationship Id="rId2" Type="http://schemas.openxmlformats.org/officeDocument/2006/relationships/chartUserShapes" Target="../drawings/drawing2.xml"/><Relationship Id="rId1" Type="http://schemas.openxmlformats.org/officeDocument/2006/relationships/package" Target="../embeddings/Microsoft_Excel_Worksheet4.xlsx"/><Relationship Id="rId4" Type="http://schemas.microsoft.com/office/2011/relationships/chartStyle" Target="style2.xml"/></Relationships>
</file>

<file path=ppt/charts/_rels/chart4.xml.rels><?xml version="1.0" encoding="UTF-8" standalone="yes"?>
<Relationships xmlns="http://schemas.openxmlformats.org/package/2006/relationships"><Relationship Id="rId3" Type="http://schemas.microsoft.com/office/2011/relationships/chartColorStyle" Target="colors3.xml"/><Relationship Id="rId2" Type="http://schemas.openxmlformats.org/officeDocument/2006/relationships/chartUserShapes" Target="../drawings/drawing3.xml"/><Relationship Id="rId1" Type="http://schemas.openxmlformats.org/officeDocument/2006/relationships/package" Target="../embeddings/Microsoft_Excel_Worksheet5.xlsx"/><Relationship Id="rId4" Type="http://schemas.microsoft.com/office/2011/relationships/chartStyle" Target="style3.xml"/></Relationships>
</file>

<file path=ppt/charts/_rels/chart5.xml.rels><?xml version="1.0" encoding="UTF-8" standalone="yes"?>
<Relationships xmlns="http://schemas.openxmlformats.org/package/2006/relationships"><Relationship Id="rId3" Type="http://schemas.microsoft.com/office/2011/relationships/chartColorStyle" Target="colors4.xml"/><Relationship Id="rId2" Type="http://schemas.openxmlformats.org/officeDocument/2006/relationships/chartUserShapes" Target="../drawings/drawing4.xml"/><Relationship Id="rId1" Type="http://schemas.openxmlformats.org/officeDocument/2006/relationships/package" Target="../embeddings/Microsoft_Excel_Worksheet6.xlsx"/><Relationship Id="rId4" Type="http://schemas.microsoft.com/office/2011/relationships/chartStyle" Target="style4.xml"/></Relationships>
</file>

<file path=ppt/charts/_rels/chart6.xml.rels><?xml version="1.0" encoding="UTF-8" standalone="yes"?>
<Relationships xmlns="http://schemas.openxmlformats.org/package/2006/relationships"><Relationship Id="rId3" Type="http://schemas.microsoft.com/office/2011/relationships/chartColorStyle" Target="colors5.xml"/><Relationship Id="rId2" Type="http://schemas.openxmlformats.org/officeDocument/2006/relationships/chartUserShapes" Target="../drawings/drawing5.xml"/><Relationship Id="rId1" Type="http://schemas.openxmlformats.org/officeDocument/2006/relationships/package" Target="../embeddings/Microsoft_Excel_Worksheet7.xlsx"/><Relationship Id="rId4" Type="http://schemas.microsoft.com/office/2011/relationships/chartStyle" Target="style5.xml"/></Relationships>
</file>

<file path=ppt/charts/_rels/chart7.xml.rels><?xml version="1.0" encoding="UTF-8" standalone="yes"?>
<Relationships xmlns="http://schemas.openxmlformats.org/package/2006/relationships"><Relationship Id="rId3" Type="http://schemas.microsoft.com/office/2011/relationships/chartColorStyle" Target="colors6.xml"/><Relationship Id="rId2" Type="http://schemas.openxmlformats.org/officeDocument/2006/relationships/chartUserShapes" Target="../drawings/drawing6.xml"/><Relationship Id="rId1" Type="http://schemas.openxmlformats.org/officeDocument/2006/relationships/package" Target="../embeddings/Microsoft_Excel_Worksheet8.xlsx"/><Relationship Id="rId4" Type="http://schemas.microsoft.com/office/2011/relationships/chartStyle" Target="style6.xml"/></Relationships>
</file>

<file path=ppt/charts/_rels/chart8.xml.rels><?xml version="1.0" encoding="UTF-8" standalone="yes"?>
<Relationships xmlns="http://schemas.openxmlformats.org/package/2006/relationships"><Relationship Id="rId3" Type="http://schemas.microsoft.com/office/2011/relationships/chartColorStyle" Target="colors7.xml"/><Relationship Id="rId2" Type="http://schemas.openxmlformats.org/officeDocument/2006/relationships/chartUserShapes" Target="../drawings/drawing7.xml"/><Relationship Id="rId1" Type="http://schemas.openxmlformats.org/officeDocument/2006/relationships/package" Target="../embeddings/Microsoft_Excel_Worksheet9.xlsx"/><Relationship Id="rId4" Type="http://schemas.microsoft.com/office/2011/relationships/chartStyle" Target="style7.xml"/></Relationships>
</file>

<file path=ppt/charts/_rels/chart9.xml.rels><?xml version="1.0" encoding="UTF-8" standalone="yes"?>
<Relationships xmlns="http://schemas.openxmlformats.org/package/2006/relationships"><Relationship Id="rId3" Type="http://schemas.microsoft.com/office/2011/relationships/chartColorStyle" Target="colors8.xml"/><Relationship Id="rId2" Type="http://schemas.openxmlformats.org/officeDocument/2006/relationships/chartUserShapes" Target="../drawings/drawing8.xml"/><Relationship Id="rId1" Type="http://schemas.openxmlformats.org/officeDocument/2006/relationships/package" Target="../embeddings/Microsoft_Excel_Worksheet10.xlsx"/><Relationship Id="rId4"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Current-Wear</a:t>
            </a:r>
            <a:r>
              <a:rPr lang="zh-TW"/>
              <a:t> </a:t>
            </a:r>
          </a:p>
        </c:rich>
      </c:tx>
      <c:layout>
        <c:manualLayout>
          <c:xMode val="edge"/>
          <c:yMode val="edge"/>
          <c:x val="0.37712503393972308"/>
          <c:y val="0.14215327597178493"/>
        </c:manualLayout>
      </c:layout>
      <c:overlay val="0"/>
      <c:spPr>
        <a:noFill/>
        <a:ln>
          <a:noFill/>
        </a:ln>
        <a:effectLst/>
      </c:spPr>
    </c:title>
    <c:autoTitleDeleted val="0"/>
    <c:plotArea>
      <c:layout/>
      <c:scatterChart>
        <c:scatterStyle val="lineMarker"/>
        <c:varyColors val="0"/>
        <c:ser>
          <c:idx val="0"/>
          <c:order val="0"/>
          <c:spPr>
            <a:ln w="95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numRef>
              <c:f>工作表1!$O$2:$O$10</c:f>
              <c:numCache>
                <c:formatCode>General</c:formatCode>
                <c:ptCount val="9"/>
                <c:pt idx="0">
                  <c:v>3.60877536894388</c:v>
                </c:pt>
                <c:pt idx="1">
                  <c:v>3.7331479843233701</c:v>
                </c:pt>
                <c:pt idx="2">
                  <c:v>4.0537062999340403</c:v>
                </c:pt>
                <c:pt idx="3">
                  <c:v>4.2782562338143899</c:v>
                </c:pt>
                <c:pt idx="4">
                  <c:v>4.44675192907245</c:v>
                </c:pt>
                <c:pt idx="5">
                  <c:v>4.5623802890756</c:v>
                </c:pt>
                <c:pt idx="6">
                  <c:v>4.7850262660133103</c:v>
                </c:pt>
                <c:pt idx="7">
                  <c:v>4.8334087507869699</c:v>
                </c:pt>
                <c:pt idx="8">
                  <c:v>5.0470120534128498</c:v>
                </c:pt>
              </c:numCache>
            </c:numRef>
          </c:xVal>
          <c:yVal>
            <c:numRef>
              <c:f>工作表1!$K$2:$K$11</c:f>
              <c:numCache>
                <c:formatCode>General</c:formatCode>
                <c:ptCount val="10"/>
                <c:pt idx="0">
                  <c:v>0.20289173308717803</c:v>
                </c:pt>
                <c:pt idx="1">
                  <c:v>0.24934762927591286</c:v>
                </c:pt>
                <c:pt idx="2">
                  <c:v>0.35302575754886123</c:v>
                </c:pt>
                <c:pt idx="3">
                  <c:v>0.43971561961905098</c:v>
                </c:pt>
                <c:pt idx="4">
                  <c:v>0.56426073527062293</c:v>
                </c:pt>
                <c:pt idx="5">
                  <c:v>0.67108089396978676</c:v>
                </c:pt>
                <c:pt idx="6">
                  <c:v>0.85166776134770028</c:v>
                </c:pt>
                <c:pt idx="7">
                  <c:v>1.0255622814336181</c:v>
                </c:pt>
                <c:pt idx="8">
                  <c:v>1.1955692045515063</c:v>
                </c:pt>
              </c:numCache>
            </c:numRef>
          </c:yVal>
          <c:smooth val="0"/>
        </c:ser>
        <c:dLbls>
          <c:showLegendKey val="0"/>
          <c:showVal val="0"/>
          <c:showCatName val="0"/>
          <c:showSerName val="0"/>
          <c:showPercent val="0"/>
          <c:showBubbleSize val="0"/>
        </c:dLbls>
        <c:axId val="79744384"/>
        <c:axId val="79744960"/>
      </c:scatterChart>
      <c:valAx>
        <c:axId val="79744384"/>
        <c:scaling>
          <c:orientation val="minMax"/>
          <c:max val="5.0999999999999996"/>
          <c:min val="3.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Current (A)</a:t>
                </a:r>
                <a:endParaRPr lang="zh-TW"/>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79744960"/>
        <c:crosses val="autoZero"/>
        <c:crossBetween val="midCat"/>
      </c:valAx>
      <c:valAx>
        <c:axId val="79744960"/>
        <c:scaling>
          <c:orientation val="minMax"/>
          <c:min val="0.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Wear (mm2)</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7974438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89561403508769"/>
          <c:y val="7.7604273504273499E-2"/>
          <c:w val="0.82494619883040932"/>
          <c:h val="0.77740450849009002"/>
        </c:manualLayout>
      </c:layout>
      <c:lineChart>
        <c:grouping val="standard"/>
        <c:varyColors val="0"/>
        <c:ser>
          <c:idx val="0"/>
          <c:order val="0"/>
          <c:tx>
            <c:v>原始</c:v>
          </c:tx>
          <c:spPr>
            <a:ln w="38100" cap="rnd">
              <a:solidFill>
                <a:schemeClr val="accent1"/>
              </a:solidFill>
              <a:round/>
            </a:ln>
            <a:effectLst/>
          </c:spPr>
          <c:marker>
            <c:symbol val="none"/>
          </c:marker>
          <c:val>
            <c:numRef>
              <c:f>'3把'!$B$6:$S$6</c:f>
              <c:numCache>
                <c:formatCode>General</c:formatCode>
                <c:ptCount val="18"/>
                <c:pt idx="0">
                  <c:v>0.69294999999999995</c:v>
                </c:pt>
                <c:pt idx="1">
                  <c:v>0.44072499999999998</c:v>
                </c:pt>
                <c:pt idx="2">
                  <c:v>0.41935</c:v>
                </c:pt>
                <c:pt idx="3">
                  <c:v>0.37912499999999999</c:v>
                </c:pt>
                <c:pt idx="4">
                  <c:v>0.94117499999999998</c:v>
                </c:pt>
                <c:pt idx="5">
                  <c:v>0.627</c:v>
                </c:pt>
                <c:pt idx="6">
                  <c:v>0.59475</c:v>
                </c:pt>
                <c:pt idx="7">
                  <c:v>0.22057499999999999</c:v>
                </c:pt>
                <c:pt idx="8">
                  <c:v>0.64542500000000003</c:v>
                </c:pt>
                <c:pt idx="9">
                  <c:v>0.80044999999999999</c:v>
                </c:pt>
                <c:pt idx="10">
                  <c:v>0.47960000000000003</c:v>
                </c:pt>
                <c:pt idx="11">
                  <c:v>0.49972499999999997</c:v>
                </c:pt>
                <c:pt idx="12">
                  <c:v>0.34532499999999999</c:v>
                </c:pt>
                <c:pt idx="13">
                  <c:v>0.54400000000000004</c:v>
                </c:pt>
                <c:pt idx="14">
                  <c:v>0.477825</c:v>
                </c:pt>
                <c:pt idx="15">
                  <c:v>0.76752500000000001</c:v>
                </c:pt>
                <c:pt idx="16">
                  <c:v>0.33529999999999999</c:v>
                </c:pt>
                <c:pt idx="17">
                  <c:v>0.36280000000000001</c:v>
                </c:pt>
              </c:numCache>
            </c:numRef>
          </c:val>
          <c:smooth val="0"/>
        </c:ser>
        <c:ser>
          <c:idx val="1"/>
          <c:order val="1"/>
          <c:tx>
            <c:v>類神經</c:v>
          </c:tx>
          <c:spPr>
            <a:ln w="38100" cap="rnd">
              <a:solidFill>
                <a:schemeClr val="accent2"/>
              </a:solidFill>
              <a:round/>
            </a:ln>
            <a:effectLst/>
          </c:spPr>
          <c:marker>
            <c:symbol val="none"/>
          </c:marker>
          <c:val>
            <c:numRef>
              <c:f>'3把'!$B$7:$S$7</c:f>
              <c:numCache>
                <c:formatCode>General</c:formatCode>
                <c:ptCount val="18"/>
                <c:pt idx="0">
                  <c:v>0.68926569436922303</c:v>
                </c:pt>
                <c:pt idx="1">
                  <c:v>0.50042518428445903</c:v>
                </c:pt>
                <c:pt idx="2">
                  <c:v>0.45031387423547298</c:v>
                </c:pt>
                <c:pt idx="3">
                  <c:v>0.41832419299155699</c:v>
                </c:pt>
                <c:pt idx="4">
                  <c:v>0.88792874445463599</c:v>
                </c:pt>
                <c:pt idx="5">
                  <c:v>0.590920530239752</c:v>
                </c:pt>
                <c:pt idx="6">
                  <c:v>0.603119959487463</c:v>
                </c:pt>
                <c:pt idx="7">
                  <c:v>0.226686390189583</c:v>
                </c:pt>
                <c:pt idx="8">
                  <c:v>0.65892911490385497</c:v>
                </c:pt>
                <c:pt idx="9">
                  <c:v>0.68297686602830099</c:v>
                </c:pt>
                <c:pt idx="10">
                  <c:v>0.547247697279719</c:v>
                </c:pt>
                <c:pt idx="11">
                  <c:v>0.48980079735905901</c:v>
                </c:pt>
                <c:pt idx="12">
                  <c:v>0.33871641519073897</c:v>
                </c:pt>
                <c:pt idx="13">
                  <c:v>0.63818792714170502</c:v>
                </c:pt>
                <c:pt idx="14">
                  <c:v>0.47132490375652297</c:v>
                </c:pt>
                <c:pt idx="15">
                  <c:v>0.75537306353217204</c:v>
                </c:pt>
                <c:pt idx="16">
                  <c:v>0.29387130435473602</c:v>
                </c:pt>
                <c:pt idx="17">
                  <c:v>0.35593404738996898</c:v>
                </c:pt>
              </c:numCache>
            </c:numRef>
          </c:val>
          <c:smooth val="0"/>
        </c:ser>
        <c:ser>
          <c:idx val="2"/>
          <c:order val="2"/>
          <c:tx>
            <c:v>複迴歸</c:v>
          </c:tx>
          <c:spPr>
            <a:ln w="38100" cap="rnd">
              <a:solidFill>
                <a:schemeClr val="accent3"/>
              </a:solidFill>
              <a:round/>
            </a:ln>
            <a:effectLst/>
          </c:spPr>
          <c:marker>
            <c:symbol val="none"/>
          </c:marker>
          <c:val>
            <c:numRef>
              <c:f>'3把'!$B$36:$S$36</c:f>
              <c:numCache>
                <c:formatCode>General</c:formatCode>
                <c:ptCount val="18"/>
                <c:pt idx="0">
                  <c:v>0.62493367312020298</c:v>
                </c:pt>
                <c:pt idx="1">
                  <c:v>0.48678069058759299</c:v>
                </c:pt>
                <c:pt idx="2">
                  <c:v>0.45238298097308899</c:v>
                </c:pt>
                <c:pt idx="3">
                  <c:v>0.43427330201023401</c:v>
                </c:pt>
                <c:pt idx="4">
                  <c:v>0.73216423126790597</c:v>
                </c:pt>
                <c:pt idx="5">
                  <c:v>0.56363650903114204</c:v>
                </c:pt>
                <c:pt idx="6">
                  <c:v>0.58462922995992705</c:v>
                </c:pt>
                <c:pt idx="7">
                  <c:v>0.207148497201327</c:v>
                </c:pt>
                <c:pt idx="8">
                  <c:v>0.61968157406496605</c:v>
                </c:pt>
                <c:pt idx="9">
                  <c:v>0.64497830053795102</c:v>
                </c:pt>
                <c:pt idx="10">
                  <c:v>0.54873667162697404</c:v>
                </c:pt>
                <c:pt idx="11">
                  <c:v>0.44723532290634699</c:v>
                </c:pt>
                <c:pt idx="12">
                  <c:v>0.330674690329193</c:v>
                </c:pt>
                <c:pt idx="13">
                  <c:v>0.62652661169924695</c:v>
                </c:pt>
                <c:pt idx="14">
                  <c:v>0.47936954140124899</c:v>
                </c:pt>
                <c:pt idx="15">
                  <c:v>0.62414567091193995</c:v>
                </c:pt>
                <c:pt idx="16">
                  <c:v>0.25926264620408701</c:v>
                </c:pt>
                <c:pt idx="17">
                  <c:v>0.425402959483276</c:v>
                </c:pt>
              </c:numCache>
            </c:numRef>
          </c:val>
          <c:smooth val="0"/>
        </c:ser>
        <c:dLbls>
          <c:showLegendKey val="0"/>
          <c:showVal val="0"/>
          <c:showCatName val="0"/>
          <c:showSerName val="0"/>
          <c:showPercent val="0"/>
          <c:showBubbleSize val="0"/>
        </c:dLbls>
        <c:marker val="1"/>
        <c:smooth val="0"/>
        <c:axId val="274892288"/>
        <c:axId val="272267456"/>
      </c:lineChart>
      <c:catAx>
        <c:axId val="274892288"/>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NO.</a:t>
                </a:r>
                <a:endParaRPr lang="zh-TW"/>
              </a:p>
            </c:rich>
          </c:tx>
          <c:layout>
            <c:manualLayout>
              <c:xMode val="edge"/>
              <c:yMode val="edge"/>
              <c:x val="0.49791637426900592"/>
              <c:y val="0.91747692307692308"/>
            </c:manualLayout>
          </c:layout>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zh-TW"/>
          </a:p>
        </c:txPr>
        <c:crossAx val="272267456"/>
        <c:crosses val="autoZero"/>
        <c:auto val="1"/>
        <c:lblAlgn val="ctr"/>
        <c:lblOffset val="100"/>
        <c:noMultiLvlLbl val="0"/>
      </c:catAx>
      <c:valAx>
        <c:axId val="272267456"/>
        <c:scaling>
          <c:orientation val="minMax"/>
          <c:min val="0.2"/>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Wear(mm2)</a:t>
                </a:r>
                <a:endParaRPr lang="zh-TW"/>
              </a:p>
            </c:rich>
          </c:tx>
          <c:layout>
            <c:manualLayout>
              <c:xMode val="edge"/>
              <c:yMode val="edge"/>
              <c:x val="1.1140350877192982E-2"/>
              <c:y val="0.2324961538461538"/>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27489228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35380116959062"/>
          <c:y val="5.7314427059801741E-2"/>
          <c:w val="0.83440380116959068"/>
          <c:h val="0.79786181790567334"/>
        </c:manualLayout>
      </c:layout>
      <c:lineChart>
        <c:grouping val="standard"/>
        <c:varyColors val="0"/>
        <c:ser>
          <c:idx val="0"/>
          <c:order val="0"/>
          <c:tx>
            <c:v>原始</c:v>
          </c:tx>
          <c:spPr>
            <a:ln w="38100" cap="rnd">
              <a:solidFill>
                <a:schemeClr val="accent1"/>
              </a:solidFill>
              <a:round/>
            </a:ln>
            <a:effectLst/>
          </c:spPr>
          <c:marker>
            <c:symbol val="none"/>
          </c:marker>
          <c:val>
            <c:numRef>
              <c:f>'3把'!$B$6:$S$6</c:f>
              <c:numCache>
                <c:formatCode>General</c:formatCode>
                <c:ptCount val="18"/>
                <c:pt idx="0">
                  <c:v>0.69294999999999995</c:v>
                </c:pt>
                <c:pt idx="1">
                  <c:v>0.44072499999999998</c:v>
                </c:pt>
                <c:pt idx="2">
                  <c:v>0.41935</c:v>
                </c:pt>
                <c:pt idx="3">
                  <c:v>0.37912499999999999</c:v>
                </c:pt>
                <c:pt idx="4">
                  <c:v>0.94117499999999998</c:v>
                </c:pt>
                <c:pt idx="5">
                  <c:v>0.627</c:v>
                </c:pt>
                <c:pt idx="6">
                  <c:v>0.59475</c:v>
                </c:pt>
                <c:pt idx="7">
                  <c:v>0.22057499999999999</c:v>
                </c:pt>
                <c:pt idx="8">
                  <c:v>0.64542500000000003</c:v>
                </c:pt>
                <c:pt idx="9">
                  <c:v>0.80044999999999999</c:v>
                </c:pt>
                <c:pt idx="10">
                  <c:v>0.47960000000000003</c:v>
                </c:pt>
                <c:pt idx="11">
                  <c:v>0.49972499999999997</c:v>
                </c:pt>
                <c:pt idx="12">
                  <c:v>0.34532499999999999</c:v>
                </c:pt>
                <c:pt idx="13">
                  <c:v>0.54400000000000004</c:v>
                </c:pt>
                <c:pt idx="14">
                  <c:v>0.477825</c:v>
                </c:pt>
                <c:pt idx="15">
                  <c:v>0.76752500000000001</c:v>
                </c:pt>
                <c:pt idx="16">
                  <c:v>0.33529999999999999</c:v>
                </c:pt>
                <c:pt idx="17">
                  <c:v>0.36280000000000001</c:v>
                </c:pt>
              </c:numCache>
            </c:numRef>
          </c:val>
          <c:smooth val="0"/>
        </c:ser>
        <c:ser>
          <c:idx val="1"/>
          <c:order val="1"/>
          <c:tx>
            <c:v>類神經</c:v>
          </c:tx>
          <c:spPr>
            <a:ln w="38100" cap="rnd">
              <a:solidFill>
                <a:schemeClr val="accent2"/>
              </a:solidFill>
              <a:round/>
            </a:ln>
            <a:effectLst/>
          </c:spPr>
          <c:marker>
            <c:symbol val="none"/>
          </c:marker>
          <c:val>
            <c:numRef>
              <c:f>'3把'!$B$7:$S$7</c:f>
              <c:numCache>
                <c:formatCode>General</c:formatCode>
                <c:ptCount val="18"/>
                <c:pt idx="0">
                  <c:v>0.69904257912504697</c:v>
                </c:pt>
                <c:pt idx="1">
                  <c:v>0.41149621501634698</c:v>
                </c:pt>
                <c:pt idx="2">
                  <c:v>0.40508867695649597</c:v>
                </c:pt>
                <c:pt idx="3">
                  <c:v>0.39190448537181799</c:v>
                </c:pt>
                <c:pt idx="4">
                  <c:v>0.73950956806836898</c:v>
                </c:pt>
                <c:pt idx="5">
                  <c:v>0.57404273651517301</c:v>
                </c:pt>
                <c:pt idx="6">
                  <c:v>0.65672139684021102</c:v>
                </c:pt>
                <c:pt idx="7">
                  <c:v>0.21946412881315799</c:v>
                </c:pt>
                <c:pt idx="8">
                  <c:v>0.64667839655487003</c:v>
                </c:pt>
                <c:pt idx="9">
                  <c:v>0.72050961564958105</c:v>
                </c:pt>
                <c:pt idx="10">
                  <c:v>0.55802718957627395</c:v>
                </c:pt>
                <c:pt idx="11">
                  <c:v>0.44014800289785999</c:v>
                </c:pt>
                <c:pt idx="12">
                  <c:v>0.38242733628553499</c:v>
                </c:pt>
                <c:pt idx="13">
                  <c:v>0.53321074413581304</c:v>
                </c:pt>
                <c:pt idx="14">
                  <c:v>0.42634509867671899</c:v>
                </c:pt>
                <c:pt idx="15">
                  <c:v>0.63408819852188103</c:v>
                </c:pt>
                <c:pt idx="16">
                  <c:v>0.30912419114285</c:v>
                </c:pt>
                <c:pt idx="17">
                  <c:v>0.36781504953147198</c:v>
                </c:pt>
              </c:numCache>
            </c:numRef>
          </c:val>
          <c:smooth val="0"/>
        </c:ser>
        <c:ser>
          <c:idx val="2"/>
          <c:order val="2"/>
          <c:tx>
            <c:v>複迴歸</c:v>
          </c:tx>
          <c:spPr>
            <a:ln w="38100" cap="rnd">
              <a:solidFill>
                <a:schemeClr val="accent3"/>
              </a:solidFill>
              <a:round/>
            </a:ln>
            <a:effectLst/>
          </c:spPr>
          <c:marker>
            <c:symbol val="none"/>
          </c:marker>
          <c:val>
            <c:numRef>
              <c:f>'3把'!$B$36:$S$36</c:f>
              <c:numCache>
                <c:formatCode>General</c:formatCode>
                <c:ptCount val="18"/>
                <c:pt idx="0">
                  <c:v>0.656668307397547</c:v>
                </c:pt>
                <c:pt idx="1">
                  <c:v>0.49301188884907998</c:v>
                </c:pt>
                <c:pt idx="2">
                  <c:v>0.46436268168608502</c:v>
                </c:pt>
                <c:pt idx="3">
                  <c:v>0.44532339270174398</c:v>
                </c:pt>
                <c:pt idx="4">
                  <c:v>0.72689477563545801</c:v>
                </c:pt>
                <c:pt idx="5">
                  <c:v>0.56923970250985101</c:v>
                </c:pt>
                <c:pt idx="6">
                  <c:v>0.62522826168669698</c:v>
                </c:pt>
                <c:pt idx="7">
                  <c:v>0.249903777750353</c:v>
                </c:pt>
                <c:pt idx="8">
                  <c:v>0.63904271939337098</c:v>
                </c:pt>
                <c:pt idx="9">
                  <c:v>0.65644795432532699</c:v>
                </c:pt>
                <c:pt idx="10">
                  <c:v>0.58961016567299995</c:v>
                </c:pt>
                <c:pt idx="11">
                  <c:v>0.44867415089100399</c:v>
                </c:pt>
                <c:pt idx="12">
                  <c:v>0.40951562796860103</c:v>
                </c:pt>
                <c:pt idx="13">
                  <c:v>0.57841712850756299</c:v>
                </c:pt>
                <c:pt idx="14">
                  <c:v>0.49089315974586401</c:v>
                </c:pt>
                <c:pt idx="15">
                  <c:v>0.63539958805501195</c:v>
                </c:pt>
                <c:pt idx="16">
                  <c:v>0.245533605569071</c:v>
                </c:pt>
                <c:pt idx="17">
                  <c:v>0.38900955815669103</c:v>
                </c:pt>
              </c:numCache>
            </c:numRef>
          </c:val>
          <c:smooth val="0"/>
        </c:ser>
        <c:dLbls>
          <c:showLegendKey val="0"/>
          <c:showVal val="0"/>
          <c:showCatName val="0"/>
          <c:showSerName val="0"/>
          <c:showPercent val="0"/>
          <c:showBubbleSize val="0"/>
        </c:dLbls>
        <c:marker val="1"/>
        <c:smooth val="0"/>
        <c:axId val="274892800"/>
        <c:axId val="272490496"/>
      </c:lineChart>
      <c:catAx>
        <c:axId val="274892800"/>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NO.</a:t>
                </a:r>
                <a:endParaRPr lang="zh-TW"/>
              </a:p>
            </c:rich>
          </c:tx>
          <c:layout/>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zh-TW"/>
          </a:p>
        </c:txPr>
        <c:crossAx val="272490496"/>
        <c:crosses val="autoZero"/>
        <c:auto val="1"/>
        <c:lblAlgn val="ctr"/>
        <c:lblOffset val="100"/>
        <c:noMultiLvlLbl val="0"/>
      </c:catAx>
      <c:valAx>
        <c:axId val="272490496"/>
        <c:scaling>
          <c:orientation val="minMax"/>
          <c:min val="0.2"/>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Wear(mm2)</a:t>
                </a:r>
                <a:endParaRPr lang="zh-TW"/>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27489280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48742690058477"/>
          <c:y val="4.0567711676019712E-2"/>
          <c:w val="0.82881842105263159"/>
          <c:h val="0.82864096966682133"/>
        </c:manualLayout>
      </c:layout>
      <c:lineChart>
        <c:grouping val="standard"/>
        <c:varyColors val="0"/>
        <c:ser>
          <c:idx val="0"/>
          <c:order val="0"/>
          <c:tx>
            <c:v>原始</c:v>
          </c:tx>
          <c:spPr>
            <a:ln w="38100" cap="rnd">
              <a:solidFill>
                <a:schemeClr val="accent1"/>
              </a:solidFill>
              <a:round/>
            </a:ln>
            <a:effectLst/>
          </c:spPr>
          <c:marker>
            <c:symbol val="none"/>
          </c:marker>
          <c:val>
            <c:numRef>
              <c:f>'3把'!$B$6:$S$6</c:f>
              <c:numCache>
                <c:formatCode>General</c:formatCode>
                <c:ptCount val="18"/>
                <c:pt idx="0">
                  <c:v>0.69294999999999995</c:v>
                </c:pt>
                <c:pt idx="1">
                  <c:v>0.44072499999999998</c:v>
                </c:pt>
                <c:pt idx="2">
                  <c:v>0.41935</c:v>
                </c:pt>
                <c:pt idx="3">
                  <c:v>0.37912499999999999</c:v>
                </c:pt>
                <c:pt idx="4">
                  <c:v>0.94117499999999998</c:v>
                </c:pt>
                <c:pt idx="5">
                  <c:v>0.627</c:v>
                </c:pt>
                <c:pt idx="6">
                  <c:v>0.59475</c:v>
                </c:pt>
                <c:pt idx="7">
                  <c:v>0.22057499999999999</c:v>
                </c:pt>
                <c:pt idx="8">
                  <c:v>0.64542500000000003</c:v>
                </c:pt>
                <c:pt idx="9">
                  <c:v>0.80044999999999999</c:v>
                </c:pt>
                <c:pt idx="10">
                  <c:v>0.47960000000000003</c:v>
                </c:pt>
                <c:pt idx="11">
                  <c:v>0.49972499999999997</c:v>
                </c:pt>
                <c:pt idx="12">
                  <c:v>0.34532499999999999</c:v>
                </c:pt>
                <c:pt idx="13">
                  <c:v>0.54400000000000004</c:v>
                </c:pt>
                <c:pt idx="14">
                  <c:v>0.477825</c:v>
                </c:pt>
                <c:pt idx="15">
                  <c:v>0.76752500000000001</c:v>
                </c:pt>
                <c:pt idx="16">
                  <c:v>0.33529999999999999</c:v>
                </c:pt>
                <c:pt idx="17">
                  <c:v>0.36280000000000001</c:v>
                </c:pt>
              </c:numCache>
            </c:numRef>
          </c:val>
          <c:smooth val="0"/>
        </c:ser>
        <c:ser>
          <c:idx val="1"/>
          <c:order val="1"/>
          <c:tx>
            <c:v>類神經</c:v>
          </c:tx>
          <c:spPr>
            <a:ln w="38100" cap="rnd">
              <a:solidFill>
                <a:schemeClr val="accent2"/>
              </a:solidFill>
              <a:round/>
            </a:ln>
            <a:effectLst/>
          </c:spPr>
          <c:marker>
            <c:symbol val="none"/>
          </c:marker>
          <c:val>
            <c:numRef>
              <c:f>'3把'!$B$7:$S$7</c:f>
              <c:numCache>
                <c:formatCode>General</c:formatCode>
                <c:ptCount val="18"/>
                <c:pt idx="0">
                  <c:v>0.66254840329659204</c:v>
                </c:pt>
                <c:pt idx="1">
                  <c:v>0.43937216346219699</c:v>
                </c:pt>
                <c:pt idx="2">
                  <c:v>0.423607101681229</c:v>
                </c:pt>
                <c:pt idx="3">
                  <c:v>0.37555393107713497</c:v>
                </c:pt>
                <c:pt idx="4">
                  <c:v>0.56722405513336605</c:v>
                </c:pt>
                <c:pt idx="5">
                  <c:v>0.58254725174294997</c:v>
                </c:pt>
                <c:pt idx="6">
                  <c:v>0.59921750417963604</c:v>
                </c:pt>
                <c:pt idx="7">
                  <c:v>0.22858800565235801</c:v>
                </c:pt>
                <c:pt idx="8">
                  <c:v>0.66338376114934405</c:v>
                </c:pt>
                <c:pt idx="9">
                  <c:v>0.70876395785147595</c:v>
                </c:pt>
                <c:pt idx="10">
                  <c:v>0.56474929029724397</c:v>
                </c:pt>
                <c:pt idx="11">
                  <c:v>0.41921750334500602</c:v>
                </c:pt>
                <c:pt idx="12">
                  <c:v>0.31331136132332299</c:v>
                </c:pt>
                <c:pt idx="13">
                  <c:v>0.64789629736960797</c:v>
                </c:pt>
                <c:pt idx="14">
                  <c:v>0.50836446879681296</c:v>
                </c:pt>
                <c:pt idx="15">
                  <c:v>0.73494172859568097</c:v>
                </c:pt>
                <c:pt idx="16">
                  <c:v>0.27880066990234098</c:v>
                </c:pt>
                <c:pt idx="17">
                  <c:v>0.37496886146485803</c:v>
                </c:pt>
              </c:numCache>
            </c:numRef>
          </c:val>
          <c:smooth val="0"/>
        </c:ser>
        <c:ser>
          <c:idx val="2"/>
          <c:order val="2"/>
          <c:tx>
            <c:v>複迴歸</c:v>
          </c:tx>
          <c:spPr>
            <a:ln w="38100" cap="rnd">
              <a:solidFill>
                <a:schemeClr val="accent3"/>
              </a:solidFill>
              <a:round/>
            </a:ln>
            <a:effectLst/>
          </c:spPr>
          <c:marker>
            <c:symbol val="none"/>
          </c:marker>
          <c:val>
            <c:numRef>
              <c:f>'3把'!$B$36:$S$36</c:f>
              <c:numCache>
                <c:formatCode>General</c:formatCode>
                <c:ptCount val="18"/>
                <c:pt idx="0">
                  <c:v>0.55121681856692195</c:v>
                </c:pt>
                <c:pt idx="1">
                  <c:v>0.37323972456372001</c:v>
                </c:pt>
                <c:pt idx="2">
                  <c:v>0.41015730983388499</c:v>
                </c:pt>
                <c:pt idx="3">
                  <c:v>0.343225877556745</c:v>
                </c:pt>
                <c:pt idx="4">
                  <c:v>0.376065931400411</c:v>
                </c:pt>
                <c:pt idx="5">
                  <c:v>0.58829485121727199</c:v>
                </c:pt>
                <c:pt idx="6">
                  <c:v>0.58729534295229202</c:v>
                </c:pt>
                <c:pt idx="7">
                  <c:v>0.23315205458296201</c:v>
                </c:pt>
                <c:pt idx="8">
                  <c:v>0.22396150016036401</c:v>
                </c:pt>
                <c:pt idx="9">
                  <c:v>0.30363823341179003</c:v>
                </c:pt>
                <c:pt idx="10">
                  <c:v>0.57482824655436904</c:v>
                </c:pt>
                <c:pt idx="11">
                  <c:v>0.433946713506416</c:v>
                </c:pt>
                <c:pt idx="12">
                  <c:v>0.312119083912614</c:v>
                </c:pt>
                <c:pt idx="13">
                  <c:v>0.54583291032027204</c:v>
                </c:pt>
                <c:pt idx="14">
                  <c:v>0.50031765207354395</c:v>
                </c:pt>
                <c:pt idx="15">
                  <c:v>0.63706861100771695</c:v>
                </c:pt>
                <c:pt idx="16">
                  <c:v>0.34335499834373301</c:v>
                </c:pt>
                <c:pt idx="17">
                  <c:v>0.44442150064055802</c:v>
                </c:pt>
              </c:numCache>
            </c:numRef>
          </c:val>
          <c:smooth val="0"/>
        </c:ser>
        <c:dLbls>
          <c:showLegendKey val="0"/>
          <c:showVal val="0"/>
          <c:showCatName val="0"/>
          <c:showSerName val="0"/>
          <c:showPercent val="0"/>
          <c:showBubbleSize val="0"/>
        </c:dLbls>
        <c:marker val="1"/>
        <c:smooth val="0"/>
        <c:axId val="274893312"/>
        <c:axId val="272492224"/>
      </c:lineChart>
      <c:catAx>
        <c:axId val="274893312"/>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NO.</a:t>
                </a:r>
                <a:endParaRPr lang="zh-TW"/>
              </a:p>
            </c:rich>
          </c:tx>
          <c:layout/>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zh-TW"/>
          </a:p>
        </c:txPr>
        <c:crossAx val="272492224"/>
        <c:crosses val="autoZero"/>
        <c:auto val="1"/>
        <c:lblAlgn val="ctr"/>
        <c:lblOffset val="100"/>
        <c:noMultiLvlLbl val="0"/>
      </c:catAx>
      <c:valAx>
        <c:axId val="272492224"/>
        <c:scaling>
          <c:orientation val="minMax"/>
          <c:min val="0.2"/>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Wear(mm2)</a:t>
                </a:r>
                <a:endParaRPr lang="zh-TW"/>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27489331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1">
    <c:autoUpdate val="0"/>
  </c:externalData>
  <c:userShapes r:id="rId2"/>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8470760233918"/>
          <c:y val="4.4619658119658116E-2"/>
          <c:w val="0.8434748538011696"/>
          <c:h val="0.82246578121441072"/>
        </c:manualLayout>
      </c:layout>
      <c:lineChart>
        <c:grouping val="standard"/>
        <c:varyColors val="0"/>
        <c:ser>
          <c:idx val="0"/>
          <c:order val="0"/>
          <c:tx>
            <c:v>原始</c:v>
          </c:tx>
          <c:spPr>
            <a:ln w="38100" cap="rnd">
              <a:solidFill>
                <a:schemeClr val="accent1"/>
              </a:solidFill>
              <a:round/>
            </a:ln>
            <a:effectLst/>
          </c:spPr>
          <c:marker>
            <c:symbol val="none"/>
          </c:marker>
          <c:val>
            <c:numRef>
              <c:f>'3把'!$B$6:$S$6</c:f>
              <c:numCache>
                <c:formatCode>General</c:formatCode>
                <c:ptCount val="18"/>
                <c:pt idx="0">
                  <c:v>0.69294999999999995</c:v>
                </c:pt>
                <c:pt idx="1">
                  <c:v>0.44072499999999998</c:v>
                </c:pt>
                <c:pt idx="2">
                  <c:v>0.41935</c:v>
                </c:pt>
                <c:pt idx="3">
                  <c:v>0.37912499999999999</c:v>
                </c:pt>
                <c:pt idx="4">
                  <c:v>0.94117499999999998</c:v>
                </c:pt>
                <c:pt idx="5">
                  <c:v>0.627</c:v>
                </c:pt>
                <c:pt idx="6">
                  <c:v>0.59475</c:v>
                </c:pt>
                <c:pt idx="7">
                  <c:v>0.22057499999999999</c:v>
                </c:pt>
                <c:pt idx="8">
                  <c:v>0.64542500000000003</c:v>
                </c:pt>
                <c:pt idx="9">
                  <c:v>0.80044999999999999</c:v>
                </c:pt>
                <c:pt idx="10">
                  <c:v>0.47960000000000003</c:v>
                </c:pt>
                <c:pt idx="11">
                  <c:v>0.49972499999999997</c:v>
                </c:pt>
                <c:pt idx="12">
                  <c:v>0.34532499999999999</c:v>
                </c:pt>
                <c:pt idx="13">
                  <c:v>0.54400000000000004</c:v>
                </c:pt>
                <c:pt idx="14">
                  <c:v>0.477825</c:v>
                </c:pt>
                <c:pt idx="15">
                  <c:v>0.76752500000000001</c:v>
                </c:pt>
                <c:pt idx="16">
                  <c:v>0.33529999999999999</c:v>
                </c:pt>
                <c:pt idx="17">
                  <c:v>0.36280000000000001</c:v>
                </c:pt>
              </c:numCache>
            </c:numRef>
          </c:val>
          <c:smooth val="0"/>
        </c:ser>
        <c:ser>
          <c:idx val="1"/>
          <c:order val="1"/>
          <c:tx>
            <c:v>類神經</c:v>
          </c:tx>
          <c:spPr>
            <a:ln w="38100" cap="rnd">
              <a:solidFill>
                <a:schemeClr val="accent2"/>
              </a:solidFill>
              <a:round/>
            </a:ln>
            <a:effectLst/>
          </c:spPr>
          <c:marker>
            <c:symbol val="none"/>
          </c:marker>
          <c:val>
            <c:numRef>
              <c:f>'3把'!$B$7:$S$7</c:f>
              <c:numCache>
                <c:formatCode>General</c:formatCode>
                <c:ptCount val="18"/>
                <c:pt idx="0">
                  <c:v>0.61418815584865505</c:v>
                </c:pt>
                <c:pt idx="1">
                  <c:v>0.46978798281769302</c:v>
                </c:pt>
                <c:pt idx="2">
                  <c:v>0.421931115809552</c:v>
                </c:pt>
                <c:pt idx="3">
                  <c:v>0.39132345377726901</c:v>
                </c:pt>
                <c:pt idx="4">
                  <c:v>0.88260688245506302</c:v>
                </c:pt>
                <c:pt idx="5">
                  <c:v>0.53333659155954205</c:v>
                </c:pt>
                <c:pt idx="6">
                  <c:v>0.58731091061582796</c:v>
                </c:pt>
                <c:pt idx="7">
                  <c:v>0.233578502418372</c:v>
                </c:pt>
                <c:pt idx="8">
                  <c:v>0.64822815530719602</c:v>
                </c:pt>
                <c:pt idx="9">
                  <c:v>0.61506369166471797</c:v>
                </c:pt>
                <c:pt idx="10">
                  <c:v>0.49938412698940599</c:v>
                </c:pt>
                <c:pt idx="11">
                  <c:v>0.43951760839852799</c:v>
                </c:pt>
                <c:pt idx="12">
                  <c:v>0.34740828629488801</c:v>
                </c:pt>
                <c:pt idx="13">
                  <c:v>0.54361064573631601</c:v>
                </c:pt>
                <c:pt idx="14">
                  <c:v>0.47636396380394902</c:v>
                </c:pt>
                <c:pt idx="15">
                  <c:v>0.79432302952725597</c:v>
                </c:pt>
                <c:pt idx="16">
                  <c:v>0.33094012232658798</c:v>
                </c:pt>
                <c:pt idx="17">
                  <c:v>0.40084267133169099</c:v>
                </c:pt>
              </c:numCache>
            </c:numRef>
          </c:val>
          <c:smooth val="0"/>
        </c:ser>
        <c:ser>
          <c:idx val="2"/>
          <c:order val="2"/>
          <c:tx>
            <c:v>複迴歸</c:v>
          </c:tx>
          <c:spPr>
            <a:ln w="38100" cap="rnd">
              <a:solidFill>
                <a:schemeClr val="accent3"/>
              </a:solidFill>
              <a:round/>
            </a:ln>
            <a:effectLst/>
          </c:spPr>
          <c:marker>
            <c:symbol val="none"/>
          </c:marker>
          <c:val>
            <c:numRef>
              <c:f>'3把'!$B$36:$S$36</c:f>
              <c:numCache>
                <c:formatCode>General</c:formatCode>
                <c:ptCount val="18"/>
                <c:pt idx="0">
                  <c:v>0.61983764494091298</c:v>
                </c:pt>
                <c:pt idx="1">
                  <c:v>0.51407493207703103</c:v>
                </c:pt>
                <c:pt idx="2">
                  <c:v>0.42530894475153302</c:v>
                </c:pt>
                <c:pt idx="3">
                  <c:v>0.396545577876939</c:v>
                </c:pt>
                <c:pt idx="4">
                  <c:v>0.79306396710767801</c:v>
                </c:pt>
                <c:pt idx="5">
                  <c:v>0.598055177573523</c:v>
                </c:pt>
                <c:pt idx="6">
                  <c:v>0.60525674370930604</c:v>
                </c:pt>
                <c:pt idx="7">
                  <c:v>0.18892950452969401</c:v>
                </c:pt>
                <c:pt idx="8">
                  <c:v>0.63125839047668997</c:v>
                </c:pt>
                <c:pt idx="9">
                  <c:v>0.62715280024162701</c:v>
                </c:pt>
                <c:pt idx="10">
                  <c:v>0.48140522436465399</c:v>
                </c:pt>
                <c:pt idx="11">
                  <c:v>0.45491756174797499</c:v>
                </c:pt>
                <c:pt idx="12">
                  <c:v>0.31337070979710602</c:v>
                </c:pt>
                <c:pt idx="13">
                  <c:v>0.59655328101140004</c:v>
                </c:pt>
                <c:pt idx="14">
                  <c:v>0.53079978743581302</c:v>
                </c:pt>
                <c:pt idx="15">
                  <c:v>0.72607917156777801</c:v>
                </c:pt>
                <c:pt idx="16">
                  <c:v>0.24991815947069601</c:v>
                </c:pt>
                <c:pt idx="17">
                  <c:v>0.400805431564277</c:v>
                </c:pt>
              </c:numCache>
            </c:numRef>
          </c:val>
          <c:smooth val="0"/>
        </c:ser>
        <c:dLbls>
          <c:showLegendKey val="0"/>
          <c:showVal val="0"/>
          <c:showCatName val="0"/>
          <c:showSerName val="0"/>
          <c:showPercent val="0"/>
          <c:showBubbleSize val="0"/>
        </c:dLbls>
        <c:marker val="1"/>
        <c:smooth val="0"/>
        <c:axId val="275034112"/>
        <c:axId val="272493952"/>
      </c:lineChart>
      <c:catAx>
        <c:axId val="275034112"/>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NO.</a:t>
                </a:r>
                <a:endParaRPr lang="zh-TW"/>
              </a:p>
            </c:rich>
          </c:tx>
          <c:layout/>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zh-TW"/>
          </a:p>
        </c:txPr>
        <c:crossAx val="272493952"/>
        <c:crosses val="autoZero"/>
        <c:auto val="1"/>
        <c:lblAlgn val="ctr"/>
        <c:lblOffset val="100"/>
        <c:noMultiLvlLbl val="0"/>
      </c:catAx>
      <c:valAx>
        <c:axId val="272493952"/>
        <c:scaling>
          <c:orientation val="minMax"/>
          <c:min val="0.2"/>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Wear(mm2)</a:t>
                </a:r>
                <a:endParaRPr lang="zh-TW"/>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27503411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1">
    <c:autoUpdate val="0"/>
  </c:externalData>
  <c:userShapes r:id="rId2"/>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類神經</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(工作表1!$B$5,工作表1!$B$7,工作表1!$B$9,工作表1!$B$11,工作表1!$B$15,工作表1!$B$17,工作表1!$B$19,工作表1!$B$21,工作表1!$B$25,工作表1!$B$27,工作表1!$B$29,工作表1!$B$31)</c:f>
              <c:strCache>
                <c:ptCount val="12"/>
                <c:pt idx="0">
                  <c:v>參數1-主軸-鐵</c:v>
                </c:pt>
                <c:pt idx="1">
                  <c:v>參數1-主軸-鋁</c:v>
                </c:pt>
                <c:pt idx="2">
                  <c:v>參數1-X軸-鐵</c:v>
                </c:pt>
                <c:pt idx="3">
                  <c:v>參數1-X軸-鋁</c:v>
                </c:pt>
                <c:pt idx="4">
                  <c:v>參數1~3-主軸-鐵</c:v>
                </c:pt>
                <c:pt idx="5">
                  <c:v>參數1~3-主軸-鋁</c:v>
                </c:pt>
                <c:pt idx="6">
                  <c:v>參數1~3-X軸-鐵</c:v>
                </c:pt>
                <c:pt idx="7">
                  <c:v>參數1~3-X軸-鋁</c:v>
                </c:pt>
                <c:pt idx="8">
                  <c:v>參數1~6-主軸-鐵</c:v>
                </c:pt>
                <c:pt idx="9">
                  <c:v>參數1~6-主軸-鋁</c:v>
                </c:pt>
                <c:pt idx="10">
                  <c:v>參數1~6-X軸-鐵</c:v>
                </c:pt>
                <c:pt idx="11">
                  <c:v>參數1~6-X軸-鋁</c:v>
                </c:pt>
              </c:strCache>
            </c:strRef>
          </c:cat>
          <c:val>
            <c:numRef>
              <c:f>(工作表1!$F$5,工作表1!$F$7,工作表1!$F$9,工作表1!$F$11,工作表1!$F$15,工作表1!$F$17,工作表1!$F$19,工作表1!$F$21,工作表1!$F$25,工作表1!$F$27,工作表1!$F$29,工作表1!$F$31)</c:f>
              <c:numCache>
                <c:formatCode>General</c:formatCode>
                <c:ptCount val="12"/>
                <c:pt idx="0">
                  <c:v>6.4</c:v>
                </c:pt>
                <c:pt idx="1">
                  <c:v>7.9</c:v>
                </c:pt>
                <c:pt idx="2">
                  <c:v>9.1</c:v>
                </c:pt>
                <c:pt idx="3">
                  <c:v>5.8</c:v>
                </c:pt>
                <c:pt idx="4">
                  <c:v>12.1</c:v>
                </c:pt>
                <c:pt idx="5">
                  <c:v>20.8</c:v>
                </c:pt>
                <c:pt idx="6">
                  <c:v>14.5</c:v>
                </c:pt>
                <c:pt idx="7">
                  <c:v>20</c:v>
                </c:pt>
                <c:pt idx="8">
                  <c:v>20.8</c:v>
                </c:pt>
                <c:pt idx="9">
                  <c:v>24.3</c:v>
                </c:pt>
                <c:pt idx="10">
                  <c:v>18.600000000000001</c:v>
                </c:pt>
                <c:pt idx="11">
                  <c:v>19.2</c:v>
                </c:pt>
              </c:numCache>
            </c:numRef>
          </c:val>
        </c:ser>
        <c:ser>
          <c:idx val="1"/>
          <c:order val="1"/>
          <c:tx>
            <c:v>複迴歸</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(工作表1!$B$5,工作表1!$B$7,工作表1!$B$9,工作表1!$B$11,工作表1!$B$15,工作表1!$B$17,工作表1!$B$19,工作表1!$B$21,工作表1!$B$25,工作表1!$B$27,工作表1!$B$29,工作表1!$B$31)</c:f>
              <c:strCache>
                <c:ptCount val="12"/>
                <c:pt idx="0">
                  <c:v>參數1-主軸-鐵</c:v>
                </c:pt>
                <c:pt idx="1">
                  <c:v>參數1-主軸-鋁</c:v>
                </c:pt>
                <c:pt idx="2">
                  <c:v>參數1-X軸-鐵</c:v>
                </c:pt>
                <c:pt idx="3">
                  <c:v>參數1-X軸-鋁</c:v>
                </c:pt>
                <c:pt idx="4">
                  <c:v>參數1~3-主軸-鐵</c:v>
                </c:pt>
                <c:pt idx="5">
                  <c:v>參數1~3-主軸-鋁</c:v>
                </c:pt>
                <c:pt idx="6">
                  <c:v>參數1~3-X軸-鐵</c:v>
                </c:pt>
                <c:pt idx="7">
                  <c:v>參數1~3-X軸-鋁</c:v>
                </c:pt>
                <c:pt idx="8">
                  <c:v>參數1~6-主軸-鐵</c:v>
                </c:pt>
                <c:pt idx="9">
                  <c:v>參數1~6-主軸-鋁</c:v>
                </c:pt>
                <c:pt idx="10">
                  <c:v>參數1~6-X軸-鐵</c:v>
                </c:pt>
                <c:pt idx="11">
                  <c:v>參數1~6-X軸-鋁</c:v>
                </c:pt>
              </c:strCache>
            </c:strRef>
          </c:cat>
          <c:val>
            <c:numRef>
              <c:f>(工作表1!$F$6,工作表1!$F$8,工作表1!$F$10,工作表1!$F$12,工作表1!$F$16,工作表1!$F$18,工作表1!$F$20,工作表1!$F$22,工作表1!$F$26,工作表1!$F$28,工作表1!$F$30,工作表1!$F$32)</c:f>
              <c:numCache>
                <c:formatCode>General</c:formatCode>
                <c:ptCount val="12"/>
                <c:pt idx="0">
                  <c:v>11.6</c:v>
                </c:pt>
                <c:pt idx="1">
                  <c:v>12.5</c:v>
                </c:pt>
                <c:pt idx="2">
                  <c:v>18.7</c:v>
                </c:pt>
                <c:pt idx="3">
                  <c:v>9.6</c:v>
                </c:pt>
                <c:pt idx="4">
                  <c:v>21.4</c:v>
                </c:pt>
                <c:pt idx="5">
                  <c:v>25.4</c:v>
                </c:pt>
                <c:pt idx="6">
                  <c:v>37</c:v>
                </c:pt>
                <c:pt idx="7">
                  <c:v>51.3</c:v>
                </c:pt>
                <c:pt idx="8">
                  <c:v>39.299999999999997</c:v>
                </c:pt>
                <c:pt idx="9">
                  <c:v>45.1</c:v>
                </c:pt>
                <c:pt idx="10">
                  <c:v>43.2</c:v>
                </c:pt>
                <c:pt idx="11">
                  <c:v>46.2</c:v>
                </c:pt>
              </c:numCache>
            </c:numRef>
          </c:val>
        </c:ser>
        <c:dLbls>
          <c:showLegendKey val="0"/>
          <c:showVal val="1"/>
          <c:showCatName val="0"/>
          <c:showSerName val="0"/>
          <c:showPercent val="0"/>
          <c:showBubbleSize val="0"/>
        </c:dLbls>
        <c:gapWidth val="100"/>
        <c:overlap val="-24"/>
        <c:axId val="275801600"/>
        <c:axId val="272496832"/>
      </c:barChart>
      <c:catAx>
        <c:axId val="275801600"/>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crossAx val="272496832"/>
        <c:crosses val="autoZero"/>
        <c:auto val="1"/>
        <c:lblAlgn val="ctr"/>
        <c:lblOffset val="100"/>
        <c:noMultiLvlLbl val="0"/>
      </c:catAx>
      <c:valAx>
        <c:axId val="272496832"/>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t>(%)</a:t>
                </a:r>
                <a:endParaRPr lang="zh-TW"/>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crossAx val="2758016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主軸</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工作表1!$A$5:$A$7</c:f>
              <c:strCache>
                <c:ptCount val="3"/>
                <c:pt idx="0">
                  <c:v>參數 1</c:v>
                </c:pt>
                <c:pt idx="1">
                  <c:v>參數 1~3</c:v>
                </c:pt>
                <c:pt idx="2">
                  <c:v>參數 1~6</c:v>
                </c:pt>
              </c:strCache>
            </c:strRef>
          </c:cat>
          <c:val>
            <c:numRef>
              <c:f>(工作表1!$F$5,工作表1!$F$15,工作表1!$F$25)</c:f>
              <c:numCache>
                <c:formatCode>General</c:formatCode>
                <c:ptCount val="3"/>
                <c:pt idx="0">
                  <c:v>6.4</c:v>
                </c:pt>
                <c:pt idx="1">
                  <c:v>12.1</c:v>
                </c:pt>
                <c:pt idx="2">
                  <c:v>20.8</c:v>
                </c:pt>
              </c:numCache>
            </c:numRef>
          </c:val>
        </c:ser>
        <c:ser>
          <c:idx val="1"/>
          <c:order val="1"/>
          <c:tx>
            <c:v>X軸</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工作表1!$A$5:$A$7</c:f>
              <c:strCache>
                <c:ptCount val="3"/>
                <c:pt idx="0">
                  <c:v>參數 1</c:v>
                </c:pt>
                <c:pt idx="1">
                  <c:v>參數 1~3</c:v>
                </c:pt>
                <c:pt idx="2">
                  <c:v>參數 1~6</c:v>
                </c:pt>
              </c:strCache>
            </c:strRef>
          </c:cat>
          <c:val>
            <c:numRef>
              <c:f>(工作表1!$F$9,工作表1!$F$19,工作表1!$F$29)</c:f>
              <c:numCache>
                <c:formatCode>General</c:formatCode>
                <c:ptCount val="3"/>
                <c:pt idx="0">
                  <c:v>9.1</c:v>
                </c:pt>
                <c:pt idx="1">
                  <c:v>14.5</c:v>
                </c:pt>
                <c:pt idx="2">
                  <c:v>18.600000000000001</c:v>
                </c:pt>
              </c:numCache>
            </c:numRef>
          </c:val>
        </c:ser>
        <c:dLbls>
          <c:showLegendKey val="0"/>
          <c:showVal val="1"/>
          <c:showCatName val="0"/>
          <c:showSerName val="0"/>
          <c:showPercent val="0"/>
          <c:showBubbleSize val="0"/>
        </c:dLbls>
        <c:gapWidth val="100"/>
        <c:overlap val="-24"/>
        <c:axId val="276025344"/>
        <c:axId val="271999552"/>
      </c:barChart>
      <c:catAx>
        <c:axId val="27602534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crossAx val="271999552"/>
        <c:crosses val="autoZero"/>
        <c:auto val="1"/>
        <c:lblAlgn val="ctr"/>
        <c:lblOffset val="100"/>
        <c:noMultiLvlLbl val="0"/>
      </c:catAx>
      <c:valAx>
        <c:axId val="271999552"/>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t>(%)</a:t>
                </a:r>
                <a:endParaRPr lang="zh-TW"/>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crossAx val="27602534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主軸</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工作表1!$A$5:$A$7</c:f>
              <c:strCache>
                <c:ptCount val="3"/>
                <c:pt idx="0">
                  <c:v>參數 1</c:v>
                </c:pt>
                <c:pt idx="1">
                  <c:v>參數 1~3</c:v>
                </c:pt>
                <c:pt idx="2">
                  <c:v>參數 1~6</c:v>
                </c:pt>
              </c:strCache>
            </c:strRef>
          </c:cat>
          <c:val>
            <c:numRef>
              <c:f>(工作表1!$F$7,工作表1!$F$17,工作表1!$F$27)</c:f>
              <c:numCache>
                <c:formatCode>General</c:formatCode>
                <c:ptCount val="3"/>
                <c:pt idx="0">
                  <c:v>7.9</c:v>
                </c:pt>
                <c:pt idx="1">
                  <c:v>20.8</c:v>
                </c:pt>
                <c:pt idx="2">
                  <c:v>24.3</c:v>
                </c:pt>
              </c:numCache>
            </c:numRef>
          </c:val>
        </c:ser>
        <c:ser>
          <c:idx val="1"/>
          <c:order val="1"/>
          <c:tx>
            <c:v>X軸</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工作表1!$A$5:$A$7</c:f>
              <c:strCache>
                <c:ptCount val="3"/>
                <c:pt idx="0">
                  <c:v>參數 1</c:v>
                </c:pt>
                <c:pt idx="1">
                  <c:v>參數 1~3</c:v>
                </c:pt>
                <c:pt idx="2">
                  <c:v>參數 1~6</c:v>
                </c:pt>
              </c:strCache>
            </c:strRef>
          </c:cat>
          <c:val>
            <c:numRef>
              <c:f>(工作表1!$F$11,工作表1!$F$21,工作表1!$F$31)</c:f>
              <c:numCache>
                <c:formatCode>General</c:formatCode>
                <c:ptCount val="3"/>
                <c:pt idx="0">
                  <c:v>5.8</c:v>
                </c:pt>
                <c:pt idx="1">
                  <c:v>20</c:v>
                </c:pt>
                <c:pt idx="2">
                  <c:v>19.2</c:v>
                </c:pt>
              </c:numCache>
            </c:numRef>
          </c:val>
        </c:ser>
        <c:dLbls>
          <c:showLegendKey val="0"/>
          <c:showVal val="1"/>
          <c:showCatName val="0"/>
          <c:showSerName val="0"/>
          <c:showPercent val="0"/>
          <c:showBubbleSize val="0"/>
        </c:dLbls>
        <c:gapWidth val="100"/>
        <c:overlap val="-24"/>
        <c:axId val="276210176"/>
        <c:axId val="272001280"/>
      </c:barChart>
      <c:catAx>
        <c:axId val="276210176"/>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crossAx val="272001280"/>
        <c:crosses val="autoZero"/>
        <c:auto val="1"/>
        <c:lblAlgn val="ctr"/>
        <c:lblOffset val="100"/>
        <c:noMultiLvlLbl val="0"/>
      </c:catAx>
      <c:valAx>
        <c:axId val="272001280"/>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t>(%)</a:t>
                </a:r>
                <a:endParaRPr lang="zh-TW"/>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crossAx val="2762101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主軸</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工作表1!$F$36:$F$37</c:f>
              <c:strCache>
                <c:ptCount val="2"/>
                <c:pt idx="0">
                  <c:v>鐵件</c:v>
                </c:pt>
                <c:pt idx="1">
                  <c:v>鋁件</c:v>
                </c:pt>
              </c:strCache>
            </c:strRef>
          </c:cat>
          <c:val>
            <c:numRef>
              <c:f>(工作表1!$F$25,工作表1!$F$27)</c:f>
              <c:numCache>
                <c:formatCode>General</c:formatCode>
                <c:ptCount val="2"/>
                <c:pt idx="0">
                  <c:v>20.8</c:v>
                </c:pt>
                <c:pt idx="1">
                  <c:v>24.3</c:v>
                </c:pt>
              </c:numCache>
            </c:numRef>
          </c:val>
        </c:ser>
        <c:ser>
          <c:idx val="1"/>
          <c:order val="1"/>
          <c:tx>
            <c:v>X軸</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zh-TW"/>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工作表1!$F$36:$F$37</c:f>
              <c:strCache>
                <c:ptCount val="2"/>
                <c:pt idx="0">
                  <c:v>鐵件</c:v>
                </c:pt>
                <c:pt idx="1">
                  <c:v>鋁件</c:v>
                </c:pt>
              </c:strCache>
            </c:strRef>
          </c:cat>
          <c:val>
            <c:numRef>
              <c:f>(工作表1!$F$29,工作表1!$F$31)</c:f>
              <c:numCache>
                <c:formatCode>General</c:formatCode>
                <c:ptCount val="2"/>
                <c:pt idx="0">
                  <c:v>18.600000000000001</c:v>
                </c:pt>
                <c:pt idx="1">
                  <c:v>19.2</c:v>
                </c:pt>
              </c:numCache>
            </c:numRef>
          </c:val>
        </c:ser>
        <c:dLbls>
          <c:showLegendKey val="0"/>
          <c:showVal val="1"/>
          <c:showCatName val="0"/>
          <c:showSerName val="0"/>
          <c:showPercent val="0"/>
          <c:showBubbleSize val="0"/>
        </c:dLbls>
        <c:gapWidth val="100"/>
        <c:overlap val="-24"/>
        <c:axId val="276212224"/>
        <c:axId val="272003584"/>
      </c:barChart>
      <c:catAx>
        <c:axId val="27621222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crossAx val="272003584"/>
        <c:crosses val="autoZero"/>
        <c:auto val="1"/>
        <c:lblAlgn val="ctr"/>
        <c:lblOffset val="100"/>
        <c:noMultiLvlLbl val="0"/>
      </c:catAx>
      <c:valAx>
        <c:axId val="272003584"/>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t>(%)</a:t>
                </a:r>
                <a:endParaRPr lang="zh-TW"/>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crossAx val="2762122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9546783625731"/>
          <c:y val="7.4096280252127791E-2"/>
          <c:w val="0.83150701754385969"/>
          <c:h val="0.77389573390097266"/>
        </c:manualLayout>
      </c:layout>
      <c:lineChart>
        <c:grouping val="standard"/>
        <c:varyColors val="0"/>
        <c:ser>
          <c:idx val="0"/>
          <c:order val="0"/>
          <c:tx>
            <c:v>原始</c:v>
          </c:tx>
          <c:spPr>
            <a:ln w="38100" cap="rnd">
              <a:solidFill>
                <a:schemeClr val="accent1"/>
              </a:solidFill>
              <a:round/>
            </a:ln>
            <a:effectLst/>
          </c:spPr>
          <c:marker>
            <c:symbol val="none"/>
          </c:marker>
          <c:val>
            <c:numRef>
              <c:f>'3把'!$B$6:$BL$6</c:f>
              <c:numCache>
                <c:formatCode>General</c:formatCode>
                <c:ptCount val="63"/>
                <c:pt idx="0">
                  <c:v>0.22889999999999999</c:v>
                </c:pt>
                <c:pt idx="1">
                  <c:v>1.5706</c:v>
                </c:pt>
                <c:pt idx="2">
                  <c:v>0.41</c:v>
                </c:pt>
                <c:pt idx="3">
                  <c:v>0.23080000000000001</c:v>
                </c:pt>
                <c:pt idx="4">
                  <c:v>0.27</c:v>
                </c:pt>
                <c:pt idx="5">
                  <c:v>0.30930000000000002</c:v>
                </c:pt>
                <c:pt idx="6">
                  <c:v>0.846275</c:v>
                </c:pt>
                <c:pt idx="7">
                  <c:v>0.69294999999999995</c:v>
                </c:pt>
                <c:pt idx="8">
                  <c:v>0.19689999999999999</c:v>
                </c:pt>
                <c:pt idx="9">
                  <c:v>0.44072499999999998</c:v>
                </c:pt>
                <c:pt idx="10">
                  <c:v>0.82850000000000001</c:v>
                </c:pt>
                <c:pt idx="11">
                  <c:v>0.31230000000000002</c:v>
                </c:pt>
                <c:pt idx="12">
                  <c:v>0.52900000000000003</c:v>
                </c:pt>
                <c:pt idx="13">
                  <c:v>0.38529999999999998</c:v>
                </c:pt>
                <c:pt idx="14">
                  <c:v>0.37540000000000001</c:v>
                </c:pt>
                <c:pt idx="15">
                  <c:v>0.87280000000000002</c:v>
                </c:pt>
                <c:pt idx="16">
                  <c:v>0.32750000000000001</c:v>
                </c:pt>
                <c:pt idx="17">
                  <c:v>0.41935</c:v>
                </c:pt>
                <c:pt idx="18">
                  <c:v>0.57340000000000002</c:v>
                </c:pt>
                <c:pt idx="19">
                  <c:v>0.37912499999999999</c:v>
                </c:pt>
                <c:pt idx="20">
                  <c:v>0.39860000000000001</c:v>
                </c:pt>
                <c:pt idx="21">
                  <c:v>0.4178</c:v>
                </c:pt>
                <c:pt idx="22">
                  <c:v>0.57630000000000003</c:v>
                </c:pt>
                <c:pt idx="23">
                  <c:v>0.25380000000000003</c:v>
                </c:pt>
                <c:pt idx="24">
                  <c:v>0.47789999999999999</c:v>
                </c:pt>
                <c:pt idx="25">
                  <c:v>1.2325999999999999</c:v>
                </c:pt>
                <c:pt idx="26">
                  <c:v>0.34150000000000003</c:v>
                </c:pt>
                <c:pt idx="27">
                  <c:v>0.38650000000000001</c:v>
                </c:pt>
                <c:pt idx="28">
                  <c:v>0.94117499999999998</c:v>
                </c:pt>
                <c:pt idx="29">
                  <c:v>0.31040000000000001</c:v>
                </c:pt>
                <c:pt idx="30">
                  <c:v>0.33929999999999999</c:v>
                </c:pt>
                <c:pt idx="31">
                  <c:v>0.42730000000000001</c:v>
                </c:pt>
                <c:pt idx="32">
                  <c:v>0.627</c:v>
                </c:pt>
                <c:pt idx="33">
                  <c:v>0.50319999999999998</c:v>
                </c:pt>
                <c:pt idx="34">
                  <c:v>0.33489999999999998</c:v>
                </c:pt>
                <c:pt idx="35">
                  <c:v>0.33289999999999997</c:v>
                </c:pt>
                <c:pt idx="36">
                  <c:v>0.20569999999999999</c:v>
                </c:pt>
                <c:pt idx="37">
                  <c:v>0.59475</c:v>
                </c:pt>
                <c:pt idx="38">
                  <c:v>0.47249999999999998</c:v>
                </c:pt>
                <c:pt idx="39">
                  <c:v>0.22057499999999999</c:v>
                </c:pt>
                <c:pt idx="40">
                  <c:v>0.64542500000000003</c:v>
                </c:pt>
                <c:pt idx="41">
                  <c:v>0.31480000000000002</c:v>
                </c:pt>
                <c:pt idx="42">
                  <c:v>0.80044999999999999</c:v>
                </c:pt>
                <c:pt idx="43">
                  <c:v>0.47960000000000003</c:v>
                </c:pt>
                <c:pt idx="44">
                  <c:v>0.27879999999999999</c:v>
                </c:pt>
                <c:pt idx="45">
                  <c:v>0.49972499999999997</c:v>
                </c:pt>
                <c:pt idx="46">
                  <c:v>0.34532499999999999</c:v>
                </c:pt>
                <c:pt idx="47">
                  <c:v>0.54400000000000004</c:v>
                </c:pt>
                <c:pt idx="48">
                  <c:v>0.35880000000000001</c:v>
                </c:pt>
                <c:pt idx="49">
                  <c:v>0.47520000000000001</c:v>
                </c:pt>
                <c:pt idx="50">
                  <c:v>0.477825</c:v>
                </c:pt>
                <c:pt idx="51">
                  <c:v>0.28079999999999999</c:v>
                </c:pt>
                <c:pt idx="52">
                  <c:v>0.48609999999999998</c:v>
                </c:pt>
                <c:pt idx="53">
                  <c:v>0.14130000000000001</c:v>
                </c:pt>
                <c:pt idx="54">
                  <c:v>0.76752500000000001</c:v>
                </c:pt>
                <c:pt idx="55">
                  <c:v>0.33529999999999999</c:v>
                </c:pt>
                <c:pt idx="56">
                  <c:v>0.36280000000000001</c:v>
                </c:pt>
                <c:pt idx="57">
                  <c:v>0.72850000000000004</c:v>
                </c:pt>
                <c:pt idx="58">
                  <c:v>0.33339999999999997</c:v>
                </c:pt>
                <c:pt idx="59">
                  <c:v>0.63749999999999996</c:v>
                </c:pt>
                <c:pt idx="60">
                  <c:v>0.30249999999999999</c:v>
                </c:pt>
                <c:pt idx="61">
                  <c:v>0.19483</c:v>
                </c:pt>
                <c:pt idx="62">
                  <c:v>0.3503</c:v>
                </c:pt>
              </c:numCache>
            </c:numRef>
          </c:val>
          <c:smooth val="0"/>
        </c:ser>
        <c:ser>
          <c:idx val="1"/>
          <c:order val="1"/>
          <c:tx>
            <c:v>類神經</c:v>
          </c:tx>
          <c:spPr>
            <a:ln w="38100" cap="rnd">
              <a:solidFill>
                <a:schemeClr val="accent2"/>
              </a:solidFill>
              <a:round/>
            </a:ln>
            <a:effectLst/>
          </c:spPr>
          <c:marker>
            <c:symbol val="none"/>
          </c:marker>
          <c:val>
            <c:numRef>
              <c:f>'3把'!$B$7:$BL$7</c:f>
              <c:numCache>
                <c:formatCode>General</c:formatCode>
                <c:ptCount val="63"/>
                <c:pt idx="0">
                  <c:v>0.294976122933027</c:v>
                </c:pt>
                <c:pt idx="1">
                  <c:v>1.1373163282304199</c:v>
                </c:pt>
                <c:pt idx="2">
                  <c:v>0.28779116993559001</c:v>
                </c:pt>
                <c:pt idx="3">
                  <c:v>0.29707213924278603</c:v>
                </c:pt>
                <c:pt idx="4">
                  <c:v>0.26248543827132298</c:v>
                </c:pt>
                <c:pt idx="5">
                  <c:v>0.29065912839694302</c:v>
                </c:pt>
                <c:pt idx="6">
                  <c:v>0.91705519764157595</c:v>
                </c:pt>
                <c:pt idx="7">
                  <c:v>0.67446069962639199</c:v>
                </c:pt>
                <c:pt idx="8">
                  <c:v>0.222120194083119</c:v>
                </c:pt>
                <c:pt idx="9">
                  <c:v>0.41432083440977902</c:v>
                </c:pt>
                <c:pt idx="10">
                  <c:v>0.68357029306714701</c:v>
                </c:pt>
                <c:pt idx="11">
                  <c:v>0.54303842770324695</c:v>
                </c:pt>
                <c:pt idx="12">
                  <c:v>0.57354686384976294</c:v>
                </c:pt>
                <c:pt idx="13">
                  <c:v>0.29460041414335902</c:v>
                </c:pt>
                <c:pt idx="14">
                  <c:v>0.28208395566864802</c:v>
                </c:pt>
                <c:pt idx="15">
                  <c:v>0.60269095753055801</c:v>
                </c:pt>
                <c:pt idx="16">
                  <c:v>0.30720575785227799</c:v>
                </c:pt>
                <c:pt idx="17">
                  <c:v>0.36916886969313401</c:v>
                </c:pt>
                <c:pt idx="18">
                  <c:v>0.61885268916543201</c:v>
                </c:pt>
                <c:pt idx="19">
                  <c:v>0.335359130161755</c:v>
                </c:pt>
                <c:pt idx="20">
                  <c:v>0.54444681208705603</c:v>
                </c:pt>
                <c:pt idx="21">
                  <c:v>0.28663742695143302</c:v>
                </c:pt>
                <c:pt idx="22">
                  <c:v>0.463601050486388</c:v>
                </c:pt>
                <c:pt idx="23">
                  <c:v>0.25096090936434601</c:v>
                </c:pt>
                <c:pt idx="24">
                  <c:v>0.57101503995923197</c:v>
                </c:pt>
                <c:pt idx="25">
                  <c:v>0.87879998052905905</c:v>
                </c:pt>
                <c:pt idx="26">
                  <c:v>0.26556860807004601</c:v>
                </c:pt>
                <c:pt idx="27">
                  <c:v>0.28259777889186299</c:v>
                </c:pt>
                <c:pt idx="28">
                  <c:v>0.74477828112081201</c:v>
                </c:pt>
                <c:pt idx="29">
                  <c:v>0.31077667862376102</c:v>
                </c:pt>
                <c:pt idx="30">
                  <c:v>0.26961243790511003</c:v>
                </c:pt>
                <c:pt idx="31">
                  <c:v>0.63598500344539799</c:v>
                </c:pt>
                <c:pt idx="32">
                  <c:v>0.58874775421467895</c:v>
                </c:pt>
                <c:pt idx="33">
                  <c:v>0.600723968490258</c:v>
                </c:pt>
                <c:pt idx="34">
                  <c:v>0.272963700414174</c:v>
                </c:pt>
                <c:pt idx="35">
                  <c:v>0.29004125202687697</c:v>
                </c:pt>
                <c:pt idx="36">
                  <c:v>0.22701252025716001</c:v>
                </c:pt>
                <c:pt idx="37">
                  <c:v>0.60592198114305595</c:v>
                </c:pt>
                <c:pt idx="38">
                  <c:v>0.29649335214410799</c:v>
                </c:pt>
                <c:pt idx="39">
                  <c:v>0.26094708861340998</c:v>
                </c:pt>
                <c:pt idx="40">
                  <c:v>0.68386404216171204</c:v>
                </c:pt>
                <c:pt idx="41">
                  <c:v>0.28426356875690401</c:v>
                </c:pt>
                <c:pt idx="42">
                  <c:v>0.71405386510954105</c:v>
                </c:pt>
                <c:pt idx="43">
                  <c:v>0.59071456579439596</c:v>
                </c:pt>
                <c:pt idx="44">
                  <c:v>0.31133176951849301</c:v>
                </c:pt>
                <c:pt idx="45">
                  <c:v>0.33960280646675101</c:v>
                </c:pt>
                <c:pt idx="46">
                  <c:v>0.28977529362909199</c:v>
                </c:pt>
                <c:pt idx="47">
                  <c:v>0.63004578287387802</c:v>
                </c:pt>
                <c:pt idx="48">
                  <c:v>0.56487248140062596</c:v>
                </c:pt>
                <c:pt idx="49">
                  <c:v>0.33051420171979901</c:v>
                </c:pt>
                <c:pt idx="50">
                  <c:v>0.53979187900266701</c:v>
                </c:pt>
                <c:pt idx="51">
                  <c:v>0.56596038378628699</c:v>
                </c:pt>
                <c:pt idx="52">
                  <c:v>0.55027143143093804</c:v>
                </c:pt>
                <c:pt idx="53">
                  <c:v>0.24359630667054499</c:v>
                </c:pt>
                <c:pt idx="54">
                  <c:v>0.83809764094200301</c:v>
                </c:pt>
                <c:pt idx="55">
                  <c:v>0.263362873754658</c:v>
                </c:pt>
                <c:pt idx="56">
                  <c:v>0.36979192108598802</c:v>
                </c:pt>
                <c:pt idx="57">
                  <c:v>0.64306589737106301</c:v>
                </c:pt>
                <c:pt idx="58">
                  <c:v>0.28213143607549901</c:v>
                </c:pt>
                <c:pt idx="59">
                  <c:v>0.67538558683426997</c:v>
                </c:pt>
                <c:pt idx="60">
                  <c:v>0.30363226629180201</c:v>
                </c:pt>
                <c:pt idx="61">
                  <c:v>0.27716926222746802</c:v>
                </c:pt>
                <c:pt idx="62">
                  <c:v>0.269159901560384</c:v>
                </c:pt>
              </c:numCache>
            </c:numRef>
          </c:val>
          <c:smooth val="0"/>
        </c:ser>
        <c:ser>
          <c:idx val="2"/>
          <c:order val="2"/>
          <c:tx>
            <c:v>複迴歸</c:v>
          </c:tx>
          <c:spPr>
            <a:ln w="38100" cap="rnd">
              <a:solidFill>
                <a:schemeClr val="accent3"/>
              </a:solidFill>
              <a:round/>
            </a:ln>
            <a:effectLst/>
          </c:spPr>
          <c:marker>
            <c:symbol val="none"/>
          </c:marker>
          <c:val>
            <c:numRef>
              <c:f>'3把'!$B$36:$BL$36</c:f>
              <c:numCache>
                <c:formatCode>General</c:formatCode>
                <c:ptCount val="63"/>
                <c:pt idx="0">
                  <c:v>0.30077613018389598</c:v>
                </c:pt>
                <c:pt idx="1">
                  <c:v>0.75093052445547204</c:v>
                </c:pt>
                <c:pt idx="2">
                  <c:v>0.40293612778476201</c:v>
                </c:pt>
                <c:pt idx="3">
                  <c:v>0.23876123817491399</c:v>
                </c:pt>
                <c:pt idx="4">
                  <c:v>0.65000037622147999</c:v>
                </c:pt>
                <c:pt idx="5">
                  <c:v>0.45131329931421299</c:v>
                </c:pt>
                <c:pt idx="6">
                  <c:v>0.65643820462166302</c:v>
                </c:pt>
                <c:pt idx="7">
                  <c:v>0.56018502457507902</c:v>
                </c:pt>
                <c:pt idx="8">
                  <c:v>7.9226945662603396E-2</c:v>
                </c:pt>
                <c:pt idx="9">
                  <c:v>0.44492596320955802</c:v>
                </c:pt>
                <c:pt idx="10">
                  <c:v>0.84478619106836905</c:v>
                </c:pt>
                <c:pt idx="11">
                  <c:v>0.67851574640944801</c:v>
                </c:pt>
                <c:pt idx="12">
                  <c:v>0.68371784398667701</c:v>
                </c:pt>
                <c:pt idx="13">
                  <c:v>0.421329924074625</c:v>
                </c:pt>
                <c:pt idx="14">
                  <c:v>0.24346554859807401</c:v>
                </c:pt>
                <c:pt idx="15">
                  <c:v>0.64212198828508404</c:v>
                </c:pt>
                <c:pt idx="16">
                  <c:v>0.30736421142526799</c:v>
                </c:pt>
                <c:pt idx="17">
                  <c:v>0.41703301361911899</c:v>
                </c:pt>
                <c:pt idx="18">
                  <c:v>0.75623182981085801</c:v>
                </c:pt>
                <c:pt idx="19">
                  <c:v>0.41099575654424803</c:v>
                </c:pt>
                <c:pt idx="20">
                  <c:v>0.68298104340483901</c:v>
                </c:pt>
                <c:pt idx="21">
                  <c:v>0.42662810121010702</c:v>
                </c:pt>
                <c:pt idx="22">
                  <c:v>0.47322178105488699</c:v>
                </c:pt>
                <c:pt idx="23">
                  <c:v>2.90604285668375E-2</c:v>
                </c:pt>
                <c:pt idx="24">
                  <c:v>0.57996495985952901</c:v>
                </c:pt>
                <c:pt idx="25">
                  <c:v>0.64907185994721095</c:v>
                </c:pt>
                <c:pt idx="26">
                  <c:v>0.25372640636028998</c:v>
                </c:pt>
                <c:pt idx="27">
                  <c:v>0.53633273352819399</c:v>
                </c:pt>
                <c:pt idx="28">
                  <c:v>0.52570908400020899</c:v>
                </c:pt>
                <c:pt idx="29">
                  <c:v>0.24358751717524699</c:v>
                </c:pt>
                <c:pt idx="30">
                  <c:v>0.22744745990925799</c:v>
                </c:pt>
                <c:pt idx="31">
                  <c:v>0.82973073029154698</c:v>
                </c:pt>
                <c:pt idx="32">
                  <c:v>0.53929458862816504</c:v>
                </c:pt>
                <c:pt idx="33">
                  <c:v>0.74524195037304697</c:v>
                </c:pt>
                <c:pt idx="34">
                  <c:v>0.27516119851506998</c:v>
                </c:pt>
                <c:pt idx="35">
                  <c:v>0.29949897742595</c:v>
                </c:pt>
                <c:pt idx="36">
                  <c:v>0.22739390222066999</c:v>
                </c:pt>
                <c:pt idx="37">
                  <c:v>0.55920188695496498</c:v>
                </c:pt>
                <c:pt idx="38">
                  <c:v>0.49353014774491599</c:v>
                </c:pt>
                <c:pt idx="39">
                  <c:v>0.45807912139471602</c:v>
                </c:pt>
                <c:pt idx="40">
                  <c:v>0.57592833970091795</c:v>
                </c:pt>
                <c:pt idx="41">
                  <c:v>0.412933420857381</c:v>
                </c:pt>
                <c:pt idx="42">
                  <c:v>0.58585410536632698</c:v>
                </c:pt>
                <c:pt idx="43">
                  <c:v>0.56549516428794699</c:v>
                </c:pt>
                <c:pt idx="44">
                  <c:v>0.18336460695998399</c:v>
                </c:pt>
                <c:pt idx="45">
                  <c:v>0.35508118598002397</c:v>
                </c:pt>
                <c:pt idx="46">
                  <c:v>0.39414963971147499</c:v>
                </c:pt>
                <c:pt idx="47">
                  <c:v>0.53449561398124701</c:v>
                </c:pt>
                <c:pt idx="48">
                  <c:v>0.74787072306121205</c:v>
                </c:pt>
                <c:pt idx="49">
                  <c:v>0.56004858537427205</c:v>
                </c:pt>
                <c:pt idx="50">
                  <c:v>0.54511568261536003</c:v>
                </c:pt>
                <c:pt idx="51">
                  <c:v>0.76420097141547105</c:v>
                </c:pt>
                <c:pt idx="52">
                  <c:v>0.65437416641128299</c:v>
                </c:pt>
                <c:pt idx="53">
                  <c:v>0.50971401734135102</c:v>
                </c:pt>
                <c:pt idx="54">
                  <c:v>0.64613591739070098</c:v>
                </c:pt>
                <c:pt idx="55">
                  <c:v>0.42954622516218399</c:v>
                </c:pt>
                <c:pt idx="56">
                  <c:v>0.51705448882629801</c:v>
                </c:pt>
                <c:pt idx="57">
                  <c:v>0.78387881461799003</c:v>
                </c:pt>
                <c:pt idx="58">
                  <c:v>0.169372897636096</c:v>
                </c:pt>
                <c:pt idx="59">
                  <c:v>0.74385470359498396</c:v>
                </c:pt>
                <c:pt idx="60">
                  <c:v>0.30087912546040801</c:v>
                </c:pt>
                <c:pt idx="61">
                  <c:v>0.48256487636259898</c:v>
                </c:pt>
                <c:pt idx="62">
                  <c:v>0.25144462174229498</c:v>
                </c:pt>
              </c:numCache>
            </c:numRef>
          </c:val>
          <c:smooth val="0"/>
        </c:ser>
        <c:dLbls>
          <c:showLegendKey val="0"/>
          <c:showVal val="0"/>
          <c:showCatName val="0"/>
          <c:showSerName val="0"/>
          <c:showPercent val="0"/>
          <c:showBubbleSize val="0"/>
        </c:dLbls>
        <c:marker val="1"/>
        <c:smooth val="0"/>
        <c:axId val="274450944"/>
        <c:axId val="38304512"/>
      </c:lineChart>
      <c:catAx>
        <c:axId val="274450944"/>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NO.</a:t>
                </a:r>
                <a:endParaRPr lang="zh-TW"/>
              </a:p>
            </c:rich>
          </c:tx>
          <c:layout/>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zh-TW"/>
          </a:p>
        </c:txPr>
        <c:crossAx val="38304512"/>
        <c:crosses val="autoZero"/>
        <c:auto val="1"/>
        <c:lblAlgn val="ctr"/>
        <c:lblOffset val="100"/>
        <c:tickLblSkip val="5"/>
        <c:noMultiLvlLbl val="0"/>
      </c:catAx>
      <c:valAx>
        <c:axId val="38304512"/>
        <c:scaling>
          <c:orientation val="minMax"/>
          <c:max val="1.6"/>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Wear(mm2)</a:t>
                </a:r>
                <a:endParaRPr lang="zh-TW"/>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27445094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95087719298245"/>
          <c:y val="6.2505222574660485E-2"/>
          <c:w val="0.84252339181286551"/>
          <c:h val="0.77060181931558069"/>
        </c:manualLayout>
      </c:layout>
      <c:lineChart>
        <c:grouping val="standard"/>
        <c:varyColors val="0"/>
        <c:ser>
          <c:idx val="0"/>
          <c:order val="0"/>
          <c:tx>
            <c:v>原始</c:v>
          </c:tx>
          <c:spPr>
            <a:ln w="38100" cap="rnd">
              <a:solidFill>
                <a:schemeClr val="accent1"/>
              </a:solidFill>
              <a:round/>
            </a:ln>
            <a:effectLst/>
          </c:spPr>
          <c:marker>
            <c:symbol val="none"/>
          </c:marker>
          <c:val>
            <c:numRef>
              <c:f>'3把'!$B$6:$BM$6</c:f>
              <c:numCache>
                <c:formatCode>General</c:formatCode>
                <c:ptCount val="64"/>
                <c:pt idx="0">
                  <c:v>0.22889999999999999</c:v>
                </c:pt>
                <c:pt idx="1">
                  <c:v>1.5706</c:v>
                </c:pt>
                <c:pt idx="2">
                  <c:v>0.41</c:v>
                </c:pt>
                <c:pt idx="3">
                  <c:v>0.23080000000000001</c:v>
                </c:pt>
                <c:pt idx="4">
                  <c:v>0.27</c:v>
                </c:pt>
                <c:pt idx="5">
                  <c:v>0.30930000000000002</c:v>
                </c:pt>
                <c:pt idx="6">
                  <c:v>0.846275</c:v>
                </c:pt>
                <c:pt idx="7">
                  <c:v>0.69294999999999995</c:v>
                </c:pt>
                <c:pt idx="8">
                  <c:v>0.19689999999999999</c:v>
                </c:pt>
                <c:pt idx="9">
                  <c:v>0.82850000000000001</c:v>
                </c:pt>
                <c:pt idx="10">
                  <c:v>0.44072499999999998</c:v>
                </c:pt>
                <c:pt idx="11">
                  <c:v>0.63749999999999996</c:v>
                </c:pt>
                <c:pt idx="12">
                  <c:v>0.23050000000000001</c:v>
                </c:pt>
                <c:pt idx="13">
                  <c:v>0.48609999999999998</c:v>
                </c:pt>
                <c:pt idx="14">
                  <c:v>0.38529999999999998</c:v>
                </c:pt>
                <c:pt idx="15">
                  <c:v>0.37540000000000001</c:v>
                </c:pt>
                <c:pt idx="16">
                  <c:v>0.87280000000000002</c:v>
                </c:pt>
                <c:pt idx="17">
                  <c:v>0.32750000000000001</c:v>
                </c:pt>
                <c:pt idx="18">
                  <c:v>0.41935</c:v>
                </c:pt>
                <c:pt idx="19">
                  <c:v>0.51590000000000003</c:v>
                </c:pt>
                <c:pt idx="20">
                  <c:v>0.37912499999999999</c:v>
                </c:pt>
                <c:pt idx="21">
                  <c:v>0.37130000000000002</c:v>
                </c:pt>
                <c:pt idx="22">
                  <c:v>0.40310000000000001</c:v>
                </c:pt>
                <c:pt idx="23">
                  <c:v>0.57630000000000003</c:v>
                </c:pt>
                <c:pt idx="24">
                  <c:v>0.25380000000000003</c:v>
                </c:pt>
                <c:pt idx="25">
                  <c:v>0.47789999999999999</c:v>
                </c:pt>
                <c:pt idx="26">
                  <c:v>1.2325999999999999</c:v>
                </c:pt>
                <c:pt idx="27">
                  <c:v>0.34150000000000003</c:v>
                </c:pt>
                <c:pt idx="28">
                  <c:v>0.38650000000000001</c:v>
                </c:pt>
                <c:pt idx="29">
                  <c:v>0.94117499999999998</c:v>
                </c:pt>
                <c:pt idx="30">
                  <c:v>0.31040000000000001</c:v>
                </c:pt>
                <c:pt idx="31">
                  <c:v>0.33929999999999999</c:v>
                </c:pt>
                <c:pt idx="32">
                  <c:v>0.24629999999999999</c:v>
                </c:pt>
                <c:pt idx="33">
                  <c:v>0.627</c:v>
                </c:pt>
                <c:pt idx="34">
                  <c:v>0.47160000000000002</c:v>
                </c:pt>
                <c:pt idx="35">
                  <c:v>0.33489999999999998</c:v>
                </c:pt>
                <c:pt idx="36">
                  <c:v>0.33289999999999997</c:v>
                </c:pt>
                <c:pt idx="37">
                  <c:v>0.20569999999999999</c:v>
                </c:pt>
                <c:pt idx="38">
                  <c:v>0.59475</c:v>
                </c:pt>
                <c:pt idx="39">
                  <c:v>0.44040000000000001</c:v>
                </c:pt>
                <c:pt idx="40">
                  <c:v>0.22057499999999999</c:v>
                </c:pt>
                <c:pt idx="41">
                  <c:v>0.64542500000000003</c:v>
                </c:pt>
                <c:pt idx="42">
                  <c:v>0.31480000000000002</c:v>
                </c:pt>
                <c:pt idx="43">
                  <c:v>0.80044999999999999</c:v>
                </c:pt>
                <c:pt idx="44">
                  <c:v>0.47960000000000003</c:v>
                </c:pt>
                <c:pt idx="45">
                  <c:v>0.27879999999999999</c:v>
                </c:pt>
                <c:pt idx="46">
                  <c:v>0.49972499999999997</c:v>
                </c:pt>
                <c:pt idx="47">
                  <c:v>0.34532499999999999</c:v>
                </c:pt>
                <c:pt idx="48">
                  <c:v>0.54400000000000004</c:v>
                </c:pt>
                <c:pt idx="49">
                  <c:v>0.28079999999999999</c:v>
                </c:pt>
                <c:pt idx="50">
                  <c:v>0.47520000000000001</c:v>
                </c:pt>
                <c:pt idx="51">
                  <c:v>0.477825</c:v>
                </c:pt>
                <c:pt idx="52">
                  <c:v>1.6145</c:v>
                </c:pt>
                <c:pt idx="53">
                  <c:v>0.39860000000000001</c:v>
                </c:pt>
                <c:pt idx="54">
                  <c:v>0.14130000000000001</c:v>
                </c:pt>
                <c:pt idx="55">
                  <c:v>0.76752500000000001</c:v>
                </c:pt>
                <c:pt idx="56">
                  <c:v>0.33529999999999999</c:v>
                </c:pt>
                <c:pt idx="57">
                  <c:v>0.36280000000000001</c:v>
                </c:pt>
                <c:pt idx="58">
                  <c:v>0.61750000000000005</c:v>
                </c:pt>
                <c:pt idx="59">
                  <c:v>0.33339999999999997</c:v>
                </c:pt>
                <c:pt idx="60">
                  <c:v>0.56089999999999995</c:v>
                </c:pt>
                <c:pt idx="61">
                  <c:v>0.30249999999999999</c:v>
                </c:pt>
                <c:pt idx="62">
                  <c:v>0.19483</c:v>
                </c:pt>
                <c:pt idx="63">
                  <c:v>0.3503</c:v>
                </c:pt>
              </c:numCache>
            </c:numRef>
          </c:val>
          <c:smooth val="0"/>
        </c:ser>
        <c:ser>
          <c:idx val="1"/>
          <c:order val="1"/>
          <c:tx>
            <c:v>類神經</c:v>
          </c:tx>
          <c:spPr>
            <a:ln w="38100" cap="rnd">
              <a:solidFill>
                <a:schemeClr val="accent2"/>
              </a:solidFill>
              <a:round/>
            </a:ln>
            <a:effectLst/>
          </c:spPr>
          <c:marker>
            <c:symbol val="none"/>
          </c:marker>
          <c:val>
            <c:numRef>
              <c:f>'3把'!$B$7:$BM$7</c:f>
              <c:numCache>
                <c:formatCode>General</c:formatCode>
                <c:ptCount val="64"/>
                <c:pt idx="0">
                  <c:v>0.24601440581144199</c:v>
                </c:pt>
                <c:pt idx="1">
                  <c:v>1.72679989113143</c:v>
                </c:pt>
                <c:pt idx="2">
                  <c:v>0.72210899486124402</c:v>
                </c:pt>
                <c:pt idx="3">
                  <c:v>0.230000755319404</c:v>
                </c:pt>
                <c:pt idx="4">
                  <c:v>0.323737442647901</c:v>
                </c:pt>
                <c:pt idx="5">
                  <c:v>0.338704879532783</c:v>
                </c:pt>
                <c:pt idx="6">
                  <c:v>0.785503041299774</c:v>
                </c:pt>
                <c:pt idx="7">
                  <c:v>0.50372612291696595</c:v>
                </c:pt>
                <c:pt idx="8">
                  <c:v>0.20845551921186201</c:v>
                </c:pt>
                <c:pt idx="9">
                  <c:v>0.54805832022110501</c:v>
                </c:pt>
                <c:pt idx="10">
                  <c:v>0.476792535630575</c:v>
                </c:pt>
                <c:pt idx="11">
                  <c:v>0.88271595401633296</c:v>
                </c:pt>
                <c:pt idx="12">
                  <c:v>0.20840888229980001</c:v>
                </c:pt>
                <c:pt idx="13">
                  <c:v>0.52767752200886897</c:v>
                </c:pt>
                <c:pt idx="14">
                  <c:v>0.37995893989134499</c:v>
                </c:pt>
                <c:pt idx="15">
                  <c:v>0.42169771323718902</c:v>
                </c:pt>
                <c:pt idx="16">
                  <c:v>0.37393056630043398</c:v>
                </c:pt>
                <c:pt idx="17">
                  <c:v>0.21808584920281701</c:v>
                </c:pt>
                <c:pt idx="18">
                  <c:v>0.397382231902079</c:v>
                </c:pt>
                <c:pt idx="19">
                  <c:v>0.48240569490227803</c:v>
                </c:pt>
                <c:pt idx="20">
                  <c:v>0.369246319835489</c:v>
                </c:pt>
                <c:pt idx="21">
                  <c:v>0.54609224983240701</c:v>
                </c:pt>
                <c:pt idx="22">
                  <c:v>0.33485066992926399</c:v>
                </c:pt>
                <c:pt idx="23">
                  <c:v>0.38814730842214301</c:v>
                </c:pt>
                <c:pt idx="24">
                  <c:v>0.247472086676328</c:v>
                </c:pt>
                <c:pt idx="25">
                  <c:v>0.81652966415975203</c:v>
                </c:pt>
                <c:pt idx="26">
                  <c:v>0.88316126124974104</c:v>
                </c:pt>
                <c:pt idx="27">
                  <c:v>0.37619876357662002</c:v>
                </c:pt>
                <c:pt idx="28">
                  <c:v>0.31603849530032802</c:v>
                </c:pt>
                <c:pt idx="29">
                  <c:v>0.59720356542660302</c:v>
                </c:pt>
                <c:pt idx="30">
                  <c:v>0.27134357652540098</c:v>
                </c:pt>
                <c:pt idx="31">
                  <c:v>0.36758339458357397</c:v>
                </c:pt>
                <c:pt idx="32">
                  <c:v>0.38193495291327501</c:v>
                </c:pt>
                <c:pt idx="33">
                  <c:v>0.491816017835701</c:v>
                </c:pt>
                <c:pt idx="34">
                  <c:v>0.59827322099076496</c:v>
                </c:pt>
                <c:pt idx="35">
                  <c:v>0.205944789378816</c:v>
                </c:pt>
                <c:pt idx="36">
                  <c:v>0.28075822484621799</c:v>
                </c:pt>
                <c:pt idx="37">
                  <c:v>0.23579891270796699</c:v>
                </c:pt>
                <c:pt idx="38">
                  <c:v>0.49060916845777602</c:v>
                </c:pt>
                <c:pt idx="39">
                  <c:v>0.53265243911428595</c:v>
                </c:pt>
                <c:pt idx="40">
                  <c:v>0.23227476459551799</c:v>
                </c:pt>
                <c:pt idx="41">
                  <c:v>0.59378959082582905</c:v>
                </c:pt>
                <c:pt idx="42">
                  <c:v>0.35086633192193001</c:v>
                </c:pt>
                <c:pt idx="43">
                  <c:v>0.54797823118037803</c:v>
                </c:pt>
                <c:pt idx="44">
                  <c:v>0.55491908227064601</c:v>
                </c:pt>
                <c:pt idx="45">
                  <c:v>0.260244507097458</c:v>
                </c:pt>
                <c:pt idx="46">
                  <c:v>0.42645972389569498</c:v>
                </c:pt>
                <c:pt idx="47">
                  <c:v>0.37273588522589601</c:v>
                </c:pt>
                <c:pt idx="48">
                  <c:v>0.57221176201522095</c:v>
                </c:pt>
                <c:pt idx="49">
                  <c:v>0.27514832084239998</c:v>
                </c:pt>
                <c:pt idx="50">
                  <c:v>0.91061690083025104</c:v>
                </c:pt>
                <c:pt idx="51">
                  <c:v>0.45955266252563498</c:v>
                </c:pt>
                <c:pt idx="52">
                  <c:v>0.423740866186186</c:v>
                </c:pt>
                <c:pt idx="53">
                  <c:v>0.55632082566353802</c:v>
                </c:pt>
                <c:pt idx="54">
                  <c:v>0.337173887901216</c:v>
                </c:pt>
                <c:pt idx="55">
                  <c:v>0.61246860954910098</c:v>
                </c:pt>
                <c:pt idx="56">
                  <c:v>0.26947191784768598</c:v>
                </c:pt>
                <c:pt idx="57">
                  <c:v>0.36943448510687299</c:v>
                </c:pt>
                <c:pt idx="58">
                  <c:v>0.93472360639854601</c:v>
                </c:pt>
                <c:pt idx="59">
                  <c:v>0.25474590728343299</c:v>
                </c:pt>
                <c:pt idx="60">
                  <c:v>0.48547421971128801</c:v>
                </c:pt>
                <c:pt idx="61">
                  <c:v>0.22445940977937301</c:v>
                </c:pt>
                <c:pt idx="62">
                  <c:v>0.248442935944827</c:v>
                </c:pt>
                <c:pt idx="63">
                  <c:v>0.20949180954375399</c:v>
                </c:pt>
              </c:numCache>
            </c:numRef>
          </c:val>
          <c:smooth val="0"/>
        </c:ser>
        <c:ser>
          <c:idx val="2"/>
          <c:order val="2"/>
          <c:tx>
            <c:v>複迴歸</c:v>
          </c:tx>
          <c:spPr>
            <a:ln w="38100" cap="rnd">
              <a:solidFill>
                <a:schemeClr val="accent3"/>
              </a:solidFill>
              <a:round/>
            </a:ln>
            <a:effectLst/>
          </c:spPr>
          <c:marker>
            <c:symbol val="none"/>
          </c:marker>
          <c:val>
            <c:numRef>
              <c:f>'3把'!$B$36:$BM$36</c:f>
              <c:numCache>
                <c:formatCode>General</c:formatCode>
                <c:ptCount val="64"/>
                <c:pt idx="0">
                  <c:v>0.21486091838433899</c:v>
                </c:pt>
                <c:pt idx="1">
                  <c:v>0.76067766710598095</c:v>
                </c:pt>
                <c:pt idx="2">
                  <c:v>0.53542276704464797</c:v>
                </c:pt>
                <c:pt idx="3">
                  <c:v>0.25958005524489203</c:v>
                </c:pt>
                <c:pt idx="4">
                  <c:v>0.50359635591016805</c:v>
                </c:pt>
                <c:pt idx="5">
                  <c:v>0.44145447541774202</c:v>
                </c:pt>
                <c:pt idx="6">
                  <c:v>0.53917581289651895</c:v>
                </c:pt>
                <c:pt idx="7">
                  <c:v>0.492683574041622</c:v>
                </c:pt>
                <c:pt idx="8">
                  <c:v>0.22769978658863599</c:v>
                </c:pt>
                <c:pt idx="9">
                  <c:v>0.683886899057225</c:v>
                </c:pt>
                <c:pt idx="10">
                  <c:v>0.46697090533457403</c:v>
                </c:pt>
                <c:pt idx="11">
                  <c:v>0.73611430132271805</c:v>
                </c:pt>
                <c:pt idx="12">
                  <c:v>0.65420183154405298</c:v>
                </c:pt>
                <c:pt idx="13">
                  <c:v>0.71681124882537595</c:v>
                </c:pt>
                <c:pt idx="14">
                  <c:v>0.52011780428362397</c:v>
                </c:pt>
                <c:pt idx="15">
                  <c:v>0.328523118978092</c:v>
                </c:pt>
                <c:pt idx="16">
                  <c:v>0.59905377251954794</c:v>
                </c:pt>
                <c:pt idx="17">
                  <c:v>0.175418375054325</c:v>
                </c:pt>
                <c:pt idx="18">
                  <c:v>0.46131255306597901</c:v>
                </c:pt>
                <c:pt idx="19">
                  <c:v>0.79378167052605697</c:v>
                </c:pt>
                <c:pt idx="20">
                  <c:v>0.45801299503035597</c:v>
                </c:pt>
                <c:pt idx="21">
                  <c:v>0.72057364391635503</c:v>
                </c:pt>
                <c:pt idx="22">
                  <c:v>0.41618451804608603</c:v>
                </c:pt>
                <c:pt idx="23">
                  <c:v>0.58543956053652102</c:v>
                </c:pt>
                <c:pt idx="24">
                  <c:v>0.32175606595770101</c:v>
                </c:pt>
                <c:pt idx="25">
                  <c:v>0.66807405817198795</c:v>
                </c:pt>
                <c:pt idx="26">
                  <c:v>0.64764547311319198</c:v>
                </c:pt>
                <c:pt idx="27">
                  <c:v>0.48500530159136401</c:v>
                </c:pt>
                <c:pt idx="28">
                  <c:v>0.55485104019537601</c:v>
                </c:pt>
                <c:pt idx="29">
                  <c:v>0.51465916432898995</c:v>
                </c:pt>
                <c:pt idx="30">
                  <c:v>0.25505909135911697</c:v>
                </c:pt>
                <c:pt idx="31">
                  <c:v>0.38638448329688602</c:v>
                </c:pt>
                <c:pt idx="32">
                  <c:v>0.80769950367005605</c:v>
                </c:pt>
                <c:pt idx="33">
                  <c:v>0.49080407851235602</c:v>
                </c:pt>
                <c:pt idx="34">
                  <c:v>0.69655261319739303</c:v>
                </c:pt>
                <c:pt idx="35">
                  <c:v>0.116148066953861</c:v>
                </c:pt>
                <c:pt idx="36">
                  <c:v>0.44481226624206799</c:v>
                </c:pt>
                <c:pt idx="37">
                  <c:v>0.12675921048172001</c:v>
                </c:pt>
                <c:pt idx="38">
                  <c:v>0.48350498555371002</c:v>
                </c:pt>
                <c:pt idx="39">
                  <c:v>0.59448651975345701</c:v>
                </c:pt>
                <c:pt idx="40">
                  <c:v>0.4171478411124</c:v>
                </c:pt>
                <c:pt idx="41">
                  <c:v>0.48771140149061099</c:v>
                </c:pt>
                <c:pt idx="42">
                  <c:v>0.56263070055630404</c:v>
                </c:pt>
                <c:pt idx="43">
                  <c:v>0.51448371075892096</c:v>
                </c:pt>
                <c:pt idx="44">
                  <c:v>0.49396795410513</c:v>
                </c:pt>
                <c:pt idx="45">
                  <c:v>0.23918319486926501</c:v>
                </c:pt>
                <c:pt idx="46">
                  <c:v>0.43800152819861099</c:v>
                </c:pt>
                <c:pt idx="47">
                  <c:v>0.44307209312574503</c:v>
                </c:pt>
                <c:pt idx="48">
                  <c:v>0.47757106542445898</c:v>
                </c:pt>
                <c:pt idx="49">
                  <c:v>0.59351814870396402</c:v>
                </c:pt>
                <c:pt idx="50">
                  <c:v>0.69650414760068602</c:v>
                </c:pt>
                <c:pt idx="51">
                  <c:v>0.45137726157195102</c:v>
                </c:pt>
                <c:pt idx="52">
                  <c:v>0.628042389608511</c:v>
                </c:pt>
                <c:pt idx="53">
                  <c:v>0.68941012275332503</c:v>
                </c:pt>
                <c:pt idx="54">
                  <c:v>0.57253905964532503</c:v>
                </c:pt>
                <c:pt idx="55">
                  <c:v>0.48443158701994399</c:v>
                </c:pt>
                <c:pt idx="56">
                  <c:v>0.402316874880217</c:v>
                </c:pt>
                <c:pt idx="57">
                  <c:v>0.44345504407538799</c:v>
                </c:pt>
                <c:pt idx="58">
                  <c:v>0.72804785922273196</c:v>
                </c:pt>
                <c:pt idx="59">
                  <c:v>0.18913815054486</c:v>
                </c:pt>
                <c:pt idx="60">
                  <c:v>0.660478299838689</c:v>
                </c:pt>
                <c:pt idx="61">
                  <c:v>0.31901864142551201</c:v>
                </c:pt>
                <c:pt idx="62">
                  <c:v>0.335927035378492</c:v>
                </c:pt>
                <c:pt idx="63">
                  <c:v>9.6118497057180504E-3</c:v>
                </c:pt>
              </c:numCache>
            </c:numRef>
          </c:val>
          <c:smooth val="0"/>
        </c:ser>
        <c:dLbls>
          <c:showLegendKey val="0"/>
          <c:showVal val="0"/>
          <c:showCatName val="0"/>
          <c:showSerName val="0"/>
          <c:showPercent val="0"/>
          <c:showBubbleSize val="0"/>
        </c:dLbls>
        <c:marker val="1"/>
        <c:smooth val="0"/>
        <c:axId val="223414272"/>
        <c:axId val="36113792"/>
      </c:lineChart>
      <c:catAx>
        <c:axId val="223414272"/>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NO.</a:t>
                </a:r>
                <a:endParaRPr lang="zh-TW"/>
              </a:p>
            </c:rich>
          </c:tx>
          <c:layout/>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zh-TW"/>
          </a:p>
        </c:txPr>
        <c:crossAx val="36113792"/>
        <c:crosses val="autoZero"/>
        <c:auto val="1"/>
        <c:lblAlgn val="ctr"/>
        <c:lblOffset val="100"/>
        <c:tickLblSkip val="5"/>
        <c:noMultiLvlLbl val="0"/>
      </c:catAx>
      <c:valAx>
        <c:axId val="36113792"/>
        <c:scaling>
          <c:orientation val="minMax"/>
          <c:max val="1.6"/>
          <c:min val="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Wear(mm2)</a:t>
                </a:r>
                <a:endParaRPr lang="zh-TW"/>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22341427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01233918128655"/>
          <c:y val="5.7904679197647198E-2"/>
          <c:w val="0.83522046783625736"/>
          <c:h val="0.79871168747454035"/>
        </c:manualLayout>
      </c:layout>
      <c:lineChart>
        <c:grouping val="standard"/>
        <c:varyColors val="0"/>
        <c:ser>
          <c:idx val="0"/>
          <c:order val="0"/>
          <c:tx>
            <c:v>原始</c:v>
          </c:tx>
          <c:spPr>
            <a:ln w="38100" cap="rnd">
              <a:solidFill>
                <a:schemeClr val="accent1"/>
              </a:solidFill>
              <a:round/>
            </a:ln>
            <a:effectLst/>
          </c:spPr>
          <c:marker>
            <c:symbol val="none"/>
          </c:marker>
          <c:val>
            <c:numRef>
              <c:f>'3把'!$B$6:$BL$6</c:f>
              <c:numCache>
                <c:formatCode>General</c:formatCode>
                <c:ptCount val="63"/>
                <c:pt idx="0">
                  <c:v>0.22889999999999999</c:v>
                </c:pt>
                <c:pt idx="1">
                  <c:v>1.5706</c:v>
                </c:pt>
                <c:pt idx="2">
                  <c:v>0.41</c:v>
                </c:pt>
                <c:pt idx="3">
                  <c:v>0.23080000000000001</c:v>
                </c:pt>
                <c:pt idx="4">
                  <c:v>0.27</c:v>
                </c:pt>
                <c:pt idx="5">
                  <c:v>0.30930000000000002</c:v>
                </c:pt>
                <c:pt idx="6">
                  <c:v>0.846275</c:v>
                </c:pt>
                <c:pt idx="7">
                  <c:v>0.69294999999999995</c:v>
                </c:pt>
                <c:pt idx="8">
                  <c:v>0.19689999999999999</c:v>
                </c:pt>
                <c:pt idx="9">
                  <c:v>0.44072499999999998</c:v>
                </c:pt>
                <c:pt idx="10">
                  <c:v>0.82850000000000001</c:v>
                </c:pt>
                <c:pt idx="11">
                  <c:v>0.31230000000000002</c:v>
                </c:pt>
                <c:pt idx="12">
                  <c:v>0.52900000000000003</c:v>
                </c:pt>
                <c:pt idx="13">
                  <c:v>0.38529999999999998</c:v>
                </c:pt>
                <c:pt idx="14">
                  <c:v>0.37540000000000001</c:v>
                </c:pt>
                <c:pt idx="15">
                  <c:v>0.87280000000000002</c:v>
                </c:pt>
                <c:pt idx="16">
                  <c:v>0.32750000000000001</c:v>
                </c:pt>
                <c:pt idx="17">
                  <c:v>0.41935</c:v>
                </c:pt>
                <c:pt idx="18">
                  <c:v>0.57340000000000002</c:v>
                </c:pt>
                <c:pt idx="19">
                  <c:v>0.37912499999999999</c:v>
                </c:pt>
                <c:pt idx="20">
                  <c:v>0.39860000000000001</c:v>
                </c:pt>
                <c:pt idx="21">
                  <c:v>0.4178</c:v>
                </c:pt>
                <c:pt idx="22">
                  <c:v>0.57630000000000003</c:v>
                </c:pt>
                <c:pt idx="23">
                  <c:v>0.25380000000000003</c:v>
                </c:pt>
                <c:pt idx="24">
                  <c:v>0.47789999999999999</c:v>
                </c:pt>
                <c:pt idx="25">
                  <c:v>1.2325999999999999</c:v>
                </c:pt>
                <c:pt idx="26">
                  <c:v>0.34150000000000003</c:v>
                </c:pt>
                <c:pt idx="27">
                  <c:v>0.38650000000000001</c:v>
                </c:pt>
                <c:pt idx="28">
                  <c:v>0.94117499999999998</c:v>
                </c:pt>
                <c:pt idx="29">
                  <c:v>0.31040000000000001</c:v>
                </c:pt>
                <c:pt idx="30">
                  <c:v>0.33929999999999999</c:v>
                </c:pt>
                <c:pt idx="31">
                  <c:v>0.42730000000000001</c:v>
                </c:pt>
                <c:pt idx="32">
                  <c:v>0.627</c:v>
                </c:pt>
                <c:pt idx="33">
                  <c:v>0.50319999999999998</c:v>
                </c:pt>
                <c:pt idx="34">
                  <c:v>0.33489999999999998</c:v>
                </c:pt>
                <c:pt idx="35">
                  <c:v>0.33289999999999997</c:v>
                </c:pt>
                <c:pt idx="36">
                  <c:v>0.20569999999999999</c:v>
                </c:pt>
                <c:pt idx="37">
                  <c:v>0.59475</c:v>
                </c:pt>
                <c:pt idx="38">
                  <c:v>0.47249999999999998</c:v>
                </c:pt>
                <c:pt idx="39">
                  <c:v>0.22057499999999999</c:v>
                </c:pt>
                <c:pt idx="40">
                  <c:v>0.64542500000000003</c:v>
                </c:pt>
                <c:pt idx="41">
                  <c:v>0.31480000000000002</c:v>
                </c:pt>
                <c:pt idx="42">
                  <c:v>0.80044999999999999</c:v>
                </c:pt>
                <c:pt idx="43">
                  <c:v>0.47960000000000003</c:v>
                </c:pt>
                <c:pt idx="44">
                  <c:v>0.27879999999999999</c:v>
                </c:pt>
                <c:pt idx="45">
                  <c:v>0.49972499999999997</c:v>
                </c:pt>
                <c:pt idx="46">
                  <c:v>0.34532499999999999</c:v>
                </c:pt>
                <c:pt idx="47">
                  <c:v>0.54400000000000004</c:v>
                </c:pt>
                <c:pt idx="48">
                  <c:v>0.35880000000000001</c:v>
                </c:pt>
                <c:pt idx="49">
                  <c:v>0.47520000000000001</c:v>
                </c:pt>
                <c:pt idx="50">
                  <c:v>0.477825</c:v>
                </c:pt>
                <c:pt idx="51">
                  <c:v>0.28079999999999999</c:v>
                </c:pt>
                <c:pt idx="52">
                  <c:v>0.48609999999999998</c:v>
                </c:pt>
                <c:pt idx="53">
                  <c:v>0.14130000000000001</c:v>
                </c:pt>
                <c:pt idx="54">
                  <c:v>0.76752500000000001</c:v>
                </c:pt>
                <c:pt idx="55">
                  <c:v>0.33529999999999999</c:v>
                </c:pt>
                <c:pt idx="56">
                  <c:v>0.36280000000000001</c:v>
                </c:pt>
                <c:pt idx="57">
                  <c:v>0.72850000000000004</c:v>
                </c:pt>
                <c:pt idx="58">
                  <c:v>0.33339999999999997</c:v>
                </c:pt>
                <c:pt idx="59">
                  <c:v>0.63749999999999996</c:v>
                </c:pt>
                <c:pt idx="60">
                  <c:v>0.30249999999999999</c:v>
                </c:pt>
                <c:pt idx="61">
                  <c:v>0.19483</c:v>
                </c:pt>
                <c:pt idx="62">
                  <c:v>0.3503</c:v>
                </c:pt>
              </c:numCache>
            </c:numRef>
          </c:val>
          <c:smooth val="0"/>
        </c:ser>
        <c:ser>
          <c:idx val="1"/>
          <c:order val="1"/>
          <c:tx>
            <c:v>類神經</c:v>
          </c:tx>
          <c:spPr>
            <a:ln w="38100" cap="rnd">
              <a:solidFill>
                <a:schemeClr val="accent2"/>
              </a:solidFill>
              <a:round/>
            </a:ln>
            <a:effectLst/>
          </c:spPr>
          <c:marker>
            <c:symbol val="none"/>
          </c:marker>
          <c:val>
            <c:numRef>
              <c:f>'3把'!$B$7:$BL$7</c:f>
              <c:numCache>
                <c:formatCode>General</c:formatCode>
                <c:ptCount val="63"/>
                <c:pt idx="0">
                  <c:v>0.29042788776586598</c:v>
                </c:pt>
                <c:pt idx="1">
                  <c:v>0.89083434641502501</c:v>
                </c:pt>
                <c:pt idx="2">
                  <c:v>0.36609876658655899</c:v>
                </c:pt>
                <c:pt idx="3">
                  <c:v>0.23313219607236299</c:v>
                </c:pt>
                <c:pt idx="4">
                  <c:v>0.28310815557269597</c:v>
                </c:pt>
                <c:pt idx="5">
                  <c:v>0.30452376750438198</c:v>
                </c:pt>
                <c:pt idx="6">
                  <c:v>0.75491827540131695</c:v>
                </c:pt>
                <c:pt idx="7">
                  <c:v>0.85690083968864905</c:v>
                </c:pt>
                <c:pt idx="8">
                  <c:v>0.170937030976442</c:v>
                </c:pt>
                <c:pt idx="9">
                  <c:v>0.43054158164947898</c:v>
                </c:pt>
                <c:pt idx="10">
                  <c:v>0.82976078662900299</c:v>
                </c:pt>
                <c:pt idx="11">
                  <c:v>0.30259657556960001</c:v>
                </c:pt>
                <c:pt idx="12">
                  <c:v>0.50666863451759603</c:v>
                </c:pt>
                <c:pt idx="13">
                  <c:v>0.368932056003693</c:v>
                </c:pt>
                <c:pt idx="14">
                  <c:v>0.32368533543855099</c:v>
                </c:pt>
                <c:pt idx="15">
                  <c:v>0.47606875379728197</c:v>
                </c:pt>
                <c:pt idx="16">
                  <c:v>0.30239198796739503</c:v>
                </c:pt>
                <c:pt idx="17">
                  <c:v>0.53788187274107102</c:v>
                </c:pt>
                <c:pt idx="18">
                  <c:v>0.59904153872044297</c:v>
                </c:pt>
                <c:pt idx="19">
                  <c:v>0.453574384280025</c:v>
                </c:pt>
                <c:pt idx="20">
                  <c:v>0.39802450127823402</c:v>
                </c:pt>
                <c:pt idx="21">
                  <c:v>0.37675167418702199</c:v>
                </c:pt>
                <c:pt idx="22">
                  <c:v>0.463747514664962</c:v>
                </c:pt>
                <c:pt idx="23">
                  <c:v>0.25040071347134601</c:v>
                </c:pt>
                <c:pt idx="24">
                  <c:v>0.50879430277011095</c:v>
                </c:pt>
                <c:pt idx="25">
                  <c:v>1.4198105435806001</c:v>
                </c:pt>
                <c:pt idx="26">
                  <c:v>0.35438259413649797</c:v>
                </c:pt>
                <c:pt idx="27">
                  <c:v>0.18789832761626599</c:v>
                </c:pt>
                <c:pt idx="28">
                  <c:v>0.430802204324362</c:v>
                </c:pt>
                <c:pt idx="29">
                  <c:v>0.294174890652665</c:v>
                </c:pt>
                <c:pt idx="30">
                  <c:v>0.36473834624579599</c:v>
                </c:pt>
                <c:pt idx="31">
                  <c:v>0.54150499114262796</c:v>
                </c:pt>
                <c:pt idx="32">
                  <c:v>0.45916406683171201</c:v>
                </c:pt>
                <c:pt idx="33">
                  <c:v>0.44189143413754101</c:v>
                </c:pt>
                <c:pt idx="34">
                  <c:v>0.358179091281843</c:v>
                </c:pt>
                <c:pt idx="35">
                  <c:v>0.373330130398418</c:v>
                </c:pt>
                <c:pt idx="36">
                  <c:v>0.229749590633853</c:v>
                </c:pt>
                <c:pt idx="37">
                  <c:v>0.61962892971522998</c:v>
                </c:pt>
                <c:pt idx="38">
                  <c:v>0.39441197329664002</c:v>
                </c:pt>
                <c:pt idx="39">
                  <c:v>0.38109591161047901</c:v>
                </c:pt>
                <c:pt idx="40">
                  <c:v>0.41007236006584202</c:v>
                </c:pt>
                <c:pt idx="41">
                  <c:v>0.23489303422345301</c:v>
                </c:pt>
                <c:pt idx="42">
                  <c:v>0.410619658354543</c:v>
                </c:pt>
                <c:pt idx="43">
                  <c:v>0.49266552104870998</c:v>
                </c:pt>
                <c:pt idx="44">
                  <c:v>0.22693122052832501</c:v>
                </c:pt>
                <c:pt idx="45">
                  <c:v>0.36193874867341203</c:v>
                </c:pt>
                <c:pt idx="46">
                  <c:v>0.37108842885029603</c:v>
                </c:pt>
                <c:pt idx="47">
                  <c:v>0.69972803828532004</c:v>
                </c:pt>
                <c:pt idx="48">
                  <c:v>0.39403675430987201</c:v>
                </c:pt>
                <c:pt idx="49">
                  <c:v>0.38692762664046998</c:v>
                </c:pt>
                <c:pt idx="50">
                  <c:v>0.50296603831992104</c:v>
                </c:pt>
                <c:pt idx="51">
                  <c:v>0.42040489642322099</c:v>
                </c:pt>
                <c:pt idx="52">
                  <c:v>0.40170449063793201</c:v>
                </c:pt>
                <c:pt idx="53">
                  <c:v>0.19645818424640901</c:v>
                </c:pt>
                <c:pt idx="54">
                  <c:v>0.66077787043953096</c:v>
                </c:pt>
                <c:pt idx="55">
                  <c:v>0.27529735423261398</c:v>
                </c:pt>
                <c:pt idx="56">
                  <c:v>0.28095435311822098</c:v>
                </c:pt>
                <c:pt idx="57">
                  <c:v>0.70523765797404603</c:v>
                </c:pt>
                <c:pt idx="58">
                  <c:v>0.25889941986505199</c:v>
                </c:pt>
                <c:pt idx="59">
                  <c:v>0.83319034557939298</c:v>
                </c:pt>
                <c:pt idx="60">
                  <c:v>0.28280951419510197</c:v>
                </c:pt>
                <c:pt idx="61">
                  <c:v>0.33017565214911798</c:v>
                </c:pt>
                <c:pt idx="62">
                  <c:v>0.27190454171259598</c:v>
                </c:pt>
              </c:numCache>
            </c:numRef>
          </c:val>
          <c:smooth val="0"/>
        </c:ser>
        <c:ser>
          <c:idx val="2"/>
          <c:order val="2"/>
          <c:tx>
            <c:v>複迴歸</c:v>
          </c:tx>
          <c:spPr>
            <a:ln w="38100" cap="rnd">
              <a:solidFill>
                <a:schemeClr val="accent3"/>
              </a:solidFill>
              <a:round/>
            </a:ln>
            <a:effectLst/>
          </c:spPr>
          <c:marker>
            <c:symbol val="none"/>
          </c:marker>
          <c:val>
            <c:numRef>
              <c:f>'3把'!$B$36:$BL$36</c:f>
              <c:numCache>
                <c:formatCode>General</c:formatCode>
                <c:ptCount val="63"/>
                <c:pt idx="0">
                  <c:v>0.44149686358940798</c:v>
                </c:pt>
                <c:pt idx="1">
                  <c:v>0.60740205392299895</c:v>
                </c:pt>
                <c:pt idx="2">
                  <c:v>0.49744271691785402</c:v>
                </c:pt>
                <c:pt idx="3">
                  <c:v>0.42441296168067599</c:v>
                </c:pt>
                <c:pt idx="4">
                  <c:v>0.51910517850078597</c:v>
                </c:pt>
                <c:pt idx="5">
                  <c:v>0.49683785271032699</c:v>
                </c:pt>
                <c:pt idx="6">
                  <c:v>0.45542845466354398</c:v>
                </c:pt>
                <c:pt idx="7">
                  <c:v>0.42650351209563903</c:v>
                </c:pt>
                <c:pt idx="8">
                  <c:v>0.40800329563745702</c:v>
                </c:pt>
                <c:pt idx="9">
                  <c:v>0.42501296063263899</c:v>
                </c:pt>
                <c:pt idx="10">
                  <c:v>0.60070117432279602</c:v>
                </c:pt>
                <c:pt idx="11">
                  <c:v>0.601178205933107</c:v>
                </c:pt>
                <c:pt idx="12">
                  <c:v>0.60135170003019001</c:v>
                </c:pt>
                <c:pt idx="13">
                  <c:v>0.47190163158277998</c:v>
                </c:pt>
                <c:pt idx="14">
                  <c:v>0.43264647102906201</c:v>
                </c:pt>
                <c:pt idx="15">
                  <c:v>0.50488684070096401</c:v>
                </c:pt>
                <c:pt idx="16">
                  <c:v>0.43065011605856901</c:v>
                </c:pt>
                <c:pt idx="17">
                  <c:v>0.42884925913906302</c:v>
                </c:pt>
                <c:pt idx="18">
                  <c:v>0.50964468586378098</c:v>
                </c:pt>
                <c:pt idx="19">
                  <c:v>0.45947432382697301</c:v>
                </c:pt>
                <c:pt idx="20">
                  <c:v>0.61232447711915905</c:v>
                </c:pt>
                <c:pt idx="21">
                  <c:v>0.53911812942555704</c:v>
                </c:pt>
                <c:pt idx="22">
                  <c:v>0.50603593005595104</c:v>
                </c:pt>
                <c:pt idx="23">
                  <c:v>0.43626323510572401</c:v>
                </c:pt>
                <c:pt idx="24">
                  <c:v>0.435950446840777</c:v>
                </c:pt>
                <c:pt idx="25">
                  <c:v>0.694648618857861</c:v>
                </c:pt>
                <c:pt idx="26">
                  <c:v>0.50902452750147997</c:v>
                </c:pt>
                <c:pt idx="27">
                  <c:v>0.40954206588248598</c:v>
                </c:pt>
                <c:pt idx="28">
                  <c:v>0.48443593490719</c:v>
                </c:pt>
                <c:pt idx="29">
                  <c:v>0.44058320462807998</c:v>
                </c:pt>
                <c:pt idx="30">
                  <c:v>0.43994499998865799</c:v>
                </c:pt>
                <c:pt idx="31">
                  <c:v>0.51154843069120604</c:v>
                </c:pt>
                <c:pt idx="32">
                  <c:v>0.42362497773219998</c:v>
                </c:pt>
                <c:pt idx="33">
                  <c:v>0.53229402425493</c:v>
                </c:pt>
                <c:pt idx="34">
                  <c:v>0.44140167505247302</c:v>
                </c:pt>
                <c:pt idx="35">
                  <c:v>0.47865709516521399</c:v>
                </c:pt>
                <c:pt idx="36">
                  <c:v>0.42883606706546301</c:v>
                </c:pt>
                <c:pt idx="37">
                  <c:v>0.491333763800548</c:v>
                </c:pt>
                <c:pt idx="38">
                  <c:v>0.53343462471473801</c:v>
                </c:pt>
                <c:pt idx="39">
                  <c:v>0.46534974089208803</c:v>
                </c:pt>
                <c:pt idx="40">
                  <c:v>0.41683209070800098</c:v>
                </c:pt>
                <c:pt idx="41">
                  <c:v>0.46351071133271798</c:v>
                </c:pt>
                <c:pt idx="42">
                  <c:v>0.43302330176634901</c:v>
                </c:pt>
                <c:pt idx="43">
                  <c:v>0.42622696354280598</c:v>
                </c:pt>
                <c:pt idx="44">
                  <c:v>0.42405183274722702</c:v>
                </c:pt>
                <c:pt idx="45">
                  <c:v>0.41807915206653301</c:v>
                </c:pt>
                <c:pt idx="46">
                  <c:v>0.45777018538604097</c:v>
                </c:pt>
                <c:pt idx="47">
                  <c:v>0.43603357990511399</c:v>
                </c:pt>
                <c:pt idx="48">
                  <c:v>0.53947012102604697</c:v>
                </c:pt>
                <c:pt idx="49">
                  <c:v>0.50417203029996305</c:v>
                </c:pt>
                <c:pt idx="50">
                  <c:v>0.44171853318204601</c:v>
                </c:pt>
                <c:pt idx="51">
                  <c:v>0.53665671724726105</c:v>
                </c:pt>
                <c:pt idx="52">
                  <c:v>0.597730022323812</c:v>
                </c:pt>
                <c:pt idx="53">
                  <c:v>0.48753173509915199</c:v>
                </c:pt>
                <c:pt idx="54">
                  <c:v>0.41413882766174798</c:v>
                </c:pt>
                <c:pt idx="55">
                  <c:v>0.421376128259912</c:v>
                </c:pt>
                <c:pt idx="56">
                  <c:v>0.40127029809529102</c:v>
                </c:pt>
                <c:pt idx="57">
                  <c:v>0.52621139909330195</c:v>
                </c:pt>
                <c:pt idx="58">
                  <c:v>0.42177932690603398</c:v>
                </c:pt>
                <c:pt idx="59">
                  <c:v>0.56983568826523501</c:v>
                </c:pt>
                <c:pt idx="60">
                  <c:v>0.44127433969722601</c:v>
                </c:pt>
                <c:pt idx="61">
                  <c:v>0.51398884489044805</c:v>
                </c:pt>
                <c:pt idx="62">
                  <c:v>0.42393832987499303</c:v>
                </c:pt>
              </c:numCache>
            </c:numRef>
          </c:val>
          <c:smooth val="0"/>
        </c:ser>
        <c:dLbls>
          <c:showLegendKey val="0"/>
          <c:showVal val="0"/>
          <c:showCatName val="0"/>
          <c:showSerName val="0"/>
          <c:showPercent val="0"/>
          <c:showBubbleSize val="0"/>
        </c:dLbls>
        <c:marker val="1"/>
        <c:smooth val="0"/>
        <c:axId val="223422976"/>
        <c:axId val="36115520"/>
      </c:lineChart>
      <c:catAx>
        <c:axId val="223422976"/>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NO.</a:t>
                </a:r>
                <a:endParaRPr lang="zh-TW"/>
              </a:p>
            </c:rich>
          </c:tx>
          <c:layout/>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zh-TW"/>
          </a:p>
        </c:txPr>
        <c:crossAx val="36115520"/>
        <c:crosses val="autoZero"/>
        <c:auto val="1"/>
        <c:lblAlgn val="ctr"/>
        <c:lblOffset val="100"/>
        <c:tickLblSkip val="5"/>
        <c:noMultiLvlLbl val="0"/>
      </c:catAx>
      <c:valAx>
        <c:axId val="36115520"/>
        <c:scaling>
          <c:orientation val="minMax"/>
          <c:max val="1.6"/>
          <c:min val="0.1"/>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Wear(mm2)</a:t>
                </a:r>
                <a:endParaRPr lang="zh-TW"/>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22342297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400409356725146"/>
          <c:y val="7.1367230867909581E-2"/>
          <c:w val="0.83138304093567261"/>
          <c:h val="0.78954547080158288"/>
        </c:manualLayout>
      </c:layout>
      <c:lineChart>
        <c:grouping val="standard"/>
        <c:varyColors val="0"/>
        <c:ser>
          <c:idx val="0"/>
          <c:order val="0"/>
          <c:tx>
            <c:v>原始</c:v>
          </c:tx>
          <c:spPr>
            <a:ln w="38100" cap="rnd">
              <a:solidFill>
                <a:schemeClr val="accent1"/>
              </a:solidFill>
              <a:round/>
            </a:ln>
            <a:effectLst/>
          </c:spPr>
          <c:marker>
            <c:symbol val="none"/>
          </c:marker>
          <c:val>
            <c:numRef>
              <c:f>'3把'!$B$6:$BM$6</c:f>
              <c:numCache>
                <c:formatCode>General</c:formatCode>
                <c:ptCount val="64"/>
                <c:pt idx="0">
                  <c:v>0.22889999999999999</c:v>
                </c:pt>
                <c:pt idx="1">
                  <c:v>1.5706</c:v>
                </c:pt>
                <c:pt idx="2">
                  <c:v>0.41</c:v>
                </c:pt>
                <c:pt idx="3">
                  <c:v>0.23080000000000001</c:v>
                </c:pt>
                <c:pt idx="4">
                  <c:v>0.27</c:v>
                </c:pt>
                <c:pt idx="5">
                  <c:v>0.30930000000000002</c:v>
                </c:pt>
                <c:pt idx="6">
                  <c:v>0.846275</c:v>
                </c:pt>
                <c:pt idx="7">
                  <c:v>0.69294999999999995</c:v>
                </c:pt>
                <c:pt idx="8">
                  <c:v>0.19689999999999999</c:v>
                </c:pt>
                <c:pt idx="9">
                  <c:v>0.82850000000000001</c:v>
                </c:pt>
                <c:pt idx="10">
                  <c:v>0.44072499999999998</c:v>
                </c:pt>
                <c:pt idx="11">
                  <c:v>0.63749999999999996</c:v>
                </c:pt>
                <c:pt idx="12">
                  <c:v>0.23050000000000001</c:v>
                </c:pt>
                <c:pt idx="13">
                  <c:v>0.48609999999999998</c:v>
                </c:pt>
                <c:pt idx="14">
                  <c:v>0.38529999999999998</c:v>
                </c:pt>
                <c:pt idx="15">
                  <c:v>0.37540000000000001</c:v>
                </c:pt>
                <c:pt idx="16">
                  <c:v>0.87280000000000002</c:v>
                </c:pt>
                <c:pt idx="17">
                  <c:v>0.32750000000000001</c:v>
                </c:pt>
                <c:pt idx="18">
                  <c:v>0.41935</c:v>
                </c:pt>
                <c:pt idx="19">
                  <c:v>0.51590000000000003</c:v>
                </c:pt>
                <c:pt idx="20">
                  <c:v>0.37912499999999999</c:v>
                </c:pt>
                <c:pt idx="21">
                  <c:v>0.37130000000000002</c:v>
                </c:pt>
                <c:pt idx="22">
                  <c:v>0.40310000000000001</c:v>
                </c:pt>
                <c:pt idx="23">
                  <c:v>0.57630000000000003</c:v>
                </c:pt>
                <c:pt idx="24">
                  <c:v>0.25380000000000003</c:v>
                </c:pt>
                <c:pt idx="25">
                  <c:v>0.47789999999999999</c:v>
                </c:pt>
                <c:pt idx="26">
                  <c:v>1.2325999999999999</c:v>
                </c:pt>
                <c:pt idx="27">
                  <c:v>0.34150000000000003</c:v>
                </c:pt>
                <c:pt idx="28">
                  <c:v>0.38650000000000001</c:v>
                </c:pt>
                <c:pt idx="29">
                  <c:v>0.94117499999999998</c:v>
                </c:pt>
                <c:pt idx="30">
                  <c:v>0.31040000000000001</c:v>
                </c:pt>
                <c:pt idx="31">
                  <c:v>0.33929999999999999</c:v>
                </c:pt>
                <c:pt idx="32">
                  <c:v>0.24629999999999999</c:v>
                </c:pt>
                <c:pt idx="33">
                  <c:v>0.627</c:v>
                </c:pt>
                <c:pt idx="34">
                  <c:v>0.47160000000000002</c:v>
                </c:pt>
                <c:pt idx="35">
                  <c:v>0.33489999999999998</c:v>
                </c:pt>
                <c:pt idx="36">
                  <c:v>0.33289999999999997</c:v>
                </c:pt>
                <c:pt idx="37">
                  <c:v>0.20569999999999999</c:v>
                </c:pt>
                <c:pt idx="38">
                  <c:v>0.59475</c:v>
                </c:pt>
                <c:pt idx="39">
                  <c:v>0.44040000000000001</c:v>
                </c:pt>
                <c:pt idx="40">
                  <c:v>0.22057499999999999</c:v>
                </c:pt>
                <c:pt idx="41">
                  <c:v>0.64542500000000003</c:v>
                </c:pt>
                <c:pt idx="42">
                  <c:v>0.31480000000000002</c:v>
                </c:pt>
                <c:pt idx="43">
                  <c:v>0.80044999999999999</c:v>
                </c:pt>
                <c:pt idx="44">
                  <c:v>0.47960000000000003</c:v>
                </c:pt>
                <c:pt idx="45">
                  <c:v>0.27879999999999999</c:v>
                </c:pt>
                <c:pt idx="46">
                  <c:v>0.49972499999999997</c:v>
                </c:pt>
                <c:pt idx="47">
                  <c:v>0.34532499999999999</c:v>
                </c:pt>
                <c:pt idx="48">
                  <c:v>0.54400000000000004</c:v>
                </c:pt>
                <c:pt idx="49">
                  <c:v>0.28079999999999999</c:v>
                </c:pt>
                <c:pt idx="50">
                  <c:v>0.47520000000000001</c:v>
                </c:pt>
                <c:pt idx="51">
                  <c:v>0.477825</c:v>
                </c:pt>
                <c:pt idx="52">
                  <c:v>1.6145</c:v>
                </c:pt>
                <c:pt idx="53">
                  <c:v>0.39860000000000001</c:v>
                </c:pt>
                <c:pt idx="54">
                  <c:v>0.14130000000000001</c:v>
                </c:pt>
                <c:pt idx="55">
                  <c:v>0.76752500000000001</c:v>
                </c:pt>
                <c:pt idx="56">
                  <c:v>0.33529999999999999</c:v>
                </c:pt>
                <c:pt idx="57">
                  <c:v>0.36280000000000001</c:v>
                </c:pt>
                <c:pt idx="58">
                  <c:v>0.61750000000000005</c:v>
                </c:pt>
                <c:pt idx="59">
                  <c:v>0.33339999999999997</c:v>
                </c:pt>
                <c:pt idx="60">
                  <c:v>0.56089999999999995</c:v>
                </c:pt>
                <c:pt idx="61">
                  <c:v>0.30249999999999999</c:v>
                </c:pt>
                <c:pt idx="62">
                  <c:v>0.19483</c:v>
                </c:pt>
                <c:pt idx="63">
                  <c:v>0.3503</c:v>
                </c:pt>
              </c:numCache>
            </c:numRef>
          </c:val>
          <c:smooth val="0"/>
        </c:ser>
        <c:ser>
          <c:idx val="1"/>
          <c:order val="1"/>
          <c:tx>
            <c:v>類神經</c:v>
          </c:tx>
          <c:spPr>
            <a:ln w="38100" cap="rnd">
              <a:solidFill>
                <a:schemeClr val="accent2"/>
              </a:solidFill>
              <a:round/>
            </a:ln>
            <a:effectLst/>
          </c:spPr>
          <c:marker>
            <c:symbol val="none"/>
          </c:marker>
          <c:val>
            <c:numRef>
              <c:f>'3把'!$B$7:$BM$7</c:f>
              <c:numCache>
                <c:formatCode>General</c:formatCode>
                <c:ptCount val="64"/>
                <c:pt idx="0">
                  <c:v>0.24711437386774099</c:v>
                </c:pt>
                <c:pt idx="1">
                  <c:v>1.35622421791792</c:v>
                </c:pt>
                <c:pt idx="2">
                  <c:v>0.34427037700267099</c:v>
                </c:pt>
                <c:pt idx="3">
                  <c:v>0.25764311865384498</c:v>
                </c:pt>
                <c:pt idx="4">
                  <c:v>0.24135117010556101</c:v>
                </c:pt>
                <c:pt idx="5">
                  <c:v>0.28752699523175101</c:v>
                </c:pt>
                <c:pt idx="6">
                  <c:v>0.98580662719970102</c:v>
                </c:pt>
                <c:pt idx="7">
                  <c:v>0.58944089384780995</c:v>
                </c:pt>
                <c:pt idx="8">
                  <c:v>0.250251216195163</c:v>
                </c:pt>
                <c:pt idx="9">
                  <c:v>0.85686057361790802</c:v>
                </c:pt>
                <c:pt idx="10">
                  <c:v>0.48400687234065298</c:v>
                </c:pt>
                <c:pt idx="11">
                  <c:v>0.69982686659105198</c:v>
                </c:pt>
                <c:pt idx="12">
                  <c:v>0.34330402185921499</c:v>
                </c:pt>
                <c:pt idx="13">
                  <c:v>0.45764019873567402</c:v>
                </c:pt>
                <c:pt idx="14">
                  <c:v>0.41515431473585701</c:v>
                </c:pt>
                <c:pt idx="15">
                  <c:v>0.25907811240992101</c:v>
                </c:pt>
                <c:pt idx="16">
                  <c:v>0.50519948993235197</c:v>
                </c:pt>
                <c:pt idx="17">
                  <c:v>0.26980908117567298</c:v>
                </c:pt>
                <c:pt idx="18">
                  <c:v>0.41344765079579399</c:v>
                </c:pt>
                <c:pt idx="19">
                  <c:v>0.44948780250737402</c:v>
                </c:pt>
                <c:pt idx="20">
                  <c:v>0.381876434923627</c:v>
                </c:pt>
                <c:pt idx="21">
                  <c:v>0.46898782768286201</c:v>
                </c:pt>
                <c:pt idx="22">
                  <c:v>0.33187877032645902</c:v>
                </c:pt>
                <c:pt idx="23">
                  <c:v>0.32518024204322299</c:v>
                </c:pt>
                <c:pt idx="24">
                  <c:v>0.25620119827391002</c:v>
                </c:pt>
                <c:pt idx="25">
                  <c:v>0.71468453491377804</c:v>
                </c:pt>
                <c:pt idx="26">
                  <c:v>1.0076805330234899</c:v>
                </c:pt>
                <c:pt idx="27">
                  <c:v>0.29392301281128802</c:v>
                </c:pt>
                <c:pt idx="28">
                  <c:v>0.27738838263097398</c:v>
                </c:pt>
                <c:pt idx="29">
                  <c:v>0.958809141154496</c:v>
                </c:pt>
                <c:pt idx="30">
                  <c:v>0.258025305709773</c:v>
                </c:pt>
                <c:pt idx="31">
                  <c:v>0.35133179051917002</c:v>
                </c:pt>
                <c:pt idx="32">
                  <c:v>0.21716638549151701</c:v>
                </c:pt>
                <c:pt idx="33">
                  <c:v>0.59626640963386202</c:v>
                </c:pt>
                <c:pt idx="34">
                  <c:v>0.51087312064974999</c:v>
                </c:pt>
                <c:pt idx="35">
                  <c:v>0.27035009221727302</c:v>
                </c:pt>
                <c:pt idx="36">
                  <c:v>0.349353834390637</c:v>
                </c:pt>
                <c:pt idx="37">
                  <c:v>0.28579714679797602</c:v>
                </c:pt>
                <c:pt idx="38">
                  <c:v>0.58007616427615505</c:v>
                </c:pt>
                <c:pt idx="39">
                  <c:v>0.43472691976004002</c:v>
                </c:pt>
                <c:pt idx="40">
                  <c:v>0.301909149502117</c:v>
                </c:pt>
                <c:pt idx="41">
                  <c:v>0.70911642580087797</c:v>
                </c:pt>
                <c:pt idx="42">
                  <c:v>0.29357798417320302</c:v>
                </c:pt>
                <c:pt idx="43">
                  <c:v>0.633480861104597</c:v>
                </c:pt>
                <c:pt idx="44">
                  <c:v>0.45913704532975402</c:v>
                </c:pt>
                <c:pt idx="45">
                  <c:v>0.26085646348215902</c:v>
                </c:pt>
                <c:pt idx="46">
                  <c:v>0.43911769781269799</c:v>
                </c:pt>
                <c:pt idx="47">
                  <c:v>0.339427416645949</c:v>
                </c:pt>
                <c:pt idx="48">
                  <c:v>0.60933261019967599</c:v>
                </c:pt>
                <c:pt idx="49">
                  <c:v>0.16261700315057401</c:v>
                </c:pt>
                <c:pt idx="50">
                  <c:v>1.03971971048361</c:v>
                </c:pt>
                <c:pt idx="51">
                  <c:v>0.50256678802503496</c:v>
                </c:pt>
                <c:pt idx="52">
                  <c:v>0.81549363089854998</c:v>
                </c:pt>
                <c:pt idx="53">
                  <c:v>0.45747429422873498</c:v>
                </c:pt>
                <c:pt idx="54">
                  <c:v>0.27822379745657799</c:v>
                </c:pt>
                <c:pt idx="55">
                  <c:v>0.79327371933425705</c:v>
                </c:pt>
                <c:pt idx="56">
                  <c:v>0.318014390183608</c:v>
                </c:pt>
                <c:pt idx="57">
                  <c:v>0.38045729004458401</c:v>
                </c:pt>
                <c:pt idx="58">
                  <c:v>0.96506409800660997</c:v>
                </c:pt>
                <c:pt idx="59">
                  <c:v>0.26624690980163701</c:v>
                </c:pt>
                <c:pt idx="60">
                  <c:v>0.61955940695150702</c:v>
                </c:pt>
                <c:pt idx="61">
                  <c:v>0.25957518333796398</c:v>
                </c:pt>
                <c:pt idx="62">
                  <c:v>0.24055430764373001</c:v>
                </c:pt>
                <c:pt idx="63">
                  <c:v>0.262013131131835</c:v>
                </c:pt>
              </c:numCache>
            </c:numRef>
          </c:val>
          <c:smooth val="0"/>
        </c:ser>
        <c:ser>
          <c:idx val="2"/>
          <c:order val="2"/>
          <c:tx>
            <c:v>複迴歸</c:v>
          </c:tx>
          <c:spPr>
            <a:ln w="38100" cap="rnd">
              <a:solidFill>
                <a:schemeClr val="accent3"/>
              </a:solidFill>
              <a:round/>
            </a:ln>
            <a:effectLst/>
          </c:spPr>
          <c:marker>
            <c:symbol val="none"/>
          </c:marker>
          <c:val>
            <c:numRef>
              <c:f>'3把'!$B$36:$BM$36</c:f>
              <c:numCache>
                <c:formatCode>General</c:formatCode>
                <c:ptCount val="64"/>
                <c:pt idx="0">
                  <c:v>0.33935684896829099</c:v>
                </c:pt>
                <c:pt idx="1">
                  <c:v>0.65259979545727798</c:v>
                </c:pt>
                <c:pt idx="2">
                  <c:v>0.53994173284456004</c:v>
                </c:pt>
                <c:pt idx="3">
                  <c:v>0.36308879924373499</c:v>
                </c:pt>
                <c:pt idx="4">
                  <c:v>0.46137603826957202</c:v>
                </c:pt>
                <c:pt idx="5">
                  <c:v>0.47471761234980098</c:v>
                </c:pt>
                <c:pt idx="6">
                  <c:v>0.61107688866061205</c:v>
                </c:pt>
                <c:pt idx="7">
                  <c:v>0.491776354750949</c:v>
                </c:pt>
                <c:pt idx="8">
                  <c:v>0.415820364296279</c:v>
                </c:pt>
                <c:pt idx="9">
                  <c:v>0.29326678453666399</c:v>
                </c:pt>
                <c:pt idx="10">
                  <c:v>0.467146440496093</c:v>
                </c:pt>
                <c:pt idx="11">
                  <c:v>0.21645321826653599</c:v>
                </c:pt>
                <c:pt idx="12">
                  <c:v>0.31474940529780698</c:v>
                </c:pt>
                <c:pt idx="13">
                  <c:v>0.29998367263765902</c:v>
                </c:pt>
                <c:pt idx="14">
                  <c:v>0.49845664302301701</c:v>
                </c:pt>
                <c:pt idx="15">
                  <c:v>0.52693959961411696</c:v>
                </c:pt>
                <c:pt idx="16">
                  <c:v>0.84424780870232896</c:v>
                </c:pt>
                <c:pt idx="17">
                  <c:v>0.36763850458171798</c:v>
                </c:pt>
                <c:pt idx="18">
                  <c:v>0.31971373689613403</c:v>
                </c:pt>
                <c:pt idx="19">
                  <c:v>0.73350434426691802</c:v>
                </c:pt>
                <c:pt idx="20">
                  <c:v>0.40302886619189199</c:v>
                </c:pt>
                <c:pt idx="21">
                  <c:v>0.26916919277176699</c:v>
                </c:pt>
                <c:pt idx="22">
                  <c:v>0.508105812461911</c:v>
                </c:pt>
                <c:pt idx="23">
                  <c:v>0.50388353810695696</c:v>
                </c:pt>
                <c:pt idx="24">
                  <c:v>0.424756556555341</c:v>
                </c:pt>
                <c:pt idx="25">
                  <c:v>0.47979760251371301</c:v>
                </c:pt>
                <c:pt idx="26">
                  <c:v>0.78626308545935997</c:v>
                </c:pt>
                <c:pt idx="27">
                  <c:v>0.53192114442874905</c:v>
                </c:pt>
                <c:pt idx="28">
                  <c:v>-6.2581587157055196E-2</c:v>
                </c:pt>
                <c:pt idx="29">
                  <c:v>0.519881038541542</c:v>
                </c:pt>
                <c:pt idx="30">
                  <c:v>0.31094800974054798</c:v>
                </c:pt>
                <c:pt idx="31">
                  <c:v>0.41593543265675897</c:v>
                </c:pt>
                <c:pt idx="32">
                  <c:v>0.57836271377141502</c:v>
                </c:pt>
                <c:pt idx="33">
                  <c:v>0.54160290628358498</c:v>
                </c:pt>
                <c:pt idx="34">
                  <c:v>0.61963002234709796</c:v>
                </c:pt>
                <c:pt idx="35">
                  <c:v>0.53477859258528404</c:v>
                </c:pt>
                <c:pt idx="36">
                  <c:v>0.59852404534899295</c:v>
                </c:pt>
                <c:pt idx="37">
                  <c:v>0.37282320889897502</c:v>
                </c:pt>
                <c:pt idx="38">
                  <c:v>0.44488211054925603</c:v>
                </c:pt>
                <c:pt idx="39">
                  <c:v>0.42304798497565199</c:v>
                </c:pt>
                <c:pt idx="40">
                  <c:v>0.322315641723674</c:v>
                </c:pt>
                <c:pt idx="41">
                  <c:v>0.30172763179081202</c:v>
                </c:pt>
                <c:pt idx="42">
                  <c:v>0.454290085220103</c:v>
                </c:pt>
                <c:pt idx="43">
                  <c:v>0.41018981712330099</c:v>
                </c:pt>
                <c:pt idx="44">
                  <c:v>0.25732803918405101</c:v>
                </c:pt>
                <c:pt idx="45">
                  <c:v>0.35241881723388202</c:v>
                </c:pt>
                <c:pt idx="46">
                  <c:v>0.373245961954219</c:v>
                </c:pt>
                <c:pt idx="47">
                  <c:v>0.29619141834010898</c:v>
                </c:pt>
                <c:pt idx="48">
                  <c:v>0.44228584766446499</c:v>
                </c:pt>
                <c:pt idx="49">
                  <c:v>0.61454903155336904</c:v>
                </c:pt>
                <c:pt idx="50">
                  <c:v>0.83422644934422996</c:v>
                </c:pt>
                <c:pt idx="51">
                  <c:v>0.46923618504030101</c:v>
                </c:pt>
                <c:pt idx="52">
                  <c:v>0.435865409694703</c:v>
                </c:pt>
                <c:pt idx="53">
                  <c:v>0.27935682575935999</c:v>
                </c:pt>
                <c:pt idx="54">
                  <c:v>-0.28183177759665601</c:v>
                </c:pt>
                <c:pt idx="55">
                  <c:v>0.438110030822421</c:v>
                </c:pt>
                <c:pt idx="56">
                  <c:v>0.18668963024784599</c:v>
                </c:pt>
                <c:pt idx="57">
                  <c:v>0.40919871607679797</c:v>
                </c:pt>
                <c:pt idx="58">
                  <c:v>0.66452856687610495</c:v>
                </c:pt>
                <c:pt idx="59">
                  <c:v>0.35288316759614002</c:v>
                </c:pt>
                <c:pt idx="60">
                  <c:v>0.27320745241286698</c:v>
                </c:pt>
                <c:pt idx="61">
                  <c:v>0.270837813246112</c:v>
                </c:pt>
                <c:pt idx="62">
                  <c:v>0.499166723525586</c:v>
                </c:pt>
                <c:pt idx="63">
                  <c:v>0.31796163323652099</c:v>
                </c:pt>
              </c:numCache>
            </c:numRef>
          </c:val>
          <c:smooth val="0"/>
        </c:ser>
        <c:dLbls>
          <c:showLegendKey val="0"/>
          <c:showVal val="0"/>
          <c:showCatName val="0"/>
          <c:showSerName val="0"/>
          <c:showPercent val="0"/>
          <c:showBubbleSize val="0"/>
        </c:dLbls>
        <c:marker val="1"/>
        <c:smooth val="0"/>
        <c:axId val="224022528"/>
        <c:axId val="36117248"/>
      </c:lineChart>
      <c:catAx>
        <c:axId val="224022528"/>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NO.</a:t>
                </a:r>
                <a:endParaRPr lang="zh-TW"/>
              </a:p>
            </c:rich>
          </c:tx>
          <c:layout/>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zh-TW"/>
          </a:p>
        </c:txPr>
        <c:crossAx val="36117248"/>
        <c:crosses val="autoZero"/>
        <c:auto val="1"/>
        <c:lblAlgn val="ctr"/>
        <c:lblOffset val="100"/>
        <c:tickLblSkip val="5"/>
        <c:noMultiLvlLbl val="0"/>
      </c:catAx>
      <c:valAx>
        <c:axId val="36117248"/>
        <c:scaling>
          <c:orientation val="minMax"/>
          <c:max val="1.7000000000000002"/>
          <c:min val="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Wear(mm2)</a:t>
                </a:r>
                <a:endParaRPr lang="zh-TW"/>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22402252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42865497076022"/>
          <c:y val="5.1618056031841185E-2"/>
          <c:w val="0.84712660818713459"/>
          <c:h val="0.79531585666149696"/>
        </c:manualLayout>
      </c:layout>
      <c:lineChart>
        <c:grouping val="standard"/>
        <c:varyColors val="0"/>
        <c:ser>
          <c:idx val="0"/>
          <c:order val="0"/>
          <c:tx>
            <c:v>原始</c:v>
          </c:tx>
          <c:spPr>
            <a:ln w="38100" cap="rnd">
              <a:solidFill>
                <a:schemeClr val="accent1"/>
              </a:solidFill>
              <a:round/>
            </a:ln>
            <a:effectLst/>
          </c:spPr>
          <c:marker>
            <c:symbol val="none"/>
          </c:marker>
          <c:val>
            <c:numRef>
              <c:f>'3把'!$B$6:$AF$6</c:f>
              <c:numCache>
                <c:formatCode>General</c:formatCode>
                <c:ptCount val="31"/>
                <c:pt idx="0">
                  <c:v>1.4430000000000001</c:v>
                </c:pt>
                <c:pt idx="1">
                  <c:v>0.59019999999999995</c:v>
                </c:pt>
                <c:pt idx="2">
                  <c:v>0.37259999999999999</c:v>
                </c:pt>
                <c:pt idx="3">
                  <c:v>1.5706</c:v>
                </c:pt>
                <c:pt idx="4">
                  <c:v>0.846275</c:v>
                </c:pt>
                <c:pt idx="5">
                  <c:v>0.69294999999999995</c:v>
                </c:pt>
                <c:pt idx="6">
                  <c:v>0.44072499999999998</c:v>
                </c:pt>
                <c:pt idx="7">
                  <c:v>0.87280000000000002</c:v>
                </c:pt>
                <c:pt idx="8">
                  <c:v>0.41935</c:v>
                </c:pt>
                <c:pt idx="9">
                  <c:v>0.37912499999999999</c:v>
                </c:pt>
                <c:pt idx="10">
                  <c:v>0.57630000000000003</c:v>
                </c:pt>
                <c:pt idx="11">
                  <c:v>0.47789999999999999</c:v>
                </c:pt>
                <c:pt idx="12">
                  <c:v>1.2325999999999999</c:v>
                </c:pt>
                <c:pt idx="13">
                  <c:v>0.38650000000000001</c:v>
                </c:pt>
                <c:pt idx="14">
                  <c:v>0.94117499999999998</c:v>
                </c:pt>
                <c:pt idx="15">
                  <c:v>0.627</c:v>
                </c:pt>
                <c:pt idx="16">
                  <c:v>0.59475</c:v>
                </c:pt>
                <c:pt idx="17">
                  <c:v>0.22057499999999999</c:v>
                </c:pt>
                <c:pt idx="18">
                  <c:v>0.64542500000000003</c:v>
                </c:pt>
                <c:pt idx="19">
                  <c:v>0.31480000000000002</c:v>
                </c:pt>
                <c:pt idx="20">
                  <c:v>0.80044999999999999</c:v>
                </c:pt>
                <c:pt idx="21">
                  <c:v>0.47960000000000003</c:v>
                </c:pt>
                <c:pt idx="22">
                  <c:v>0.49972499999999997</c:v>
                </c:pt>
                <c:pt idx="23">
                  <c:v>0.34532499999999999</c:v>
                </c:pt>
                <c:pt idx="24">
                  <c:v>0.54400000000000004</c:v>
                </c:pt>
                <c:pt idx="25">
                  <c:v>0.47520000000000001</c:v>
                </c:pt>
                <c:pt idx="26">
                  <c:v>0.477825</c:v>
                </c:pt>
                <c:pt idx="27">
                  <c:v>0.14130000000000001</c:v>
                </c:pt>
                <c:pt idx="28">
                  <c:v>0.76752500000000001</c:v>
                </c:pt>
                <c:pt idx="29">
                  <c:v>0.33529999999999999</c:v>
                </c:pt>
                <c:pt idx="30">
                  <c:v>0.36280000000000001</c:v>
                </c:pt>
              </c:numCache>
            </c:numRef>
          </c:val>
          <c:smooth val="0"/>
        </c:ser>
        <c:ser>
          <c:idx val="1"/>
          <c:order val="1"/>
          <c:tx>
            <c:v>類神經</c:v>
          </c:tx>
          <c:spPr>
            <a:ln w="38100" cap="rnd">
              <a:solidFill>
                <a:schemeClr val="accent2"/>
              </a:solidFill>
              <a:round/>
            </a:ln>
            <a:effectLst/>
          </c:spPr>
          <c:marker>
            <c:symbol val="none"/>
          </c:marker>
          <c:val>
            <c:numRef>
              <c:f>'3把'!$B$7:$AF$7</c:f>
              <c:numCache>
                <c:formatCode>General</c:formatCode>
                <c:ptCount val="31"/>
                <c:pt idx="0">
                  <c:v>1.28130453132861</c:v>
                </c:pt>
                <c:pt idx="1">
                  <c:v>0.34664716409169299</c:v>
                </c:pt>
                <c:pt idx="2">
                  <c:v>0.35593853443907802</c:v>
                </c:pt>
                <c:pt idx="3">
                  <c:v>1.4200751654923001</c:v>
                </c:pt>
                <c:pt idx="4">
                  <c:v>0.859972453104209</c:v>
                </c:pt>
                <c:pt idx="5">
                  <c:v>0.65499875245378802</c:v>
                </c:pt>
                <c:pt idx="6">
                  <c:v>0.47771349500336602</c:v>
                </c:pt>
                <c:pt idx="7">
                  <c:v>0.87728713836858396</c:v>
                </c:pt>
                <c:pt idx="8">
                  <c:v>0.44885841531009102</c:v>
                </c:pt>
                <c:pt idx="9">
                  <c:v>0.40742621862146999</c:v>
                </c:pt>
                <c:pt idx="10">
                  <c:v>0.88381791401749299</c:v>
                </c:pt>
                <c:pt idx="11">
                  <c:v>0.52803422753339202</c:v>
                </c:pt>
                <c:pt idx="12">
                  <c:v>1.0249670039668499</c:v>
                </c:pt>
                <c:pt idx="13">
                  <c:v>0.36148794799231598</c:v>
                </c:pt>
                <c:pt idx="14">
                  <c:v>0.84598931328148597</c:v>
                </c:pt>
                <c:pt idx="15">
                  <c:v>0.57911489971261798</c:v>
                </c:pt>
                <c:pt idx="16">
                  <c:v>0.58504812987143795</c:v>
                </c:pt>
                <c:pt idx="17">
                  <c:v>0.239032101692121</c:v>
                </c:pt>
                <c:pt idx="18">
                  <c:v>0.644827399036069</c:v>
                </c:pt>
                <c:pt idx="19">
                  <c:v>0.28691865165278102</c:v>
                </c:pt>
                <c:pt idx="20">
                  <c:v>0.681694163839351</c:v>
                </c:pt>
                <c:pt idx="21">
                  <c:v>0.54425489991313802</c:v>
                </c:pt>
                <c:pt idx="22">
                  <c:v>0.442376122541008</c:v>
                </c:pt>
                <c:pt idx="23">
                  <c:v>0.32845562202718698</c:v>
                </c:pt>
                <c:pt idx="24">
                  <c:v>0.64384063380915002</c:v>
                </c:pt>
                <c:pt idx="25">
                  <c:v>0.48819704413537002</c:v>
                </c:pt>
                <c:pt idx="26">
                  <c:v>0.48808496462207301</c:v>
                </c:pt>
                <c:pt idx="27">
                  <c:v>0.214962383277323</c:v>
                </c:pt>
                <c:pt idx="28">
                  <c:v>0.67711054463274201</c:v>
                </c:pt>
                <c:pt idx="29">
                  <c:v>0.26319883999681598</c:v>
                </c:pt>
                <c:pt idx="30">
                  <c:v>0.35560834736318497</c:v>
                </c:pt>
              </c:numCache>
            </c:numRef>
          </c:val>
          <c:smooth val="0"/>
        </c:ser>
        <c:ser>
          <c:idx val="2"/>
          <c:order val="2"/>
          <c:tx>
            <c:v>複迴歸</c:v>
          </c:tx>
          <c:spPr>
            <a:ln w="38100" cap="rnd">
              <a:solidFill>
                <a:schemeClr val="accent3"/>
              </a:solidFill>
              <a:round/>
            </a:ln>
            <a:effectLst/>
          </c:spPr>
          <c:marker>
            <c:symbol val="none"/>
          </c:marker>
          <c:val>
            <c:numRef>
              <c:f>'3把'!$B$36:$AF$36</c:f>
              <c:numCache>
                <c:formatCode>General</c:formatCode>
                <c:ptCount val="31"/>
                <c:pt idx="0">
                  <c:v>0.84967459689964098</c:v>
                </c:pt>
                <c:pt idx="1">
                  <c:v>0.53540636365858496</c:v>
                </c:pt>
                <c:pt idx="2">
                  <c:v>0.47033320611109602</c:v>
                </c:pt>
                <c:pt idx="3">
                  <c:v>0.86666299853858497</c:v>
                </c:pt>
                <c:pt idx="4">
                  <c:v>0.71136099565518496</c:v>
                </c:pt>
                <c:pt idx="5">
                  <c:v>0.63043287531730097</c:v>
                </c:pt>
                <c:pt idx="6">
                  <c:v>0.49986209030678302</c:v>
                </c:pt>
                <c:pt idx="7">
                  <c:v>0.57042173951629804</c:v>
                </c:pt>
                <c:pt idx="8">
                  <c:v>0.458209672088641</c:v>
                </c:pt>
                <c:pt idx="9">
                  <c:v>0.40410612069999902</c:v>
                </c:pt>
                <c:pt idx="10">
                  <c:v>0.36866558180706799</c:v>
                </c:pt>
                <c:pt idx="11">
                  <c:v>0.68386035280822999</c:v>
                </c:pt>
                <c:pt idx="12">
                  <c:v>0.83944711172750897</c:v>
                </c:pt>
                <c:pt idx="13">
                  <c:v>0.28057370640915502</c:v>
                </c:pt>
                <c:pt idx="14">
                  <c:v>0.62286642326830499</c:v>
                </c:pt>
                <c:pt idx="15">
                  <c:v>0.55775285994045898</c:v>
                </c:pt>
                <c:pt idx="16">
                  <c:v>0.60873966338306595</c:v>
                </c:pt>
                <c:pt idx="17">
                  <c:v>0.29314667107577702</c:v>
                </c:pt>
                <c:pt idx="18">
                  <c:v>0.62299394423481202</c:v>
                </c:pt>
                <c:pt idx="19">
                  <c:v>0.21963314314070301</c:v>
                </c:pt>
                <c:pt idx="20">
                  <c:v>0.61620866736698099</c:v>
                </c:pt>
                <c:pt idx="21">
                  <c:v>0.591694283458856</c:v>
                </c:pt>
                <c:pt idx="22">
                  <c:v>0.462704125695652</c:v>
                </c:pt>
                <c:pt idx="23">
                  <c:v>0.35506341580704898</c:v>
                </c:pt>
                <c:pt idx="24">
                  <c:v>0.59620964143620903</c:v>
                </c:pt>
                <c:pt idx="25">
                  <c:v>0.50000035200478499</c:v>
                </c:pt>
                <c:pt idx="26">
                  <c:v>0.53332755839435397</c:v>
                </c:pt>
                <c:pt idx="27">
                  <c:v>0.25515877646848201</c:v>
                </c:pt>
                <c:pt idx="28">
                  <c:v>0.71767759148076204</c:v>
                </c:pt>
                <c:pt idx="29">
                  <c:v>0.27579603000839298</c:v>
                </c:pt>
                <c:pt idx="30">
                  <c:v>0.41288450927912002</c:v>
                </c:pt>
              </c:numCache>
            </c:numRef>
          </c:val>
          <c:smooth val="0"/>
        </c:ser>
        <c:dLbls>
          <c:showLegendKey val="0"/>
          <c:showVal val="0"/>
          <c:showCatName val="0"/>
          <c:showSerName val="0"/>
          <c:showPercent val="0"/>
          <c:showBubbleSize val="0"/>
        </c:dLbls>
        <c:marker val="1"/>
        <c:smooth val="0"/>
        <c:axId val="256307200"/>
        <c:axId val="38298176"/>
      </c:lineChart>
      <c:catAx>
        <c:axId val="256307200"/>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NO.</a:t>
                </a:r>
                <a:endParaRPr lang="zh-TW"/>
              </a:p>
            </c:rich>
          </c:tx>
          <c:layout/>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zh-TW"/>
          </a:p>
        </c:txPr>
        <c:crossAx val="38298176"/>
        <c:crosses val="autoZero"/>
        <c:auto val="1"/>
        <c:lblAlgn val="ctr"/>
        <c:lblOffset val="100"/>
        <c:tickLblSkip val="2"/>
        <c:noMultiLvlLbl val="0"/>
      </c:catAx>
      <c:valAx>
        <c:axId val="38298176"/>
        <c:scaling>
          <c:orientation val="minMax"/>
          <c:max val="1.6"/>
          <c:min val="0.2"/>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Wear(mm2)</a:t>
                </a:r>
                <a:endParaRPr lang="zh-TW"/>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25630720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53801169590642"/>
          <c:y val="4.899989865828281E-2"/>
          <c:w val="0.84270643274853796"/>
          <c:h val="0.80617577510557947"/>
        </c:manualLayout>
      </c:layout>
      <c:lineChart>
        <c:grouping val="standard"/>
        <c:varyColors val="0"/>
        <c:ser>
          <c:idx val="0"/>
          <c:order val="0"/>
          <c:tx>
            <c:v>原始</c:v>
          </c:tx>
          <c:spPr>
            <a:ln w="38100" cap="rnd">
              <a:solidFill>
                <a:schemeClr val="accent1"/>
              </a:solidFill>
              <a:round/>
            </a:ln>
            <a:effectLst/>
          </c:spPr>
          <c:marker>
            <c:symbol val="none"/>
          </c:marker>
          <c:val>
            <c:numRef>
              <c:f>'3把'!$B$6:$AF$6</c:f>
              <c:numCache>
                <c:formatCode>General</c:formatCode>
                <c:ptCount val="31"/>
                <c:pt idx="0">
                  <c:v>1.4430000000000001</c:v>
                </c:pt>
                <c:pt idx="1">
                  <c:v>0.59019999999999995</c:v>
                </c:pt>
                <c:pt idx="2">
                  <c:v>0.37259999999999999</c:v>
                </c:pt>
                <c:pt idx="3">
                  <c:v>1.5706</c:v>
                </c:pt>
                <c:pt idx="4">
                  <c:v>0.846275</c:v>
                </c:pt>
                <c:pt idx="5">
                  <c:v>0.69294999999999995</c:v>
                </c:pt>
                <c:pt idx="6">
                  <c:v>0.44072499999999998</c:v>
                </c:pt>
                <c:pt idx="7">
                  <c:v>0.87280000000000002</c:v>
                </c:pt>
                <c:pt idx="8">
                  <c:v>0.41935</c:v>
                </c:pt>
                <c:pt idx="9">
                  <c:v>0.37912499999999999</c:v>
                </c:pt>
                <c:pt idx="10">
                  <c:v>0.57630000000000003</c:v>
                </c:pt>
                <c:pt idx="11">
                  <c:v>0.47789999999999999</c:v>
                </c:pt>
                <c:pt idx="12">
                  <c:v>1.2325999999999999</c:v>
                </c:pt>
                <c:pt idx="13">
                  <c:v>0.38650000000000001</c:v>
                </c:pt>
                <c:pt idx="14">
                  <c:v>0.94117499999999998</c:v>
                </c:pt>
                <c:pt idx="15">
                  <c:v>0.627</c:v>
                </c:pt>
                <c:pt idx="16">
                  <c:v>0.59475</c:v>
                </c:pt>
                <c:pt idx="17">
                  <c:v>0.22057499999999999</c:v>
                </c:pt>
                <c:pt idx="18">
                  <c:v>0.64542500000000003</c:v>
                </c:pt>
                <c:pt idx="19">
                  <c:v>0.31480000000000002</c:v>
                </c:pt>
                <c:pt idx="20">
                  <c:v>0.80044999999999999</c:v>
                </c:pt>
                <c:pt idx="21">
                  <c:v>0.47960000000000003</c:v>
                </c:pt>
                <c:pt idx="22">
                  <c:v>0.49972499999999997</c:v>
                </c:pt>
                <c:pt idx="23">
                  <c:v>0.34532499999999999</c:v>
                </c:pt>
                <c:pt idx="24">
                  <c:v>0.54400000000000004</c:v>
                </c:pt>
                <c:pt idx="25">
                  <c:v>0.47520000000000001</c:v>
                </c:pt>
                <c:pt idx="26">
                  <c:v>0.477825</c:v>
                </c:pt>
                <c:pt idx="27">
                  <c:v>0.14130000000000001</c:v>
                </c:pt>
                <c:pt idx="28">
                  <c:v>0.76752500000000001</c:v>
                </c:pt>
                <c:pt idx="29">
                  <c:v>0.33529999999999999</c:v>
                </c:pt>
                <c:pt idx="30">
                  <c:v>0.36280000000000001</c:v>
                </c:pt>
              </c:numCache>
            </c:numRef>
          </c:val>
          <c:smooth val="0"/>
        </c:ser>
        <c:ser>
          <c:idx val="1"/>
          <c:order val="1"/>
          <c:tx>
            <c:v>類神經</c:v>
          </c:tx>
          <c:spPr>
            <a:ln w="38100" cap="rnd">
              <a:solidFill>
                <a:schemeClr val="accent2"/>
              </a:solidFill>
              <a:round/>
            </a:ln>
            <a:effectLst/>
          </c:spPr>
          <c:marker>
            <c:symbol val="none"/>
          </c:marker>
          <c:val>
            <c:numRef>
              <c:f>'3把'!$B$7:$AF$7</c:f>
              <c:numCache>
                <c:formatCode>General</c:formatCode>
                <c:ptCount val="31"/>
                <c:pt idx="0">
                  <c:v>0.74356860658947399</c:v>
                </c:pt>
                <c:pt idx="1">
                  <c:v>0.288201628898823</c:v>
                </c:pt>
                <c:pt idx="2">
                  <c:v>0.41272897651877399</c:v>
                </c:pt>
                <c:pt idx="3">
                  <c:v>1.5624051733076501</c:v>
                </c:pt>
                <c:pt idx="4">
                  <c:v>0.94452341624384695</c:v>
                </c:pt>
                <c:pt idx="5">
                  <c:v>0.78796250225909303</c:v>
                </c:pt>
                <c:pt idx="6">
                  <c:v>0.65716497687522901</c:v>
                </c:pt>
                <c:pt idx="7">
                  <c:v>0.58116998749389304</c:v>
                </c:pt>
                <c:pt idx="8">
                  <c:v>0.40719595807346598</c:v>
                </c:pt>
                <c:pt idx="9">
                  <c:v>0.42457693706674898</c:v>
                </c:pt>
                <c:pt idx="10">
                  <c:v>0.38838227410000797</c:v>
                </c:pt>
                <c:pt idx="11">
                  <c:v>0.71076983792969906</c:v>
                </c:pt>
                <c:pt idx="12">
                  <c:v>0.73858434903819103</c:v>
                </c:pt>
                <c:pt idx="13">
                  <c:v>0.35872565634318099</c:v>
                </c:pt>
                <c:pt idx="14">
                  <c:v>0.84680450796467099</c:v>
                </c:pt>
                <c:pt idx="15">
                  <c:v>0.48274261415080699</c:v>
                </c:pt>
                <c:pt idx="16">
                  <c:v>0.69019138331702801</c:v>
                </c:pt>
                <c:pt idx="17">
                  <c:v>0.21145019275500301</c:v>
                </c:pt>
                <c:pt idx="18">
                  <c:v>0.79068892373213195</c:v>
                </c:pt>
                <c:pt idx="19">
                  <c:v>0.32427527995300898</c:v>
                </c:pt>
                <c:pt idx="20">
                  <c:v>0.61755182896389704</c:v>
                </c:pt>
                <c:pt idx="21">
                  <c:v>0.62818602957460301</c:v>
                </c:pt>
                <c:pt idx="22">
                  <c:v>0.46573751880971598</c:v>
                </c:pt>
                <c:pt idx="23">
                  <c:v>0.40234972517241002</c:v>
                </c:pt>
                <c:pt idx="24">
                  <c:v>0.63371573273695803</c:v>
                </c:pt>
                <c:pt idx="25">
                  <c:v>0.76477135102420402</c:v>
                </c:pt>
                <c:pt idx="26">
                  <c:v>0.58673180766670296</c:v>
                </c:pt>
                <c:pt idx="27">
                  <c:v>0.15160071900150199</c:v>
                </c:pt>
                <c:pt idx="28">
                  <c:v>0.75390882517279001</c:v>
                </c:pt>
                <c:pt idx="29">
                  <c:v>0.35421955903202301</c:v>
                </c:pt>
                <c:pt idx="30">
                  <c:v>0.31312208882430498</c:v>
                </c:pt>
              </c:numCache>
            </c:numRef>
          </c:val>
          <c:smooth val="0"/>
        </c:ser>
        <c:ser>
          <c:idx val="2"/>
          <c:order val="2"/>
          <c:tx>
            <c:v>複迴歸</c:v>
          </c:tx>
          <c:spPr>
            <a:ln w="38100" cap="rnd">
              <a:solidFill>
                <a:schemeClr val="accent3"/>
              </a:solidFill>
              <a:round/>
            </a:ln>
            <a:effectLst/>
          </c:spPr>
          <c:marker>
            <c:symbol val="none"/>
          </c:marker>
          <c:val>
            <c:numRef>
              <c:f>'3把'!$B$36:$AF$36</c:f>
              <c:numCache>
                <c:formatCode>General</c:formatCode>
                <c:ptCount val="31"/>
                <c:pt idx="0">
                  <c:v>0.73877339877908998</c:v>
                </c:pt>
                <c:pt idx="1">
                  <c:v>0.51459398535971801</c:v>
                </c:pt>
                <c:pt idx="2">
                  <c:v>0.41150229506361902</c:v>
                </c:pt>
                <c:pt idx="3">
                  <c:v>1.0001818144199499</c:v>
                </c:pt>
                <c:pt idx="4">
                  <c:v>0.69819447975383597</c:v>
                </c:pt>
                <c:pt idx="5">
                  <c:v>0.59533107739399205</c:v>
                </c:pt>
                <c:pt idx="6">
                  <c:v>0.49157804805032401</c:v>
                </c:pt>
                <c:pt idx="7">
                  <c:v>0.368785633628815</c:v>
                </c:pt>
                <c:pt idx="8">
                  <c:v>0.45982746082666798</c:v>
                </c:pt>
                <c:pt idx="9">
                  <c:v>0.44363137772651901</c:v>
                </c:pt>
                <c:pt idx="10">
                  <c:v>0.34300277777896898</c:v>
                </c:pt>
                <c:pt idx="11">
                  <c:v>0.75961231698857401</c:v>
                </c:pt>
                <c:pt idx="12">
                  <c:v>0.75332681077001595</c:v>
                </c:pt>
                <c:pt idx="13">
                  <c:v>0.30503372685528302</c:v>
                </c:pt>
                <c:pt idx="14">
                  <c:v>0.64646978654911202</c:v>
                </c:pt>
                <c:pt idx="15">
                  <c:v>0.52935812646512304</c:v>
                </c:pt>
                <c:pt idx="16">
                  <c:v>0.58266548020242703</c:v>
                </c:pt>
                <c:pt idx="17">
                  <c:v>0.30310422169923201</c:v>
                </c:pt>
                <c:pt idx="18">
                  <c:v>0.59175707747096695</c:v>
                </c:pt>
                <c:pt idx="19">
                  <c:v>0.29918425747805799</c:v>
                </c:pt>
                <c:pt idx="20">
                  <c:v>0.58875200021398899</c:v>
                </c:pt>
                <c:pt idx="21">
                  <c:v>0.55070700012760498</c:v>
                </c:pt>
                <c:pt idx="22">
                  <c:v>0.45751479244812998</c:v>
                </c:pt>
                <c:pt idx="23">
                  <c:v>0.42443085774282002</c:v>
                </c:pt>
                <c:pt idx="24">
                  <c:v>0.53511234298489696</c:v>
                </c:pt>
                <c:pt idx="25">
                  <c:v>0.84145051578614505</c:v>
                </c:pt>
                <c:pt idx="26">
                  <c:v>0.47239616354883701</c:v>
                </c:pt>
                <c:pt idx="27">
                  <c:v>0.27835078078242598</c:v>
                </c:pt>
                <c:pt idx="28">
                  <c:v>0.57707143577605202</c:v>
                </c:pt>
                <c:pt idx="29">
                  <c:v>0.30754288242676903</c:v>
                </c:pt>
                <c:pt idx="30">
                  <c:v>0.40387506481476199</c:v>
                </c:pt>
              </c:numCache>
            </c:numRef>
          </c:val>
          <c:smooth val="0"/>
        </c:ser>
        <c:dLbls>
          <c:showLegendKey val="0"/>
          <c:showVal val="0"/>
          <c:showCatName val="0"/>
          <c:showSerName val="0"/>
          <c:showPercent val="0"/>
          <c:showBubbleSize val="0"/>
        </c:dLbls>
        <c:marker val="1"/>
        <c:smooth val="0"/>
        <c:axId val="256307712"/>
        <c:axId val="272261696"/>
      </c:lineChart>
      <c:catAx>
        <c:axId val="256307712"/>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NO.</a:t>
                </a:r>
                <a:endParaRPr lang="zh-TW"/>
              </a:p>
            </c:rich>
          </c:tx>
          <c:layout/>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zh-TW"/>
          </a:p>
        </c:txPr>
        <c:crossAx val="272261696"/>
        <c:crosses val="autoZero"/>
        <c:auto val="1"/>
        <c:lblAlgn val="ctr"/>
        <c:lblOffset val="100"/>
        <c:tickLblSkip val="2"/>
        <c:noMultiLvlLbl val="0"/>
      </c:catAx>
      <c:valAx>
        <c:axId val="272261696"/>
        <c:scaling>
          <c:orientation val="minMax"/>
          <c:max val="1.6"/>
          <c:min val="0.1"/>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Wear(mm2)</a:t>
                </a:r>
                <a:endParaRPr lang="zh-TW"/>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25630771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73391812865496"/>
          <c:y val="4.2807025777610898E-2"/>
          <c:w val="0.8364698830409355"/>
          <c:h val="0.78962272785946475"/>
        </c:manualLayout>
      </c:layout>
      <c:lineChart>
        <c:grouping val="standard"/>
        <c:varyColors val="0"/>
        <c:ser>
          <c:idx val="0"/>
          <c:order val="0"/>
          <c:tx>
            <c:v>原始</c:v>
          </c:tx>
          <c:spPr>
            <a:ln w="38100" cap="rnd">
              <a:solidFill>
                <a:schemeClr val="accent1"/>
              </a:solidFill>
              <a:round/>
            </a:ln>
            <a:effectLst/>
          </c:spPr>
          <c:marker>
            <c:symbol val="none"/>
          </c:marker>
          <c:val>
            <c:numRef>
              <c:f>'3把'!$B$6:$AF$6</c:f>
              <c:numCache>
                <c:formatCode>General</c:formatCode>
                <c:ptCount val="31"/>
                <c:pt idx="0">
                  <c:v>1.4430000000000001</c:v>
                </c:pt>
                <c:pt idx="1">
                  <c:v>0.59019999999999995</c:v>
                </c:pt>
                <c:pt idx="2">
                  <c:v>0.37259999999999999</c:v>
                </c:pt>
                <c:pt idx="3">
                  <c:v>1.5706</c:v>
                </c:pt>
                <c:pt idx="4">
                  <c:v>0.846275</c:v>
                </c:pt>
                <c:pt idx="5">
                  <c:v>0.69294999999999995</c:v>
                </c:pt>
                <c:pt idx="6">
                  <c:v>0.44072499999999998</c:v>
                </c:pt>
                <c:pt idx="7">
                  <c:v>0.87280000000000002</c:v>
                </c:pt>
                <c:pt idx="8">
                  <c:v>0.41935</c:v>
                </c:pt>
                <c:pt idx="9">
                  <c:v>0.37912499999999999</c:v>
                </c:pt>
                <c:pt idx="10">
                  <c:v>0.57630000000000003</c:v>
                </c:pt>
                <c:pt idx="11">
                  <c:v>0.47789999999999999</c:v>
                </c:pt>
                <c:pt idx="12">
                  <c:v>1.2325999999999999</c:v>
                </c:pt>
                <c:pt idx="13">
                  <c:v>0.38650000000000001</c:v>
                </c:pt>
                <c:pt idx="14">
                  <c:v>0.94117499999999998</c:v>
                </c:pt>
                <c:pt idx="15">
                  <c:v>0.627</c:v>
                </c:pt>
                <c:pt idx="16">
                  <c:v>0.59475</c:v>
                </c:pt>
                <c:pt idx="17">
                  <c:v>0.22057499999999999</c:v>
                </c:pt>
                <c:pt idx="18">
                  <c:v>0.64542500000000003</c:v>
                </c:pt>
                <c:pt idx="19">
                  <c:v>0.31480000000000002</c:v>
                </c:pt>
                <c:pt idx="20">
                  <c:v>0.80044999999999999</c:v>
                </c:pt>
                <c:pt idx="21">
                  <c:v>0.47960000000000003</c:v>
                </c:pt>
                <c:pt idx="22">
                  <c:v>0.49972499999999997</c:v>
                </c:pt>
                <c:pt idx="23">
                  <c:v>0.34532499999999999</c:v>
                </c:pt>
                <c:pt idx="24">
                  <c:v>0.54400000000000004</c:v>
                </c:pt>
                <c:pt idx="25">
                  <c:v>0.47520000000000001</c:v>
                </c:pt>
                <c:pt idx="26">
                  <c:v>0.477825</c:v>
                </c:pt>
                <c:pt idx="27">
                  <c:v>0.14130000000000001</c:v>
                </c:pt>
                <c:pt idx="28">
                  <c:v>0.76752500000000001</c:v>
                </c:pt>
                <c:pt idx="29">
                  <c:v>0.33529999999999999</c:v>
                </c:pt>
                <c:pt idx="30">
                  <c:v>0.36280000000000001</c:v>
                </c:pt>
              </c:numCache>
            </c:numRef>
          </c:val>
          <c:smooth val="0"/>
        </c:ser>
        <c:ser>
          <c:idx val="1"/>
          <c:order val="1"/>
          <c:tx>
            <c:v>類神經</c:v>
          </c:tx>
          <c:spPr>
            <a:ln w="38100" cap="rnd">
              <a:solidFill>
                <a:schemeClr val="accent2"/>
              </a:solidFill>
              <a:round/>
            </a:ln>
            <a:effectLst/>
          </c:spPr>
          <c:marker>
            <c:symbol val="none"/>
          </c:marker>
          <c:val>
            <c:numRef>
              <c:f>'3把'!$B$7:$AF$7</c:f>
              <c:numCache>
                <c:formatCode>General</c:formatCode>
                <c:ptCount val="31"/>
                <c:pt idx="0">
                  <c:v>1.3059820916918199</c:v>
                </c:pt>
                <c:pt idx="1">
                  <c:v>0.39159286265962601</c:v>
                </c:pt>
                <c:pt idx="2">
                  <c:v>0.382119086802931</c:v>
                </c:pt>
                <c:pt idx="3">
                  <c:v>1.0542023536049501</c:v>
                </c:pt>
                <c:pt idx="4">
                  <c:v>0.89211251693563598</c:v>
                </c:pt>
                <c:pt idx="5">
                  <c:v>0.65630114810640305</c:v>
                </c:pt>
                <c:pt idx="6">
                  <c:v>0.44616408198045698</c:v>
                </c:pt>
                <c:pt idx="7">
                  <c:v>0.75543122892515602</c:v>
                </c:pt>
                <c:pt idx="8">
                  <c:v>0.43849972836922901</c:v>
                </c:pt>
                <c:pt idx="9">
                  <c:v>0.38572950916202398</c:v>
                </c:pt>
                <c:pt idx="10">
                  <c:v>0.73365825723983502</c:v>
                </c:pt>
                <c:pt idx="11">
                  <c:v>0.49990036446311198</c:v>
                </c:pt>
                <c:pt idx="12">
                  <c:v>1.2427373332054199</c:v>
                </c:pt>
                <c:pt idx="13">
                  <c:v>0.32316051366201198</c:v>
                </c:pt>
                <c:pt idx="14">
                  <c:v>0.43786856696854298</c:v>
                </c:pt>
                <c:pt idx="15">
                  <c:v>0.566265436227532</c:v>
                </c:pt>
                <c:pt idx="16">
                  <c:v>0.65527013596010297</c:v>
                </c:pt>
                <c:pt idx="17">
                  <c:v>0.24715594579514899</c:v>
                </c:pt>
                <c:pt idx="18">
                  <c:v>0.47600472565029101</c:v>
                </c:pt>
                <c:pt idx="19">
                  <c:v>0.28300659609602502</c:v>
                </c:pt>
                <c:pt idx="20">
                  <c:v>0.51253899851192297</c:v>
                </c:pt>
                <c:pt idx="21">
                  <c:v>0.54144875101652701</c:v>
                </c:pt>
                <c:pt idx="22">
                  <c:v>0.41341125740446699</c:v>
                </c:pt>
                <c:pt idx="23">
                  <c:v>0.31737413768375899</c:v>
                </c:pt>
                <c:pt idx="24">
                  <c:v>0.66817717669838295</c:v>
                </c:pt>
                <c:pt idx="25">
                  <c:v>0.30188931675092501</c:v>
                </c:pt>
                <c:pt idx="26">
                  <c:v>0.50799697628124496</c:v>
                </c:pt>
                <c:pt idx="27">
                  <c:v>0.133776994396065</c:v>
                </c:pt>
                <c:pt idx="28">
                  <c:v>0.76763436938035401</c:v>
                </c:pt>
                <c:pt idx="29">
                  <c:v>0.27386076219899702</c:v>
                </c:pt>
                <c:pt idx="30">
                  <c:v>0.337026467825015</c:v>
                </c:pt>
              </c:numCache>
            </c:numRef>
          </c:val>
          <c:smooth val="0"/>
        </c:ser>
        <c:ser>
          <c:idx val="2"/>
          <c:order val="2"/>
          <c:tx>
            <c:v>複迴歸</c:v>
          </c:tx>
          <c:spPr>
            <a:ln w="38100" cap="rnd">
              <a:solidFill>
                <a:schemeClr val="accent3"/>
              </a:solidFill>
              <a:round/>
            </a:ln>
            <a:effectLst/>
          </c:spPr>
          <c:marker>
            <c:symbol val="none"/>
          </c:marker>
          <c:val>
            <c:numRef>
              <c:f>'3把'!$B$36:$AF$36</c:f>
              <c:numCache>
                <c:formatCode>General</c:formatCode>
                <c:ptCount val="31"/>
                <c:pt idx="0">
                  <c:v>0.47703577899076999</c:v>
                </c:pt>
                <c:pt idx="1">
                  <c:v>0.443780143399858</c:v>
                </c:pt>
                <c:pt idx="2">
                  <c:v>0.52039655510074101</c:v>
                </c:pt>
                <c:pt idx="3">
                  <c:v>0.63455120195605397</c:v>
                </c:pt>
                <c:pt idx="4">
                  <c:v>0.67245454472163202</c:v>
                </c:pt>
                <c:pt idx="5">
                  <c:v>0.56010932498213095</c:v>
                </c:pt>
                <c:pt idx="6">
                  <c:v>0.52773340102994604</c:v>
                </c:pt>
                <c:pt idx="7">
                  <c:v>0.52933140490644304</c:v>
                </c:pt>
                <c:pt idx="8">
                  <c:v>0.49302597527387698</c:v>
                </c:pt>
                <c:pt idx="9">
                  <c:v>0.50883252914619803</c:v>
                </c:pt>
                <c:pt idx="10">
                  <c:v>0.51724025687195496</c:v>
                </c:pt>
                <c:pt idx="11">
                  <c:v>0.54375410612371</c:v>
                </c:pt>
                <c:pt idx="12">
                  <c:v>0.47471621710781398</c:v>
                </c:pt>
                <c:pt idx="13">
                  <c:v>0.41128903702592101</c:v>
                </c:pt>
                <c:pt idx="14">
                  <c:v>0.38624681407676398</c:v>
                </c:pt>
                <c:pt idx="15">
                  <c:v>0.59406245497978905</c:v>
                </c:pt>
                <c:pt idx="16">
                  <c:v>0.63641672739152499</c:v>
                </c:pt>
                <c:pt idx="17">
                  <c:v>0.45421153237813</c:v>
                </c:pt>
                <c:pt idx="18">
                  <c:v>0.34275088830628703</c:v>
                </c:pt>
                <c:pt idx="19">
                  <c:v>0.42914894114802199</c:v>
                </c:pt>
                <c:pt idx="20">
                  <c:v>0.35674225059588799</c:v>
                </c:pt>
                <c:pt idx="21">
                  <c:v>0.56929216519382397</c:v>
                </c:pt>
                <c:pt idx="22">
                  <c:v>0.52588106508047605</c:v>
                </c:pt>
                <c:pt idx="23">
                  <c:v>0.48462863224273001</c:v>
                </c:pt>
                <c:pt idx="24">
                  <c:v>0.581424262967846</c:v>
                </c:pt>
                <c:pt idx="25">
                  <c:v>0.431169732193875</c:v>
                </c:pt>
                <c:pt idx="26">
                  <c:v>0.55659545278131595</c:v>
                </c:pt>
                <c:pt idx="27">
                  <c:v>0.41758185838379602</c:v>
                </c:pt>
                <c:pt idx="28">
                  <c:v>0.61271637993517902</c:v>
                </c:pt>
                <c:pt idx="29">
                  <c:v>0.47598095328440798</c:v>
                </c:pt>
                <c:pt idx="30">
                  <c:v>0.52001882642451003</c:v>
                </c:pt>
              </c:numCache>
            </c:numRef>
          </c:val>
          <c:smooth val="0"/>
        </c:ser>
        <c:dLbls>
          <c:showLegendKey val="0"/>
          <c:showVal val="0"/>
          <c:showCatName val="0"/>
          <c:showSerName val="0"/>
          <c:showPercent val="0"/>
          <c:showBubbleSize val="0"/>
        </c:dLbls>
        <c:marker val="1"/>
        <c:smooth val="0"/>
        <c:axId val="256310784"/>
        <c:axId val="272263424"/>
      </c:lineChart>
      <c:catAx>
        <c:axId val="256310784"/>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NO.</a:t>
                </a:r>
                <a:endParaRPr lang="zh-TW"/>
              </a:p>
            </c:rich>
          </c:tx>
          <c:layout/>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zh-TW"/>
          </a:p>
        </c:txPr>
        <c:crossAx val="272263424"/>
        <c:crosses val="autoZero"/>
        <c:auto val="1"/>
        <c:lblAlgn val="ctr"/>
        <c:lblOffset val="100"/>
        <c:tickLblSkip val="2"/>
        <c:noMultiLvlLbl val="0"/>
      </c:catAx>
      <c:valAx>
        <c:axId val="272263424"/>
        <c:scaling>
          <c:orientation val="minMax"/>
          <c:max val="1.7000000000000002"/>
          <c:min val="0.1"/>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Wear(mm2)</a:t>
                </a:r>
                <a:endParaRPr lang="zh-TW"/>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25631078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47076023391813"/>
          <c:y val="4.5796259215208045E-2"/>
          <c:w val="0.83685906432748536"/>
          <c:h val="0.87006687402331107"/>
        </c:manualLayout>
      </c:layout>
      <c:lineChart>
        <c:grouping val="standard"/>
        <c:varyColors val="0"/>
        <c:ser>
          <c:idx val="0"/>
          <c:order val="0"/>
          <c:tx>
            <c:v>原始</c:v>
          </c:tx>
          <c:spPr>
            <a:ln w="38100" cap="rnd">
              <a:solidFill>
                <a:schemeClr val="accent1"/>
              </a:solidFill>
              <a:round/>
            </a:ln>
            <a:effectLst/>
          </c:spPr>
          <c:marker>
            <c:symbol val="none"/>
          </c:marker>
          <c:val>
            <c:numRef>
              <c:f>'3把'!$B$6:$AF$6</c:f>
              <c:numCache>
                <c:formatCode>General</c:formatCode>
                <c:ptCount val="31"/>
                <c:pt idx="0">
                  <c:v>1.4430000000000001</c:v>
                </c:pt>
                <c:pt idx="1">
                  <c:v>0.59019999999999995</c:v>
                </c:pt>
                <c:pt idx="2">
                  <c:v>0.37259999999999999</c:v>
                </c:pt>
                <c:pt idx="3">
                  <c:v>1.5706</c:v>
                </c:pt>
                <c:pt idx="4">
                  <c:v>0.846275</c:v>
                </c:pt>
                <c:pt idx="5">
                  <c:v>0.69294999999999995</c:v>
                </c:pt>
                <c:pt idx="6">
                  <c:v>0.44072499999999998</c:v>
                </c:pt>
                <c:pt idx="7">
                  <c:v>0.87280000000000002</c:v>
                </c:pt>
                <c:pt idx="8">
                  <c:v>0.41935</c:v>
                </c:pt>
                <c:pt idx="9">
                  <c:v>0.37912499999999999</c:v>
                </c:pt>
                <c:pt idx="10">
                  <c:v>0.57630000000000003</c:v>
                </c:pt>
                <c:pt idx="11">
                  <c:v>0.47789999999999999</c:v>
                </c:pt>
                <c:pt idx="12">
                  <c:v>1.2325999999999999</c:v>
                </c:pt>
                <c:pt idx="13">
                  <c:v>0.38650000000000001</c:v>
                </c:pt>
                <c:pt idx="14">
                  <c:v>0.94117499999999998</c:v>
                </c:pt>
                <c:pt idx="15">
                  <c:v>0.627</c:v>
                </c:pt>
                <c:pt idx="16">
                  <c:v>0.59475</c:v>
                </c:pt>
                <c:pt idx="17">
                  <c:v>0.22057499999999999</c:v>
                </c:pt>
                <c:pt idx="18">
                  <c:v>0.64542500000000003</c:v>
                </c:pt>
                <c:pt idx="19">
                  <c:v>0.31480000000000002</c:v>
                </c:pt>
                <c:pt idx="20">
                  <c:v>0.80044999999999999</c:v>
                </c:pt>
                <c:pt idx="21">
                  <c:v>0.47960000000000003</c:v>
                </c:pt>
                <c:pt idx="22">
                  <c:v>0.49972499999999997</c:v>
                </c:pt>
                <c:pt idx="23">
                  <c:v>0.34532499999999999</c:v>
                </c:pt>
                <c:pt idx="24">
                  <c:v>0.54400000000000004</c:v>
                </c:pt>
                <c:pt idx="25">
                  <c:v>0.47520000000000001</c:v>
                </c:pt>
                <c:pt idx="26">
                  <c:v>0.477825</c:v>
                </c:pt>
                <c:pt idx="27">
                  <c:v>0.14130000000000001</c:v>
                </c:pt>
                <c:pt idx="28">
                  <c:v>0.76752500000000001</c:v>
                </c:pt>
                <c:pt idx="29">
                  <c:v>0.33529999999999999</c:v>
                </c:pt>
                <c:pt idx="30">
                  <c:v>0.36280000000000001</c:v>
                </c:pt>
              </c:numCache>
            </c:numRef>
          </c:val>
          <c:smooth val="0"/>
        </c:ser>
        <c:ser>
          <c:idx val="1"/>
          <c:order val="1"/>
          <c:tx>
            <c:v>類神經</c:v>
          </c:tx>
          <c:spPr>
            <a:ln w="38100" cap="rnd">
              <a:solidFill>
                <a:schemeClr val="accent2"/>
              </a:solidFill>
              <a:round/>
            </a:ln>
            <a:effectLst/>
          </c:spPr>
          <c:marker>
            <c:symbol val="none"/>
          </c:marker>
          <c:val>
            <c:numRef>
              <c:f>'3把'!$B$7:$AF$7</c:f>
              <c:numCache>
                <c:formatCode>General</c:formatCode>
                <c:ptCount val="31"/>
                <c:pt idx="0">
                  <c:v>1.33471486868629</c:v>
                </c:pt>
                <c:pt idx="1">
                  <c:v>0.52500817521740595</c:v>
                </c:pt>
                <c:pt idx="2">
                  <c:v>0.40722909677295299</c:v>
                </c:pt>
                <c:pt idx="3">
                  <c:v>1.19397259487103</c:v>
                </c:pt>
                <c:pt idx="4">
                  <c:v>0.87756212056527105</c:v>
                </c:pt>
                <c:pt idx="5">
                  <c:v>0.64306219729551595</c:v>
                </c:pt>
                <c:pt idx="6">
                  <c:v>0.48646009304412102</c:v>
                </c:pt>
                <c:pt idx="7">
                  <c:v>0.45939317004781399</c:v>
                </c:pt>
                <c:pt idx="8">
                  <c:v>0.422165615026945</c:v>
                </c:pt>
                <c:pt idx="9">
                  <c:v>0.37444319944128202</c:v>
                </c:pt>
                <c:pt idx="10">
                  <c:v>0.50059951271088199</c:v>
                </c:pt>
                <c:pt idx="11">
                  <c:v>0.41578152025070803</c:v>
                </c:pt>
                <c:pt idx="12">
                  <c:v>1.2838676566860401</c:v>
                </c:pt>
                <c:pt idx="13">
                  <c:v>0.21905115306020001</c:v>
                </c:pt>
                <c:pt idx="14">
                  <c:v>0.89820359790528304</c:v>
                </c:pt>
                <c:pt idx="15">
                  <c:v>0.58776176465469399</c:v>
                </c:pt>
                <c:pt idx="16">
                  <c:v>0.61426140385466499</c:v>
                </c:pt>
                <c:pt idx="17">
                  <c:v>0.19357962023455599</c:v>
                </c:pt>
                <c:pt idx="18">
                  <c:v>0.63312745260838599</c:v>
                </c:pt>
                <c:pt idx="19">
                  <c:v>0.41044758839091899</c:v>
                </c:pt>
                <c:pt idx="20">
                  <c:v>0.64187934898273702</c:v>
                </c:pt>
                <c:pt idx="21">
                  <c:v>0.49743857889946802</c:v>
                </c:pt>
                <c:pt idx="22">
                  <c:v>0.44401742728920701</c:v>
                </c:pt>
                <c:pt idx="23">
                  <c:v>0.33112784300855902</c:v>
                </c:pt>
                <c:pt idx="24">
                  <c:v>0.57506333890333905</c:v>
                </c:pt>
                <c:pt idx="25">
                  <c:v>1.4879813199673799</c:v>
                </c:pt>
                <c:pt idx="26">
                  <c:v>0.51805754049707897</c:v>
                </c:pt>
                <c:pt idx="27">
                  <c:v>0.236838427452223</c:v>
                </c:pt>
                <c:pt idx="28">
                  <c:v>0.796791033689766</c:v>
                </c:pt>
                <c:pt idx="29">
                  <c:v>0.26505493072409297</c:v>
                </c:pt>
                <c:pt idx="30">
                  <c:v>0.33582846950601603</c:v>
                </c:pt>
              </c:numCache>
            </c:numRef>
          </c:val>
          <c:smooth val="0"/>
        </c:ser>
        <c:ser>
          <c:idx val="2"/>
          <c:order val="2"/>
          <c:tx>
            <c:v>複迴歸</c:v>
          </c:tx>
          <c:spPr>
            <a:ln w="38100" cap="rnd">
              <a:solidFill>
                <a:schemeClr val="accent3"/>
              </a:solidFill>
              <a:round/>
            </a:ln>
            <a:effectLst/>
          </c:spPr>
          <c:marker>
            <c:symbol val="none"/>
          </c:marker>
          <c:val>
            <c:numRef>
              <c:f>'3把'!$B$36:$AF$36</c:f>
              <c:numCache>
                <c:formatCode>General</c:formatCode>
                <c:ptCount val="31"/>
                <c:pt idx="0">
                  <c:v>0.61757544333028902</c:v>
                </c:pt>
                <c:pt idx="1">
                  <c:v>0.58564923450148898</c:v>
                </c:pt>
                <c:pt idx="2">
                  <c:v>0.53471079220708395</c:v>
                </c:pt>
                <c:pt idx="3">
                  <c:v>0.69480672148363598</c:v>
                </c:pt>
                <c:pt idx="4">
                  <c:v>0.81658827961540903</c:v>
                </c:pt>
                <c:pt idx="5">
                  <c:v>0.56208916120024</c:v>
                </c:pt>
                <c:pt idx="6">
                  <c:v>0.57830162569122501</c:v>
                </c:pt>
                <c:pt idx="7">
                  <c:v>0.92237684389626795</c:v>
                </c:pt>
                <c:pt idx="8">
                  <c:v>0.35128546993001097</c:v>
                </c:pt>
                <c:pt idx="9">
                  <c:v>0.47309572356197599</c:v>
                </c:pt>
                <c:pt idx="10">
                  <c:v>0.47874282371649901</c:v>
                </c:pt>
                <c:pt idx="11">
                  <c:v>0.59657833042568498</c:v>
                </c:pt>
                <c:pt idx="12">
                  <c:v>0.58383306169101601</c:v>
                </c:pt>
                <c:pt idx="13">
                  <c:v>-0.44828152967972201</c:v>
                </c:pt>
                <c:pt idx="14">
                  <c:v>0.68824881796612003</c:v>
                </c:pt>
                <c:pt idx="15">
                  <c:v>0.65293078707853502</c:v>
                </c:pt>
                <c:pt idx="16">
                  <c:v>0.54163402161035501</c:v>
                </c:pt>
                <c:pt idx="17">
                  <c:v>0.34340980782185299</c:v>
                </c:pt>
                <c:pt idx="18">
                  <c:v>0.33035543490701103</c:v>
                </c:pt>
                <c:pt idx="19">
                  <c:v>0.42515830306826902</c:v>
                </c:pt>
                <c:pt idx="20">
                  <c:v>0.47778991283699801</c:v>
                </c:pt>
                <c:pt idx="21">
                  <c:v>0.27934618650325099</c:v>
                </c:pt>
                <c:pt idx="22">
                  <c:v>0.40591762750849603</c:v>
                </c:pt>
                <c:pt idx="23">
                  <c:v>0.267226264707559</c:v>
                </c:pt>
                <c:pt idx="24">
                  <c:v>0.44482280437494098</c:v>
                </c:pt>
                <c:pt idx="25">
                  <c:v>0.598279056157762</c:v>
                </c:pt>
                <c:pt idx="26">
                  <c:v>0.50896611032022998</c:v>
                </c:pt>
                <c:pt idx="27">
                  <c:v>-0.64919188366685499</c:v>
                </c:pt>
                <c:pt idx="28">
                  <c:v>0.57874215775071303</c:v>
                </c:pt>
                <c:pt idx="29">
                  <c:v>0.200768039491905</c:v>
                </c:pt>
                <c:pt idx="30">
                  <c:v>0.52641313965945502</c:v>
                </c:pt>
              </c:numCache>
            </c:numRef>
          </c:val>
          <c:smooth val="0"/>
        </c:ser>
        <c:dLbls>
          <c:showLegendKey val="0"/>
          <c:showVal val="0"/>
          <c:showCatName val="0"/>
          <c:showSerName val="0"/>
          <c:showPercent val="0"/>
          <c:showBubbleSize val="0"/>
        </c:dLbls>
        <c:marker val="1"/>
        <c:smooth val="0"/>
        <c:axId val="256308224"/>
        <c:axId val="272265152"/>
      </c:lineChart>
      <c:catAx>
        <c:axId val="256308224"/>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NO.</a:t>
                </a:r>
                <a:endParaRPr lang="zh-TW"/>
              </a:p>
            </c:rich>
          </c:tx>
          <c:layout/>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zh-TW"/>
          </a:p>
        </c:txPr>
        <c:crossAx val="272265152"/>
        <c:crosses val="autoZero"/>
        <c:auto val="1"/>
        <c:lblAlgn val="ctr"/>
        <c:lblOffset val="100"/>
        <c:tickLblSkip val="2"/>
        <c:noMultiLvlLbl val="0"/>
      </c:catAx>
      <c:valAx>
        <c:axId val="272265152"/>
        <c:scaling>
          <c:orientation val="minMax"/>
          <c:max val="1.7000000000000002"/>
          <c:min val="-0.70000000000000007"/>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Wear(mm2)</a:t>
                </a:r>
                <a:endParaRPr lang="zh-TW"/>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25630822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4.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5.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6.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4EA3FD-086E-45B3-8844-3A68F0035A4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TW" altLang="en-US"/>
        </a:p>
      </dgm:t>
    </dgm:pt>
    <dgm:pt modelId="{A1728167-D240-46E7-AF37-0A5EF4052887}">
      <dgm:prSet/>
      <dgm:spPr/>
      <dgm:t>
        <a:bodyPr/>
        <a:lstStyle/>
        <a:p>
          <a:pPr rtl="0"/>
          <a:r>
            <a:rPr lang="zh-TW" altLang="en-US" dirty="0" smtClean="0"/>
            <a:t>切寬</a:t>
          </a:r>
          <a:r>
            <a:rPr lang="zh-TW" dirty="0" smtClean="0"/>
            <a:t>：</a:t>
          </a:r>
          <a:r>
            <a:rPr lang="en-US" altLang="zh-TW" dirty="0" smtClean="0"/>
            <a:t>8mm</a:t>
          </a:r>
          <a:endParaRPr lang="zh-TW" dirty="0"/>
        </a:p>
      </dgm:t>
    </dgm:pt>
    <dgm:pt modelId="{D7073727-7DC8-45F1-B31D-4DBA67719FB9}" type="parTrans" cxnId="{FB4D12C1-461A-440F-8E86-771190C8812B}">
      <dgm:prSet/>
      <dgm:spPr/>
      <dgm:t>
        <a:bodyPr/>
        <a:lstStyle/>
        <a:p>
          <a:endParaRPr lang="zh-TW" altLang="en-US"/>
        </a:p>
      </dgm:t>
    </dgm:pt>
    <dgm:pt modelId="{73EBEDAF-C04E-43B1-945F-38FBAD52BCF4}" type="sibTrans" cxnId="{FB4D12C1-461A-440F-8E86-771190C8812B}">
      <dgm:prSet/>
      <dgm:spPr/>
      <dgm:t>
        <a:bodyPr/>
        <a:lstStyle/>
        <a:p>
          <a:endParaRPr lang="zh-TW" altLang="en-US"/>
        </a:p>
      </dgm:t>
    </dgm:pt>
    <dgm:pt modelId="{F1805782-DAFB-4C0D-86A7-9A404894C1F6}">
      <dgm:prSet/>
      <dgm:spPr/>
      <dgm:t>
        <a:bodyPr/>
        <a:lstStyle/>
        <a:p>
          <a:pPr rtl="0"/>
          <a:r>
            <a:rPr lang="zh-TW" altLang="en-US" dirty="0" smtClean="0"/>
            <a:t>切深</a:t>
          </a:r>
          <a:r>
            <a:rPr lang="zh-TW" dirty="0" smtClean="0"/>
            <a:t>：</a:t>
          </a:r>
          <a:r>
            <a:rPr lang="en-US" altLang="zh-TW" dirty="0" smtClean="0"/>
            <a:t>3mm</a:t>
          </a:r>
          <a:endParaRPr lang="zh-TW" dirty="0"/>
        </a:p>
      </dgm:t>
    </dgm:pt>
    <dgm:pt modelId="{B6016869-FA18-4330-A021-A455D437471B}" type="parTrans" cxnId="{DCE1AEFD-DC00-446A-9FE0-D922EF3E28E7}">
      <dgm:prSet/>
      <dgm:spPr/>
      <dgm:t>
        <a:bodyPr/>
        <a:lstStyle/>
        <a:p>
          <a:endParaRPr lang="zh-TW" altLang="en-US"/>
        </a:p>
      </dgm:t>
    </dgm:pt>
    <dgm:pt modelId="{4A982EAB-8C0B-4B1B-80F8-FE832407F2E2}" type="sibTrans" cxnId="{DCE1AEFD-DC00-446A-9FE0-D922EF3E28E7}">
      <dgm:prSet/>
      <dgm:spPr/>
      <dgm:t>
        <a:bodyPr/>
        <a:lstStyle/>
        <a:p>
          <a:endParaRPr lang="zh-TW" altLang="en-US"/>
        </a:p>
      </dgm:t>
    </dgm:pt>
    <dgm:pt modelId="{5E3BA7B5-1AA2-4FDB-8E39-B1D74386945A}" type="pres">
      <dgm:prSet presAssocID="{6F4EA3FD-086E-45B3-8844-3A68F0035A40}" presName="linear" presStyleCnt="0">
        <dgm:presLayoutVars>
          <dgm:animLvl val="lvl"/>
          <dgm:resizeHandles val="exact"/>
        </dgm:presLayoutVars>
      </dgm:prSet>
      <dgm:spPr/>
      <dgm:t>
        <a:bodyPr/>
        <a:lstStyle/>
        <a:p>
          <a:endParaRPr lang="zh-TW" altLang="en-US"/>
        </a:p>
      </dgm:t>
    </dgm:pt>
    <dgm:pt modelId="{5A120486-C547-48F9-A541-C9610B7992F0}" type="pres">
      <dgm:prSet presAssocID="{A1728167-D240-46E7-AF37-0A5EF4052887}" presName="parentText" presStyleLbl="node1" presStyleIdx="0" presStyleCnt="2">
        <dgm:presLayoutVars>
          <dgm:chMax val="0"/>
          <dgm:bulletEnabled val="1"/>
        </dgm:presLayoutVars>
      </dgm:prSet>
      <dgm:spPr/>
      <dgm:t>
        <a:bodyPr/>
        <a:lstStyle/>
        <a:p>
          <a:endParaRPr lang="zh-TW" altLang="en-US"/>
        </a:p>
      </dgm:t>
    </dgm:pt>
    <dgm:pt modelId="{06BB4516-964F-4A50-A867-C32DAB984D4F}" type="pres">
      <dgm:prSet presAssocID="{73EBEDAF-C04E-43B1-945F-38FBAD52BCF4}" presName="spacer" presStyleCnt="0"/>
      <dgm:spPr/>
    </dgm:pt>
    <dgm:pt modelId="{B32CB8FD-BA02-40D8-960A-F866F96E60A3}" type="pres">
      <dgm:prSet presAssocID="{F1805782-DAFB-4C0D-86A7-9A404894C1F6}" presName="parentText" presStyleLbl="node1" presStyleIdx="1" presStyleCnt="2">
        <dgm:presLayoutVars>
          <dgm:chMax val="0"/>
          <dgm:bulletEnabled val="1"/>
        </dgm:presLayoutVars>
      </dgm:prSet>
      <dgm:spPr/>
      <dgm:t>
        <a:bodyPr/>
        <a:lstStyle/>
        <a:p>
          <a:endParaRPr lang="zh-TW" altLang="en-US"/>
        </a:p>
      </dgm:t>
    </dgm:pt>
  </dgm:ptLst>
  <dgm:cxnLst>
    <dgm:cxn modelId="{DCE1AEFD-DC00-446A-9FE0-D922EF3E28E7}" srcId="{6F4EA3FD-086E-45B3-8844-3A68F0035A40}" destId="{F1805782-DAFB-4C0D-86A7-9A404894C1F6}" srcOrd="1" destOrd="0" parTransId="{B6016869-FA18-4330-A021-A455D437471B}" sibTransId="{4A982EAB-8C0B-4B1B-80F8-FE832407F2E2}"/>
    <dgm:cxn modelId="{E13EBF8E-DBAA-4772-AEE4-80F460DB5791}" type="presOf" srcId="{6F4EA3FD-086E-45B3-8844-3A68F0035A40}" destId="{5E3BA7B5-1AA2-4FDB-8E39-B1D74386945A}" srcOrd="0" destOrd="0" presId="urn:microsoft.com/office/officeart/2005/8/layout/vList2"/>
    <dgm:cxn modelId="{FB4D12C1-461A-440F-8E86-771190C8812B}" srcId="{6F4EA3FD-086E-45B3-8844-3A68F0035A40}" destId="{A1728167-D240-46E7-AF37-0A5EF4052887}" srcOrd="0" destOrd="0" parTransId="{D7073727-7DC8-45F1-B31D-4DBA67719FB9}" sibTransId="{73EBEDAF-C04E-43B1-945F-38FBAD52BCF4}"/>
    <dgm:cxn modelId="{F881157B-41ED-4E1D-950A-A11ED4A16F59}" type="presOf" srcId="{F1805782-DAFB-4C0D-86A7-9A404894C1F6}" destId="{B32CB8FD-BA02-40D8-960A-F866F96E60A3}" srcOrd="0" destOrd="0" presId="urn:microsoft.com/office/officeart/2005/8/layout/vList2"/>
    <dgm:cxn modelId="{73B0D3F2-F4BD-41EE-80B4-62FC547FC7E5}" type="presOf" srcId="{A1728167-D240-46E7-AF37-0A5EF4052887}" destId="{5A120486-C547-48F9-A541-C9610B7992F0}" srcOrd="0" destOrd="0" presId="urn:microsoft.com/office/officeart/2005/8/layout/vList2"/>
    <dgm:cxn modelId="{691409E6-1E7F-43AC-A3BA-26964DBEE1CD}" type="presParOf" srcId="{5E3BA7B5-1AA2-4FDB-8E39-B1D74386945A}" destId="{5A120486-C547-48F9-A541-C9610B7992F0}" srcOrd="0" destOrd="0" presId="urn:microsoft.com/office/officeart/2005/8/layout/vList2"/>
    <dgm:cxn modelId="{86218202-6897-4B08-9178-9BBD4FF4EC5F}" type="presParOf" srcId="{5E3BA7B5-1AA2-4FDB-8E39-B1D74386945A}" destId="{06BB4516-964F-4A50-A867-C32DAB984D4F}" srcOrd="1" destOrd="0" presId="urn:microsoft.com/office/officeart/2005/8/layout/vList2"/>
    <dgm:cxn modelId="{003B5BE6-7278-43EB-9F0E-787AE2CE5866}" type="presParOf" srcId="{5E3BA7B5-1AA2-4FDB-8E39-B1D74386945A}" destId="{B32CB8FD-BA02-40D8-960A-F866F96E60A3}"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39A0F3B-B4B0-4320-88D1-8D427574D614}" type="doc">
      <dgm:prSet loTypeId="urn:microsoft.com/office/officeart/2011/layout/CircleProcess" loCatId="officeonline" qsTypeId="urn:microsoft.com/office/officeart/2005/8/quickstyle/simple1" qsCatId="simple" csTypeId="urn:microsoft.com/office/officeart/2005/8/colors/accent2_1" csCatId="accent2" phldr="1"/>
      <dgm:spPr/>
      <dgm:t>
        <a:bodyPr/>
        <a:lstStyle/>
        <a:p>
          <a:endParaRPr lang="zh-TW" altLang="en-US"/>
        </a:p>
      </dgm:t>
    </dgm:pt>
    <dgm:pt modelId="{FF8937B0-F4E8-4525-9707-2BCB56939864}">
      <dgm:prSet phldrT="[文字]"/>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altLang="zh-TW" b="1" cap="none" spc="0" dirty="0" smtClean="0">
              <a:ln w="22225">
                <a:solidFill>
                  <a:schemeClr val="accent2"/>
                </a:solidFill>
                <a:prstDash val="solid"/>
              </a:ln>
              <a:solidFill>
                <a:schemeClr val="accent2">
                  <a:lumMod val="40000"/>
                  <a:lumOff val="60000"/>
                </a:schemeClr>
              </a:solidFill>
              <a:effectLst/>
            </a:rPr>
            <a:t>9</a:t>
          </a:r>
          <a:endParaRPr lang="zh-TW" altLang="en-US" b="1" cap="none" spc="0" dirty="0">
            <a:ln w="22225">
              <a:solidFill>
                <a:schemeClr val="accent2"/>
              </a:solidFill>
              <a:prstDash val="solid"/>
            </a:ln>
            <a:solidFill>
              <a:schemeClr val="accent2">
                <a:lumMod val="40000"/>
                <a:lumOff val="60000"/>
              </a:schemeClr>
            </a:solidFill>
            <a:effectLst/>
          </a:endParaRPr>
        </a:p>
      </dgm:t>
    </dgm:pt>
    <dgm:pt modelId="{F22354DF-1815-40E6-9E5E-0268EDA4093B}" type="parTrans" cxnId="{1DEFC102-F0E1-4F1A-ABBB-A7486012DA50}">
      <dgm:prSet/>
      <dgm:spPr/>
      <dgm:t>
        <a:bodyPr/>
        <a:lstStyle/>
        <a:p>
          <a:endParaRPr lang="zh-TW" altLang="en-US"/>
        </a:p>
      </dgm:t>
    </dgm:pt>
    <dgm:pt modelId="{8BAF8989-3B45-49F7-A6CD-7E335CA01B80}" type="sibTrans" cxnId="{1DEFC102-F0E1-4F1A-ABBB-A7486012DA50}">
      <dgm:prSet/>
      <dgm:spPr/>
      <dgm:t>
        <a:bodyPr/>
        <a:lstStyle/>
        <a:p>
          <a:endParaRPr lang="zh-TW" altLang="en-US"/>
        </a:p>
      </dgm:t>
    </dgm:pt>
    <dgm:pt modelId="{7EB87416-08F3-4992-968F-1FCBE4FA6A4A}" type="pres">
      <dgm:prSet presAssocID="{439A0F3B-B4B0-4320-88D1-8D427574D614}" presName="Name0" presStyleCnt="0">
        <dgm:presLayoutVars>
          <dgm:chMax val="11"/>
          <dgm:chPref val="11"/>
          <dgm:dir/>
          <dgm:resizeHandles/>
        </dgm:presLayoutVars>
      </dgm:prSet>
      <dgm:spPr/>
      <dgm:t>
        <a:bodyPr/>
        <a:lstStyle/>
        <a:p>
          <a:endParaRPr lang="zh-TW" altLang="en-US"/>
        </a:p>
      </dgm:t>
    </dgm:pt>
    <dgm:pt modelId="{5BA944A8-1F81-4AB3-B06D-69B15BD2D1A1}" type="pres">
      <dgm:prSet presAssocID="{FF8937B0-F4E8-4525-9707-2BCB56939864}" presName="Accent1" presStyleCnt="0"/>
      <dgm:spPr/>
      <dgm:t>
        <a:bodyPr/>
        <a:lstStyle/>
        <a:p>
          <a:endParaRPr lang="zh-TW" altLang="en-US"/>
        </a:p>
      </dgm:t>
    </dgm:pt>
    <dgm:pt modelId="{92137C2D-F452-4096-B89C-0BEA823E7E68}" type="pres">
      <dgm:prSet presAssocID="{FF8937B0-F4E8-4525-9707-2BCB56939864}" presName="Accent" presStyleLbl="node1" presStyleIdx="0" presStyleCnt="1"/>
      <dgm:spPr/>
      <dgm:t>
        <a:bodyPr/>
        <a:lstStyle/>
        <a:p>
          <a:endParaRPr lang="zh-TW" altLang="en-US"/>
        </a:p>
      </dgm:t>
    </dgm:pt>
    <dgm:pt modelId="{C12A57C6-F910-4B1A-88ED-BEF874076C68}" type="pres">
      <dgm:prSet presAssocID="{FF8937B0-F4E8-4525-9707-2BCB56939864}" presName="ParentBackground1" presStyleCnt="0"/>
      <dgm:spPr/>
      <dgm:t>
        <a:bodyPr/>
        <a:lstStyle/>
        <a:p>
          <a:endParaRPr lang="zh-TW" altLang="en-US"/>
        </a:p>
      </dgm:t>
    </dgm:pt>
    <dgm:pt modelId="{58D36526-9AE7-48C5-BE0D-FE383E3587BD}" type="pres">
      <dgm:prSet presAssocID="{FF8937B0-F4E8-4525-9707-2BCB56939864}" presName="ParentBackground" presStyleLbl="fgAcc1" presStyleIdx="0" presStyleCnt="1"/>
      <dgm:spPr/>
      <dgm:t>
        <a:bodyPr/>
        <a:lstStyle/>
        <a:p>
          <a:endParaRPr lang="zh-TW" altLang="en-US"/>
        </a:p>
      </dgm:t>
    </dgm:pt>
    <dgm:pt modelId="{2DA691E8-BB15-49BA-83DB-7D73BDFC3B41}" type="pres">
      <dgm:prSet presAssocID="{FF8937B0-F4E8-4525-9707-2BCB56939864}" presName="Parent1" presStyleLbl="revTx" presStyleIdx="0" presStyleCnt="0">
        <dgm:presLayoutVars>
          <dgm:chMax val="1"/>
          <dgm:chPref val="1"/>
          <dgm:bulletEnabled val="1"/>
        </dgm:presLayoutVars>
      </dgm:prSet>
      <dgm:spPr/>
      <dgm:t>
        <a:bodyPr/>
        <a:lstStyle/>
        <a:p>
          <a:endParaRPr lang="zh-TW" altLang="en-US"/>
        </a:p>
      </dgm:t>
    </dgm:pt>
  </dgm:ptLst>
  <dgm:cxnLst>
    <dgm:cxn modelId="{1DEFC102-F0E1-4F1A-ABBB-A7486012DA50}" srcId="{439A0F3B-B4B0-4320-88D1-8D427574D614}" destId="{FF8937B0-F4E8-4525-9707-2BCB56939864}" srcOrd="0" destOrd="0" parTransId="{F22354DF-1815-40E6-9E5E-0268EDA4093B}" sibTransId="{8BAF8989-3B45-49F7-A6CD-7E335CA01B80}"/>
    <dgm:cxn modelId="{1923C187-A741-4DF5-A1B5-A61865FEF817}" type="presOf" srcId="{FF8937B0-F4E8-4525-9707-2BCB56939864}" destId="{58D36526-9AE7-48C5-BE0D-FE383E3587BD}" srcOrd="0" destOrd="0" presId="urn:microsoft.com/office/officeart/2011/layout/CircleProcess"/>
    <dgm:cxn modelId="{4FD6C8C2-4C60-468E-AFA4-E765DD3D4D5C}" type="presOf" srcId="{FF8937B0-F4E8-4525-9707-2BCB56939864}" destId="{2DA691E8-BB15-49BA-83DB-7D73BDFC3B41}" srcOrd="1" destOrd="0" presId="urn:microsoft.com/office/officeart/2011/layout/CircleProcess"/>
    <dgm:cxn modelId="{1F79CE84-B9A0-4358-B1A8-3F5F9B85FC18}" type="presOf" srcId="{439A0F3B-B4B0-4320-88D1-8D427574D614}" destId="{7EB87416-08F3-4992-968F-1FCBE4FA6A4A}" srcOrd="0" destOrd="0" presId="urn:microsoft.com/office/officeart/2011/layout/CircleProcess"/>
    <dgm:cxn modelId="{735AA3CD-FEDF-4EA9-8D1C-65C781A5B452}" type="presParOf" srcId="{7EB87416-08F3-4992-968F-1FCBE4FA6A4A}" destId="{5BA944A8-1F81-4AB3-B06D-69B15BD2D1A1}" srcOrd="0" destOrd="0" presId="urn:microsoft.com/office/officeart/2011/layout/CircleProcess"/>
    <dgm:cxn modelId="{B6181547-23E5-4A8F-AA2D-6F18121C235B}" type="presParOf" srcId="{5BA944A8-1F81-4AB3-B06D-69B15BD2D1A1}" destId="{92137C2D-F452-4096-B89C-0BEA823E7E68}" srcOrd="0" destOrd="0" presId="urn:microsoft.com/office/officeart/2011/layout/CircleProcess"/>
    <dgm:cxn modelId="{D9E5BD55-33DA-487A-9AA0-F1B699AA078A}" type="presParOf" srcId="{7EB87416-08F3-4992-968F-1FCBE4FA6A4A}" destId="{C12A57C6-F910-4B1A-88ED-BEF874076C68}" srcOrd="1" destOrd="0" presId="urn:microsoft.com/office/officeart/2011/layout/CircleProcess"/>
    <dgm:cxn modelId="{776610B5-FC8B-4C94-9594-15DCA8E781C7}" type="presParOf" srcId="{C12A57C6-F910-4B1A-88ED-BEF874076C68}" destId="{58D36526-9AE7-48C5-BE0D-FE383E3587BD}" srcOrd="0" destOrd="0" presId="urn:microsoft.com/office/officeart/2011/layout/CircleProcess"/>
    <dgm:cxn modelId="{5696FF77-D9B9-4722-B665-03F0E899EFAA}" type="presParOf" srcId="{7EB87416-08F3-4992-968F-1FCBE4FA6A4A}" destId="{2DA691E8-BB15-49BA-83DB-7D73BDFC3B41}" srcOrd="2" destOrd="0" presId="urn:microsoft.com/office/officeart/2011/layout/CircleProcess"/>
  </dgm:cxnLst>
  <dgm:bg/>
  <dgm:whole/>
  <dgm:extLst>
    <a:ext uri="http://schemas.microsoft.com/office/drawing/2008/diagram">
      <dsp:dataModelExt xmlns:dsp="http://schemas.microsoft.com/office/drawing/2008/diagram" relId="rId5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39A0F3B-B4B0-4320-88D1-8D427574D614}" type="doc">
      <dgm:prSet loTypeId="urn:microsoft.com/office/officeart/2011/layout/CircleProcess" loCatId="officeonline" qsTypeId="urn:microsoft.com/office/officeart/2005/8/quickstyle/simple1" qsCatId="simple" csTypeId="urn:microsoft.com/office/officeart/2005/8/colors/accent2_1" csCatId="accent2" phldr="1"/>
      <dgm:spPr/>
      <dgm:t>
        <a:bodyPr/>
        <a:lstStyle/>
        <a:p>
          <a:endParaRPr lang="zh-TW" altLang="en-US"/>
        </a:p>
      </dgm:t>
    </dgm:pt>
    <dgm:pt modelId="{FF8937B0-F4E8-4525-9707-2BCB56939864}">
      <dgm:prSet phldrT="[文字]"/>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altLang="zh-TW" b="1" cap="none" spc="0" dirty="0" smtClean="0">
              <a:ln w="22225">
                <a:solidFill>
                  <a:schemeClr val="accent2"/>
                </a:solidFill>
                <a:prstDash val="solid"/>
              </a:ln>
              <a:solidFill>
                <a:schemeClr val="accent2">
                  <a:lumMod val="40000"/>
                  <a:lumOff val="60000"/>
                </a:schemeClr>
              </a:solidFill>
              <a:effectLst/>
            </a:rPr>
            <a:t>8</a:t>
          </a:r>
          <a:endParaRPr lang="zh-TW" altLang="en-US" b="1" cap="none" spc="0" dirty="0">
            <a:ln w="22225">
              <a:solidFill>
                <a:schemeClr val="accent2"/>
              </a:solidFill>
              <a:prstDash val="solid"/>
            </a:ln>
            <a:solidFill>
              <a:schemeClr val="accent2">
                <a:lumMod val="40000"/>
                <a:lumOff val="60000"/>
              </a:schemeClr>
            </a:solidFill>
            <a:effectLst/>
          </a:endParaRPr>
        </a:p>
      </dgm:t>
    </dgm:pt>
    <dgm:pt modelId="{F22354DF-1815-40E6-9E5E-0268EDA4093B}" type="parTrans" cxnId="{1DEFC102-F0E1-4F1A-ABBB-A7486012DA50}">
      <dgm:prSet/>
      <dgm:spPr/>
      <dgm:t>
        <a:bodyPr/>
        <a:lstStyle/>
        <a:p>
          <a:endParaRPr lang="zh-TW" altLang="en-US"/>
        </a:p>
      </dgm:t>
    </dgm:pt>
    <dgm:pt modelId="{8BAF8989-3B45-49F7-A6CD-7E335CA01B80}" type="sibTrans" cxnId="{1DEFC102-F0E1-4F1A-ABBB-A7486012DA50}">
      <dgm:prSet/>
      <dgm:spPr/>
      <dgm:t>
        <a:bodyPr/>
        <a:lstStyle/>
        <a:p>
          <a:endParaRPr lang="zh-TW" altLang="en-US"/>
        </a:p>
      </dgm:t>
    </dgm:pt>
    <dgm:pt modelId="{7EB87416-08F3-4992-968F-1FCBE4FA6A4A}" type="pres">
      <dgm:prSet presAssocID="{439A0F3B-B4B0-4320-88D1-8D427574D614}" presName="Name0" presStyleCnt="0">
        <dgm:presLayoutVars>
          <dgm:chMax val="11"/>
          <dgm:chPref val="11"/>
          <dgm:dir/>
          <dgm:resizeHandles/>
        </dgm:presLayoutVars>
      </dgm:prSet>
      <dgm:spPr/>
      <dgm:t>
        <a:bodyPr/>
        <a:lstStyle/>
        <a:p>
          <a:endParaRPr lang="zh-TW" altLang="en-US"/>
        </a:p>
      </dgm:t>
    </dgm:pt>
    <dgm:pt modelId="{5BA944A8-1F81-4AB3-B06D-69B15BD2D1A1}" type="pres">
      <dgm:prSet presAssocID="{FF8937B0-F4E8-4525-9707-2BCB56939864}" presName="Accent1" presStyleCnt="0"/>
      <dgm:spPr/>
      <dgm:t>
        <a:bodyPr/>
        <a:lstStyle/>
        <a:p>
          <a:endParaRPr lang="zh-TW" altLang="en-US"/>
        </a:p>
      </dgm:t>
    </dgm:pt>
    <dgm:pt modelId="{92137C2D-F452-4096-B89C-0BEA823E7E68}" type="pres">
      <dgm:prSet presAssocID="{FF8937B0-F4E8-4525-9707-2BCB56939864}" presName="Accent" presStyleLbl="node1" presStyleIdx="0" presStyleCnt="1"/>
      <dgm:spPr/>
      <dgm:t>
        <a:bodyPr/>
        <a:lstStyle/>
        <a:p>
          <a:endParaRPr lang="zh-TW" altLang="en-US"/>
        </a:p>
      </dgm:t>
    </dgm:pt>
    <dgm:pt modelId="{C12A57C6-F910-4B1A-88ED-BEF874076C68}" type="pres">
      <dgm:prSet presAssocID="{FF8937B0-F4E8-4525-9707-2BCB56939864}" presName="ParentBackground1" presStyleCnt="0"/>
      <dgm:spPr/>
      <dgm:t>
        <a:bodyPr/>
        <a:lstStyle/>
        <a:p>
          <a:endParaRPr lang="zh-TW" altLang="en-US"/>
        </a:p>
      </dgm:t>
    </dgm:pt>
    <dgm:pt modelId="{58D36526-9AE7-48C5-BE0D-FE383E3587BD}" type="pres">
      <dgm:prSet presAssocID="{FF8937B0-F4E8-4525-9707-2BCB56939864}" presName="ParentBackground" presStyleLbl="fgAcc1" presStyleIdx="0" presStyleCnt="1"/>
      <dgm:spPr/>
      <dgm:t>
        <a:bodyPr/>
        <a:lstStyle/>
        <a:p>
          <a:endParaRPr lang="zh-TW" altLang="en-US"/>
        </a:p>
      </dgm:t>
    </dgm:pt>
    <dgm:pt modelId="{2DA691E8-BB15-49BA-83DB-7D73BDFC3B41}" type="pres">
      <dgm:prSet presAssocID="{FF8937B0-F4E8-4525-9707-2BCB56939864}" presName="Parent1" presStyleLbl="revTx" presStyleIdx="0" presStyleCnt="0">
        <dgm:presLayoutVars>
          <dgm:chMax val="1"/>
          <dgm:chPref val="1"/>
          <dgm:bulletEnabled val="1"/>
        </dgm:presLayoutVars>
      </dgm:prSet>
      <dgm:spPr/>
      <dgm:t>
        <a:bodyPr/>
        <a:lstStyle/>
        <a:p>
          <a:endParaRPr lang="zh-TW" altLang="en-US"/>
        </a:p>
      </dgm:t>
    </dgm:pt>
  </dgm:ptLst>
  <dgm:cxnLst>
    <dgm:cxn modelId="{1DEFC102-F0E1-4F1A-ABBB-A7486012DA50}" srcId="{439A0F3B-B4B0-4320-88D1-8D427574D614}" destId="{FF8937B0-F4E8-4525-9707-2BCB56939864}" srcOrd="0" destOrd="0" parTransId="{F22354DF-1815-40E6-9E5E-0268EDA4093B}" sibTransId="{8BAF8989-3B45-49F7-A6CD-7E335CA01B80}"/>
    <dgm:cxn modelId="{4F66EFC4-22CF-475A-8FCE-44856D740ECE}" type="presOf" srcId="{FF8937B0-F4E8-4525-9707-2BCB56939864}" destId="{58D36526-9AE7-48C5-BE0D-FE383E3587BD}" srcOrd="0" destOrd="0" presId="urn:microsoft.com/office/officeart/2011/layout/CircleProcess"/>
    <dgm:cxn modelId="{7C0B98C6-D4A5-4563-B938-8B49BE8AB17A}" type="presOf" srcId="{439A0F3B-B4B0-4320-88D1-8D427574D614}" destId="{7EB87416-08F3-4992-968F-1FCBE4FA6A4A}" srcOrd="0" destOrd="0" presId="urn:microsoft.com/office/officeart/2011/layout/CircleProcess"/>
    <dgm:cxn modelId="{69B5F12B-8BFB-4D2C-B549-ECF5CC8FD5A8}" type="presOf" srcId="{FF8937B0-F4E8-4525-9707-2BCB56939864}" destId="{2DA691E8-BB15-49BA-83DB-7D73BDFC3B41}" srcOrd="1" destOrd="0" presId="urn:microsoft.com/office/officeart/2011/layout/CircleProcess"/>
    <dgm:cxn modelId="{72F0257E-0C60-47B2-94FD-BBC9EDE64C6B}" type="presParOf" srcId="{7EB87416-08F3-4992-968F-1FCBE4FA6A4A}" destId="{5BA944A8-1F81-4AB3-B06D-69B15BD2D1A1}" srcOrd="0" destOrd="0" presId="urn:microsoft.com/office/officeart/2011/layout/CircleProcess"/>
    <dgm:cxn modelId="{0A0C145F-E364-4101-B4B1-78AD936EAFD3}" type="presParOf" srcId="{5BA944A8-1F81-4AB3-B06D-69B15BD2D1A1}" destId="{92137C2D-F452-4096-B89C-0BEA823E7E68}" srcOrd="0" destOrd="0" presId="urn:microsoft.com/office/officeart/2011/layout/CircleProcess"/>
    <dgm:cxn modelId="{137A4FD4-6635-4CD7-96B1-3773B22B6092}" type="presParOf" srcId="{7EB87416-08F3-4992-968F-1FCBE4FA6A4A}" destId="{C12A57C6-F910-4B1A-88ED-BEF874076C68}" srcOrd="1" destOrd="0" presId="urn:microsoft.com/office/officeart/2011/layout/CircleProcess"/>
    <dgm:cxn modelId="{1B2E6FF8-6BFD-4833-AD24-5179F2765B30}" type="presParOf" srcId="{C12A57C6-F910-4B1A-88ED-BEF874076C68}" destId="{58D36526-9AE7-48C5-BE0D-FE383E3587BD}" srcOrd="0" destOrd="0" presId="urn:microsoft.com/office/officeart/2011/layout/CircleProcess"/>
    <dgm:cxn modelId="{A0EC1338-53EB-4279-BFEB-849C5D9C8109}" type="presParOf" srcId="{7EB87416-08F3-4992-968F-1FCBE4FA6A4A}" destId="{2DA691E8-BB15-49BA-83DB-7D73BDFC3B41}" srcOrd="2" destOrd="0" presId="urn:microsoft.com/office/officeart/2011/layout/CircleProcess"/>
  </dgm:cxnLst>
  <dgm:bg/>
  <dgm:whole/>
  <dgm:extLst>
    <a:ext uri="http://schemas.microsoft.com/office/drawing/2008/diagram">
      <dsp:dataModelExt xmlns:dsp="http://schemas.microsoft.com/office/drawing/2008/diagram" relId="rId5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39A0F3B-B4B0-4320-88D1-8D427574D614}" type="doc">
      <dgm:prSet loTypeId="urn:microsoft.com/office/officeart/2011/layout/CircleProcess" loCatId="officeonline" qsTypeId="urn:microsoft.com/office/officeart/2005/8/quickstyle/simple1" qsCatId="simple" csTypeId="urn:microsoft.com/office/officeart/2005/8/colors/accent2_1" csCatId="accent2" phldr="1"/>
      <dgm:spPr/>
      <dgm:t>
        <a:bodyPr/>
        <a:lstStyle/>
        <a:p>
          <a:endParaRPr lang="zh-TW" altLang="en-US"/>
        </a:p>
      </dgm:t>
    </dgm:pt>
    <dgm:pt modelId="{FF8937B0-F4E8-4525-9707-2BCB56939864}">
      <dgm:prSet phldrT="[文字]"/>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altLang="zh-TW" b="1" cap="none" spc="0" dirty="0" smtClean="0">
              <a:ln w="22225">
                <a:solidFill>
                  <a:schemeClr val="accent2"/>
                </a:solidFill>
                <a:prstDash val="solid"/>
              </a:ln>
              <a:solidFill>
                <a:schemeClr val="accent2">
                  <a:lumMod val="40000"/>
                  <a:lumOff val="60000"/>
                </a:schemeClr>
              </a:solidFill>
              <a:effectLst/>
            </a:rPr>
            <a:t>1</a:t>
          </a:r>
          <a:endParaRPr lang="zh-TW" altLang="en-US" b="1" cap="none" spc="0" dirty="0">
            <a:ln w="22225">
              <a:solidFill>
                <a:schemeClr val="accent2"/>
              </a:solidFill>
              <a:prstDash val="solid"/>
            </a:ln>
            <a:solidFill>
              <a:schemeClr val="accent2">
                <a:lumMod val="40000"/>
                <a:lumOff val="60000"/>
              </a:schemeClr>
            </a:solidFill>
            <a:effectLst/>
          </a:endParaRPr>
        </a:p>
      </dgm:t>
    </dgm:pt>
    <dgm:pt modelId="{F22354DF-1815-40E6-9E5E-0268EDA4093B}" type="parTrans" cxnId="{1DEFC102-F0E1-4F1A-ABBB-A7486012DA50}">
      <dgm:prSet/>
      <dgm:spPr/>
      <dgm:t>
        <a:bodyPr/>
        <a:lstStyle/>
        <a:p>
          <a:endParaRPr lang="zh-TW" altLang="en-US"/>
        </a:p>
      </dgm:t>
    </dgm:pt>
    <dgm:pt modelId="{8BAF8989-3B45-49F7-A6CD-7E335CA01B80}" type="sibTrans" cxnId="{1DEFC102-F0E1-4F1A-ABBB-A7486012DA50}">
      <dgm:prSet/>
      <dgm:spPr/>
      <dgm:t>
        <a:bodyPr/>
        <a:lstStyle/>
        <a:p>
          <a:endParaRPr lang="zh-TW" altLang="en-US"/>
        </a:p>
      </dgm:t>
    </dgm:pt>
    <dgm:pt modelId="{7EB87416-08F3-4992-968F-1FCBE4FA6A4A}" type="pres">
      <dgm:prSet presAssocID="{439A0F3B-B4B0-4320-88D1-8D427574D614}" presName="Name0" presStyleCnt="0">
        <dgm:presLayoutVars>
          <dgm:chMax val="11"/>
          <dgm:chPref val="11"/>
          <dgm:dir/>
          <dgm:resizeHandles/>
        </dgm:presLayoutVars>
      </dgm:prSet>
      <dgm:spPr/>
      <dgm:t>
        <a:bodyPr/>
        <a:lstStyle/>
        <a:p>
          <a:endParaRPr lang="zh-TW" altLang="en-US"/>
        </a:p>
      </dgm:t>
    </dgm:pt>
    <dgm:pt modelId="{5BA944A8-1F81-4AB3-B06D-69B15BD2D1A1}" type="pres">
      <dgm:prSet presAssocID="{FF8937B0-F4E8-4525-9707-2BCB56939864}" presName="Accent1" presStyleCnt="0"/>
      <dgm:spPr/>
      <dgm:t>
        <a:bodyPr/>
        <a:lstStyle/>
        <a:p>
          <a:endParaRPr lang="zh-TW" altLang="en-US"/>
        </a:p>
      </dgm:t>
    </dgm:pt>
    <dgm:pt modelId="{92137C2D-F452-4096-B89C-0BEA823E7E68}" type="pres">
      <dgm:prSet presAssocID="{FF8937B0-F4E8-4525-9707-2BCB56939864}" presName="Accent" presStyleLbl="node1" presStyleIdx="0" presStyleCnt="1"/>
      <dgm:spPr/>
      <dgm:t>
        <a:bodyPr/>
        <a:lstStyle/>
        <a:p>
          <a:endParaRPr lang="zh-TW" altLang="en-US"/>
        </a:p>
      </dgm:t>
    </dgm:pt>
    <dgm:pt modelId="{C12A57C6-F910-4B1A-88ED-BEF874076C68}" type="pres">
      <dgm:prSet presAssocID="{FF8937B0-F4E8-4525-9707-2BCB56939864}" presName="ParentBackground1" presStyleCnt="0"/>
      <dgm:spPr/>
      <dgm:t>
        <a:bodyPr/>
        <a:lstStyle/>
        <a:p>
          <a:endParaRPr lang="zh-TW" altLang="en-US"/>
        </a:p>
      </dgm:t>
    </dgm:pt>
    <dgm:pt modelId="{58D36526-9AE7-48C5-BE0D-FE383E3587BD}" type="pres">
      <dgm:prSet presAssocID="{FF8937B0-F4E8-4525-9707-2BCB56939864}" presName="ParentBackground" presStyleLbl="fgAcc1" presStyleIdx="0" presStyleCnt="1"/>
      <dgm:spPr/>
      <dgm:t>
        <a:bodyPr/>
        <a:lstStyle/>
        <a:p>
          <a:endParaRPr lang="zh-TW" altLang="en-US"/>
        </a:p>
      </dgm:t>
    </dgm:pt>
    <dgm:pt modelId="{2DA691E8-BB15-49BA-83DB-7D73BDFC3B41}" type="pres">
      <dgm:prSet presAssocID="{FF8937B0-F4E8-4525-9707-2BCB56939864}" presName="Parent1" presStyleLbl="revTx" presStyleIdx="0" presStyleCnt="0">
        <dgm:presLayoutVars>
          <dgm:chMax val="1"/>
          <dgm:chPref val="1"/>
          <dgm:bulletEnabled val="1"/>
        </dgm:presLayoutVars>
      </dgm:prSet>
      <dgm:spPr/>
      <dgm:t>
        <a:bodyPr/>
        <a:lstStyle/>
        <a:p>
          <a:endParaRPr lang="zh-TW" altLang="en-US"/>
        </a:p>
      </dgm:t>
    </dgm:pt>
  </dgm:ptLst>
  <dgm:cxnLst>
    <dgm:cxn modelId="{1DEFC102-F0E1-4F1A-ABBB-A7486012DA50}" srcId="{439A0F3B-B4B0-4320-88D1-8D427574D614}" destId="{FF8937B0-F4E8-4525-9707-2BCB56939864}" srcOrd="0" destOrd="0" parTransId="{F22354DF-1815-40E6-9E5E-0268EDA4093B}" sibTransId="{8BAF8989-3B45-49F7-A6CD-7E335CA01B80}"/>
    <dgm:cxn modelId="{BA13868A-FD88-40D7-B498-17A8AD64A7AB}" type="presOf" srcId="{FF8937B0-F4E8-4525-9707-2BCB56939864}" destId="{2DA691E8-BB15-49BA-83DB-7D73BDFC3B41}" srcOrd="1" destOrd="0" presId="urn:microsoft.com/office/officeart/2011/layout/CircleProcess"/>
    <dgm:cxn modelId="{4DC9EEB6-480F-4D90-8CF1-C766D65EAFC5}" type="presOf" srcId="{FF8937B0-F4E8-4525-9707-2BCB56939864}" destId="{58D36526-9AE7-48C5-BE0D-FE383E3587BD}" srcOrd="0" destOrd="0" presId="urn:microsoft.com/office/officeart/2011/layout/CircleProcess"/>
    <dgm:cxn modelId="{69BDC835-4A83-4814-AA0A-D8F8240858CB}" type="presOf" srcId="{439A0F3B-B4B0-4320-88D1-8D427574D614}" destId="{7EB87416-08F3-4992-968F-1FCBE4FA6A4A}" srcOrd="0" destOrd="0" presId="urn:microsoft.com/office/officeart/2011/layout/CircleProcess"/>
    <dgm:cxn modelId="{7E718B1A-B1AD-4A82-BFAE-3D4A7056702E}" type="presParOf" srcId="{7EB87416-08F3-4992-968F-1FCBE4FA6A4A}" destId="{5BA944A8-1F81-4AB3-B06D-69B15BD2D1A1}" srcOrd="0" destOrd="0" presId="urn:microsoft.com/office/officeart/2011/layout/CircleProcess"/>
    <dgm:cxn modelId="{779DC920-B671-4405-98A0-90413730411A}" type="presParOf" srcId="{5BA944A8-1F81-4AB3-B06D-69B15BD2D1A1}" destId="{92137C2D-F452-4096-B89C-0BEA823E7E68}" srcOrd="0" destOrd="0" presId="urn:microsoft.com/office/officeart/2011/layout/CircleProcess"/>
    <dgm:cxn modelId="{FE2A529D-F0C1-40D4-AD20-8C670EB4C3F7}" type="presParOf" srcId="{7EB87416-08F3-4992-968F-1FCBE4FA6A4A}" destId="{C12A57C6-F910-4B1A-88ED-BEF874076C68}" srcOrd="1" destOrd="0" presId="urn:microsoft.com/office/officeart/2011/layout/CircleProcess"/>
    <dgm:cxn modelId="{30D4FE10-2E21-461C-B22A-458BFD5FCAFC}" type="presParOf" srcId="{C12A57C6-F910-4B1A-88ED-BEF874076C68}" destId="{58D36526-9AE7-48C5-BE0D-FE383E3587BD}" srcOrd="0" destOrd="0" presId="urn:microsoft.com/office/officeart/2011/layout/CircleProcess"/>
    <dgm:cxn modelId="{0312ABAD-80D6-4EDD-998A-776B0B089A8C}" type="presParOf" srcId="{7EB87416-08F3-4992-968F-1FCBE4FA6A4A}" destId="{2DA691E8-BB15-49BA-83DB-7D73BDFC3B41}" srcOrd="2" destOrd="0" presId="urn:microsoft.com/office/officeart/2011/layout/CircleProcess"/>
  </dgm:cxnLst>
  <dgm:bg/>
  <dgm:whole/>
  <dgm:extLst>
    <a:ext uri="http://schemas.microsoft.com/office/drawing/2008/diagram">
      <dsp:dataModelExt xmlns:dsp="http://schemas.microsoft.com/office/drawing/2008/diagram" relId="rId6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39A0F3B-B4B0-4320-88D1-8D427574D614}" type="doc">
      <dgm:prSet loTypeId="urn:microsoft.com/office/officeart/2011/layout/CircleProcess" loCatId="officeonline" qsTypeId="urn:microsoft.com/office/officeart/2005/8/quickstyle/simple1" qsCatId="simple" csTypeId="urn:microsoft.com/office/officeart/2005/8/colors/accent2_1" csCatId="accent2" phldr="1"/>
      <dgm:spPr/>
      <dgm:t>
        <a:bodyPr/>
        <a:lstStyle/>
        <a:p>
          <a:endParaRPr lang="zh-TW" altLang="en-US"/>
        </a:p>
      </dgm:t>
    </dgm:pt>
    <dgm:pt modelId="{FF8937B0-F4E8-4525-9707-2BCB56939864}">
      <dgm:prSet phldrT="[文字]"/>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altLang="zh-TW" b="1" cap="none" spc="0" dirty="0" smtClean="0">
              <a:ln w="22225">
                <a:solidFill>
                  <a:schemeClr val="accent2"/>
                </a:solidFill>
                <a:prstDash val="solid"/>
              </a:ln>
              <a:solidFill>
                <a:schemeClr val="accent2">
                  <a:lumMod val="40000"/>
                  <a:lumOff val="60000"/>
                </a:schemeClr>
              </a:solidFill>
              <a:effectLst/>
            </a:rPr>
            <a:t>3</a:t>
          </a:r>
          <a:endParaRPr lang="zh-TW" altLang="en-US" b="1" cap="none" spc="0" dirty="0">
            <a:ln w="22225">
              <a:solidFill>
                <a:schemeClr val="accent2"/>
              </a:solidFill>
              <a:prstDash val="solid"/>
            </a:ln>
            <a:solidFill>
              <a:schemeClr val="accent2">
                <a:lumMod val="40000"/>
                <a:lumOff val="60000"/>
              </a:schemeClr>
            </a:solidFill>
            <a:effectLst/>
          </a:endParaRPr>
        </a:p>
      </dgm:t>
    </dgm:pt>
    <dgm:pt modelId="{F22354DF-1815-40E6-9E5E-0268EDA4093B}" type="parTrans" cxnId="{1DEFC102-F0E1-4F1A-ABBB-A7486012DA50}">
      <dgm:prSet/>
      <dgm:spPr/>
      <dgm:t>
        <a:bodyPr/>
        <a:lstStyle/>
        <a:p>
          <a:endParaRPr lang="zh-TW" altLang="en-US"/>
        </a:p>
      </dgm:t>
    </dgm:pt>
    <dgm:pt modelId="{8BAF8989-3B45-49F7-A6CD-7E335CA01B80}" type="sibTrans" cxnId="{1DEFC102-F0E1-4F1A-ABBB-A7486012DA50}">
      <dgm:prSet/>
      <dgm:spPr/>
      <dgm:t>
        <a:bodyPr/>
        <a:lstStyle/>
        <a:p>
          <a:endParaRPr lang="zh-TW" altLang="en-US"/>
        </a:p>
      </dgm:t>
    </dgm:pt>
    <dgm:pt modelId="{7EB87416-08F3-4992-968F-1FCBE4FA6A4A}" type="pres">
      <dgm:prSet presAssocID="{439A0F3B-B4B0-4320-88D1-8D427574D614}" presName="Name0" presStyleCnt="0">
        <dgm:presLayoutVars>
          <dgm:chMax val="11"/>
          <dgm:chPref val="11"/>
          <dgm:dir/>
          <dgm:resizeHandles/>
        </dgm:presLayoutVars>
      </dgm:prSet>
      <dgm:spPr/>
      <dgm:t>
        <a:bodyPr/>
        <a:lstStyle/>
        <a:p>
          <a:endParaRPr lang="zh-TW" altLang="en-US"/>
        </a:p>
      </dgm:t>
    </dgm:pt>
    <dgm:pt modelId="{5BA944A8-1F81-4AB3-B06D-69B15BD2D1A1}" type="pres">
      <dgm:prSet presAssocID="{FF8937B0-F4E8-4525-9707-2BCB56939864}" presName="Accent1" presStyleCnt="0"/>
      <dgm:spPr/>
      <dgm:t>
        <a:bodyPr/>
        <a:lstStyle/>
        <a:p>
          <a:endParaRPr lang="zh-TW" altLang="en-US"/>
        </a:p>
      </dgm:t>
    </dgm:pt>
    <dgm:pt modelId="{92137C2D-F452-4096-B89C-0BEA823E7E68}" type="pres">
      <dgm:prSet presAssocID="{FF8937B0-F4E8-4525-9707-2BCB56939864}" presName="Accent" presStyleLbl="node1" presStyleIdx="0" presStyleCnt="1"/>
      <dgm:spPr/>
      <dgm:t>
        <a:bodyPr/>
        <a:lstStyle/>
        <a:p>
          <a:endParaRPr lang="zh-TW" altLang="en-US"/>
        </a:p>
      </dgm:t>
    </dgm:pt>
    <dgm:pt modelId="{C12A57C6-F910-4B1A-88ED-BEF874076C68}" type="pres">
      <dgm:prSet presAssocID="{FF8937B0-F4E8-4525-9707-2BCB56939864}" presName="ParentBackground1" presStyleCnt="0"/>
      <dgm:spPr/>
      <dgm:t>
        <a:bodyPr/>
        <a:lstStyle/>
        <a:p>
          <a:endParaRPr lang="zh-TW" altLang="en-US"/>
        </a:p>
      </dgm:t>
    </dgm:pt>
    <dgm:pt modelId="{58D36526-9AE7-48C5-BE0D-FE383E3587BD}" type="pres">
      <dgm:prSet presAssocID="{FF8937B0-F4E8-4525-9707-2BCB56939864}" presName="ParentBackground" presStyleLbl="fgAcc1" presStyleIdx="0" presStyleCnt="1"/>
      <dgm:spPr/>
      <dgm:t>
        <a:bodyPr/>
        <a:lstStyle/>
        <a:p>
          <a:endParaRPr lang="zh-TW" altLang="en-US"/>
        </a:p>
      </dgm:t>
    </dgm:pt>
    <dgm:pt modelId="{2DA691E8-BB15-49BA-83DB-7D73BDFC3B41}" type="pres">
      <dgm:prSet presAssocID="{FF8937B0-F4E8-4525-9707-2BCB56939864}" presName="Parent1" presStyleLbl="revTx" presStyleIdx="0" presStyleCnt="0">
        <dgm:presLayoutVars>
          <dgm:chMax val="1"/>
          <dgm:chPref val="1"/>
          <dgm:bulletEnabled val="1"/>
        </dgm:presLayoutVars>
      </dgm:prSet>
      <dgm:spPr/>
      <dgm:t>
        <a:bodyPr/>
        <a:lstStyle/>
        <a:p>
          <a:endParaRPr lang="zh-TW" altLang="en-US"/>
        </a:p>
      </dgm:t>
    </dgm:pt>
  </dgm:ptLst>
  <dgm:cxnLst>
    <dgm:cxn modelId="{1DEFC102-F0E1-4F1A-ABBB-A7486012DA50}" srcId="{439A0F3B-B4B0-4320-88D1-8D427574D614}" destId="{FF8937B0-F4E8-4525-9707-2BCB56939864}" srcOrd="0" destOrd="0" parTransId="{F22354DF-1815-40E6-9E5E-0268EDA4093B}" sibTransId="{8BAF8989-3B45-49F7-A6CD-7E335CA01B80}"/>
    <dgm:cxn modelId="{7E72B77E-ABEC-4B59-BBD1-088D67201EE3}" type="presOf" srcId="{439A0F3B-B4B0-4320-88D1-8D427574D614}" destId="{7EB87416-08F3-4992-968F-1FCBE4FA6A4A}" srcOrd="0" destOrd="0" presId="urn:microsoft.com/office/officeart/2011/layout/CircleProcess"/>
    <dgm:cxn modelId="{2EB3D913-DFEC-46B8-817F-BA4C5AAE2CF3}" type="presOf" srcId="{FF8937B0-F4E8-4525-9707-2BCB56939864}" destId="{2DA691E8-BB15-49BA-83DB-7D73BDFC3B41}" srcOrd="1" destOrd="0" presId="urn:microsoft.com/office/officeart/2011/layout/CircleProcess"/>
    <dgm:cxn modelId="{888B5206-D659-4458-8730-1BD20A2D1A82}" type="presOf" srcId="{FF8937B0-F4E8-4525-9707-2BCB56939864}" destId="{58D36526-9AE7-48C5-BE0D-FE383E3587BD}" srcOrd="0" destOrd="0" presId="urn:microsoft.com/office/officeart/2011/layout/CircleProcess"/>
    <dgm:cxn modelId="{16EBB5EF-7387-4B9E-A8B8-20DE71169456}" type="presParOf" srcId="{7EB87416-08F3-4992-968F-1FCBE4FA6A4A}" destId="{5BA944A8-1F81-4AB3-B06D-69B15BD2D1A1}" srcOrd="0" destOrd="0" presId="urn:microsoft.com/office/officeart/2011/layout/CircleProcess"/>
    <dgm:cxn modelId="{1A4C47F5-FAE7-4E7D-A22B-7C9FDCBAD834}" type="presParOf" srcId="{5BA944A8-1F81-4AB3-B06D-69B15BD2D1A1}" destId="{92137C2D-F452-4096-B89C-0BEA823E7E68}" srcOrd="0" destOrd="0" presId="urn:microsoft.com/office/officeart/2011/layout/CircleProcess"/>
    <dgm:cxn modelId="{5F255CAA-2192-41C2-8344-286D3D9D1FF7}" type="presParOf" srcId="{7EB87416-08F3-4992-968F-1FCBE4FA6A4A}" destId="{C12A57C6-F910-4B1A-88ED-BEF874076C68}" srcOrd="1" destOrd="0" presId="urn:microsoft.com/office/officeart/2011/layout/CircleProcess"/>
    <dgm:cxn modelId="{B177F223-11D0-412D-AF70-E94A711D9499}" type="presParOf" srcId="{C12A57C6-F910-4B1A-88ED-BEF874076C68}" destId="{58D36526-9AE7-48C5-BE0D-FE383E3587BD}" srcOrd="0" destOrd="0" presId="urn:microsoft.com/office/officeart/2011/layout/CircleProcess"/>
    <dgm:cxn modelId="{78C1178B-D0EF-4EED-ABB5-A7C4BA647E56}" type="presParOf" srcId="{7EB87416-08F3-4992-968F-1FCBE4FA6A4A}" destId="{2DA691E8-BB15-49BA-83DB-7D73BDFC3B41}" srcOrd="2" destOrd="0" presId="urn:microsoft.com/office/officeart/2011/layout/CircleProcess"/>
  </dgm:cxnLst>
  <dgm:bg/>
  <dgm:whole/>
  <dgm:extLst>
    <a:ext uri="http://schemas.microsoft.com/office/drawing/2008/diagram">
      <dsp:dataModelExt xmlns:dsp="http://schemas.microsoft.com/office/drawing/2008/diagram" relId="rId6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39A0F3B-B4B0-4320-88D1-8D427574D614}" type="doc">
      <dgm:prSet loTypeId="urn:microsoft.com/office/officeart/2011/layout/CircleProcess" loCatId="officeonline" qsTypeId="urn:microsoft.com/office/officeart/2005/8/quickstyle/simple1" qsCatId="simple" csTypeId="urn:microsoft.com/office/officeart/2005/8/colors/accent2_1" csCatId="accent2" phldr="1"/>
      <dgm:spPr/>
      <dgm:t>
        <a:bodyPr/>
        <a:lstStyle/>
        <a:p>
          <a:endParaRPr lang="zh-TW" altLang="en-US"/>
        </a:p>
      </dgm:t>
    </dgm:pt>
    <dgm:pt modelId="{FF8937B0-F4E8-4525-9707-2BCB56939864}">
      <dgm:prSet phldrT="[文字]"/>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altLang="zh-TW" b="1" cap="none" spc="0" dirty="0" smtClean="0">
              <a:ln w="22225">
                <a:solidFill>
                  <a:schemeClr val="accent2"/>
                </a:solidFill>
                <a:prstDash val="solid"/>
              </a:ln>
              <a:solidFill>
                <a:schemeClr val="accent2">
                  <a:lumMod val="40000"/>
                  <a:lumOff val="60000"/>
                </a:schemeClr>
              </a:solidFill>
              <a:effectLst/>
            </a:rPr>
            <a:t>4</a:t>
          </a:r>
          <a:endParaRPr lang="zh-TW" altLang="en-US" b="1" cap="none" spc="0" dirty="0">
            <a:ln w="22225">
              <a:solidFill>
                <a:schemeClr val="accent2"/>
              </a:solidFill>
              <a:prstDash val="solid"/>
            </a:ln>
            <a:solidFill>
              <a:schemeClr val="accent2">
                <a:lumMod val="40000"/>
                <a:lumOff val="60000"/>
              </a:schemeClr>
            </a:solidFill>
            <a:effectLst/>
          </a:endParaRPr>
        </a:p>
      </dgm:t>
    </dgm:pt>
    <dgm:pt modelId="{F22354DF-1815-40E6-9E5E-0268EDA4093B}" type="parTrans" cxnId="{1DEFC102-F0E1-4F1A-ABBB-A7486012DA50}">
      <dgm:prSet/>
      <dgm:spPr/>
      <dgm:t>
        <a:bodyPr/>
        <a:lstStyle/>
        <a:p>
          <a:endParaRPr lang="zh-TW" altLang="en-US"/>
        </a:p>
      </dgm:t>
    </dgm:pt>
    <dgm:pt modelId="{8BAF8989-3B45-49F7-A6CD-7E335CA01B80}" type="sibTrans" cxnId="{1DEFC102-F0E1-4F1A-ABBB-A7486012DA50}">
      <dgm:prSet/>
      <dgm:spPr/>
      <dgm:t>
        <a:bodyPr/>
        <a:lstStyle/>
        <a:p>
          <a:endParaRPr lang="zh-TW" altLang="en-US"/>
        </a:p>
      </dgm:t>
    </dgm:pt>
    <dgm:pt modelId="{7EB87416-08F3-4992-968F-1FCBE4FA6A4A}" type="pres">
      <dgm:prSet presAssocID="{439A0F3B-B4B0-4320-88D1-8D427574D614}" presName="Name0" presStyleCnt="0">
        <dgm:presLayoutVars>
          <dgm:chMax val="11"/>
          <dgm:chPref val="11"/>
          <dgm:dir/>
          <dgm:resizeHandles/>
        </dgm:presLayoutVars>
      </dgm:prSet>
      <dgm:spPr/>
      <dgm:t>
        <a:bodyPr/>
        <a:lstStyle/>
        <a:p>
          <a:endParaRPr lang="zh-TW" altLang="en-US"/>
        </a:p>
      </dgm:t>
    </dgm:pt>
    <dgm:pt modelId="{5BA944A8-1F81-4AB3-B06D-69B15BD2D1A1}" type="pres">
      <dgm:prSet presAssocID="{FF8937B0-F4E8-4525-9707-2BCB56939864}" presName="Accent1" presStyleCnt="0"/>
      <dgm:spPr/>
      <dgm:t>
        <a:bodyPr/>
        <a:lstStyle/>
        <a:p>
          <a:endParaRPr lang="zh-TW" altLang="en-US"/>
        </a:p>
      </dgm:t>
    </dgm:pt>
    <dgm:pt modelId="{92137C2D-F452-4096-B89C-0BEA823E7E68}" type="pres">
      <dgm:prSet presAssocID="{FF8937B0-F4E8-4525-9707-2BCB56939864}" presName="Accent" presStyleLbl="node1" presStyleIdx="0" presStyleCnt="1"/>
      <dgm:spPr/>
      <dgm:t>
        <a:bodyPr/>
        <a:lstStyle/>
        <a:p>
          <a:endParaRPr lang="zh-TW" altLang="en-US"/>
        </a:p>
      </dgm:t>
    </dgm:pt>
    <dgm:pt modelId="{C12A57C6-F910-4B1A-88ED-BEF874076C68}" type="pres">
      <dgm:prSet presAssocID="{FF8937B0-F4E8-4525-9707-2BCB56939864}" presName="ParentBackground1" presStyleCnt="0"/>
      <dgm:spPr/>
      <dgm:t>
        <a:bodyPr/>
        <a:lstStyle/>
        <a:p>
          <a:endParaRPr lang="zh-TW" altLang="en-US"/>
        </a:p>
      </dgm:t>
    </dgm:pt>
    <dgm:pt modelId="{58D36526-9AE7-48C5-BE0D-FE383E3587BD}" type="pres">
      <dgm:prSet presAssocID="{FF8937B0-F4E8-4525-9707-2BCB56939864}" presName="ParentBackground" presStyleLbl="fgAcc1" presStyleIdx="0" presStyleCnt="1"/>
      <dgm:spPr/>
      <dgm:t>
        <a:bodyPr/>
        <a:lstStyle/>
        <a:p>
          <a:endParaRPr lang="zh-TW" altLang="en-US"/>
        </a:p>
      </dgm:t>
    </dgm:pt>
    <dgm:pt modelId="{2DA691E8-BB15-49BA-83DB-7D73BDFC3B41}" type="pres">
      <dgm:prSet presAssocID="{FF8937B0-F4E8-4525-9707-2BCB56939864}" presName="Parent1" presStyleLbl="revTx" presStyleIdx="0" presStyleCnt="0">
        <dgm:presLayoutVars>
          <dgm:chMax val="1"/>
          <dgm:chPref val="1"/>
          <dgm:bulletEnabled val="1"/>
        </dgm:presLayoutVars>
      </dgm:prSet>
      <dgm:spPr/>
      <dgm:t>
        <a:bodyPr/>
        <a:lstStyle/>
        <a:p>
          <a:endParaRPr lang="zh-TW" altLang="en-US"/>
        </a:p>
      </dgm:t>
    </dgm:pt>
  </dgm:ptLst>
  <dgm:cxnLst>
    <dgm:cxn modelId="{1DEFC102-F0E1-4F1A-ABBB-A7486012DA50}" srcId="{439A0F3B-B4B0-4320-88D1-8D427574D614}" destId="{FF8937B0-F4E8-4525-9707-2BCB56939864}" srcOrd="0" destOrd="0" parTransId="{F22354DF-1815-40E6-9E5E-0268EDA4093B}" sibTransId="{8BAF8989-3B45-49F7-A6CD-7E335CA01B80}"/>
    <dgm:cxn modelId="{80560BEE-FEBD-4A88-8148-55DB72D4051B}" type="presOf" srcId="{439A0F3B-B4B0-4320-88D1-8D427574D614}" destId="{7EB87416-08F3-4992-968F-1FCBE4FA6A4A}" srcOrd="0" destOrd="0" presId="urn:microsoft.com/office/officeart/2011/layout/CircleProcess"/>
    <dgm:cxn modelId="{F5E3B6C6-E502-4082-AF54-A045CF9F2FC6}" type="presOf" srcId="{FF8937B0-F4E8-4525-9707-2BCB56939864}" destId="{58D36526-9AE7-48C5-BE0D-FE383E3587BD}" srcOrd="0" destOrd="0" presId="urn:microsoft.com/office/officeart/2011/layout/CircleProcess"/>
    <dgm:cxn modelId="{F60DCA47-713D-4EF2-8BF9-1883FCCF41E5}" type="presOf" srcId="{FF8937B0-F4E8-4525-9707-2BCB56939864}" destId="{2DA691E8-BB15-49BA-83DB-7D73BDFC3B41}" srcOrd="1" destOrd="0" presId="urn:microsoft.com/office/officeart/2011/layout/CircleProcess"/>
    <dgm:cxn modelId="{DA01A6D5-02CD-462A-96C9-E77D3A6B00E3}" type="presParOf" srcId="{7EB87416-08F3-4992-968F-1FCBE4FA6A4A}" destId="{5BA944A8-1F81-4AB3-B06D-69B15BD2D1A1}" srcOrd="0" destOrd="0" presId="urn:microsoft.com/office/officeart/2011/layout/CircleProcess"/>
    <dgm:cxn modelId="{84D59DA8-A618-4EB6-96DF-EE36D94184ED}" type="presParOf" srcId="{5BA944A8-1F81-4AB3-B06D-69B15BD2D1A1}" destId="{92137C2D-F452-4096-B89C-0BEA823E7E68}" srcOrd="0" destOrd="0" presId="urn:microsoft.com/office/officeart/2011/layout/CircleProcess"/>
    <dgm:cxn modelId="{80DA38B8-F2B2-4A5D-9E92-480E60604E64}" type="presParOf" srcId="{7EB87416-08F3-4992-968F-1FCBE4FA6A4A}" destId="{C12A57C6-F910-4B1A-88ED-BEF874076C68}" srcOrd="1" destOrd="0" presId="urn:microsoft.com/office/officeart/2011/layout/CircleProcess"/>
    <dgm:cxn modelId="{DC966D58-0AC6-411F-9C0D-E40D57F34596}" type="presParOf" srcId="{C12A57C6-F910-4B1A-88ED-BEF874076C68}" destId="{58D36526-9AE7-48C5-BE0D-FE383E3587BD}" srcOrd="0" destOrd="0" presId="urn:microsoft.com/office/officeart/2011/layout/CircleProcess"/>
    <dgm:cxn modelId="{CF058291-FB52-467F-B21E-C81E8BA33F34}" type="presParOf" srcId="{7EB87416-08F3-4992-968F-1FCBE4FA6A4A}" destId="{2DA691E8-BB15-49BA-83DB-7D73BDFC3B41}" srcOrd="2" destOrd="0" presId="urn:microsoft.com/office/officeart/2011/layout/CircleProcess"/>
  </dgm:cxnLst>
  <dgm:bg/>
  <dgm:whole/>
  <dgm:extLst>
    <a:ext uri="http://schemas.microsoft.com/office/drawing/2008/diagram">
      <dsp:dataModelExt xmlns:dsp="http://schemas.microsoft.com/office/drawing/2008/diagram" relId="rId7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39A0F3B-B4B0-4320-88D1-8D427574D614}" type="doc">
      <dgm:prSet loTypeId="urn:microsoft.com/office/officeart/2011/layout/CircleProcess" loCatId="officeonline" qsTypeId="urn:microsoft.com/office/officeart/2005/8/quickstyle/simple1" qsCatId="simple" csTypeId="urn:microsoft.com/office/officeart/2005/8/colors/accent2_1" csCatId="accent2" phldr="1"/>
      <dgm:spPr/>
      <dgm:t>
        <a:bodyPr/>
        <a:lstStyle/>
        <a:p>
          <a:endParaRPr lang="zh-TW" altLang="en-US"/>
        </a:p>
      </dgm:t>
    </dgm:pt>
    <dgm:pt modelId="{FF8937B0-F4E8-4525-9707-2BCB56939864}">
      <dgm:prSet phldrT="[文字]"/>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altLang="zh-TW" b="1" cap="none" spc="0" dirty="0" smtClean="0">
              <a:ln w="22225">
                <a:solidFill>
                  <a:schemeClr val="accent2"/>
                </a:solidFill>
                <a:prstDash val="solid"/>
              </a:ln>
              <a:solidFill>
                <a:schemeClr val="accent2">
                  <a:lumMod val="40000"/>
                  <a:lumOff val="60000"/>
                </a:schemeClr>
              </a:solidFill>
              <a:effectLst/>
            </a:rPr>
            <a:t>6</a:t>
          </a:r>
          <a:endParaRPr lang="zh-TW" altLang="en-US" b="1" cap="none" spc="0" dirty="0">
            <a:ln w="22225">
              <a:solidFill>
                <a:schemeClr val="accent2"/>
              </a:solidFill>
              <a:prstDash val="solid"/>
            </a:ln>
            <a:solidFill>
              <a:schemeClr val="accent2">
                <a:lumMod val="40000"/>
                <a:lumOff val="60000"/>
              </a:schemeClr>
            </a:solidFill>
            <a:effectLst/>
          </a:endParaRPr>
        </a:p>
      </dgm:t>
    </dgm:pt>
    <dgm:pt modelId="{F22354DF-1815-40E6-9E5E-0268EDA4093B}" type="parTrans" cxnId="{1DEFC102-F0E1-4F1A-ABBB-A7486012DA50}">
      <dgm:prSet/>
      <dgm:spPr/>
      <dgm:t>
        <a:bodyPr/>
        <a:lstStyle/>
        <a:p>
          <a:endParaRPr lang="zh-TW" altLang="en-US"/>
        </a:p>
      </dgm:t>
    </dgm:pt>
    <dgm:pt modelId="{8BAF8989-3B45-49F7-A6CD-7E335CA01B80}" type="sibTrans" cxnId="{1DEFC102-F0E1-4F1A-ABBB-A7486012DA50}">
      <dgm:prSet/>
      <dgm:spPr/>
      <dgm:t>
        <a:bodyPr/>
        <a:lstStyle/>
        <a:p>
          <a:endParaRPr lang="zh-TW" altLang="en-US"/>
        </a:p>
      </dgm:t>
    </dgm:pt>
    <dgm:pt modelId="{7EB87416-08F3-4992-968F-1FCBE4FA6A4A}" type="pres">
      <dgm:prSet presAssocID="{439A0F3B-B4B0-4320-88D1-8D427574D614}" presName="Name0" presStyleCnt="0">
        <dgm:presLayoutVars>
          <dgm:chMax val="11"/>
          <dgm:chPref val="11"/>
          <dgm:dir/>
          <dgm:resizeHandles/>
        </dgm:presLayoutVars>
      </dgm:prSet>
      <dgm:spPr/>
      <dgm:t>
        <a:bodyPr/>
        <a:lstStyle/>
        <a:p>
          <a:endParaRPr lang="zh-TW" altLang="en-US"/>
        </a:p>
      </dgm:t>
    </dgm:pt>
    <dgm:pt modelId="{5BA944A8-1F81-4AB3-B06D-69B15BD2D1A1}" type="pres">
      <dgm:prSet presAssocID="{FF8937B0-F4E8-4525-9707-2BCB56939864}" presName="Accent1" presStyleCnt="0"/>
      <dgm:spPr/>
      <dgm:t>
        <a:bodyPr/>
        <a:lstStyle/>
        <a:p>
          <a:endParaRPr lang="zh-TW" altLang="en-US"/>
        </a:p>
      </dgm:t>
    </dgm:pt>
    <dgm:pt modelId="{92137C2D-F452-4096-B89C-0BEA823E7E68}" type="pres">
      <dgm:prSet presAssocID="{FF8937B0-F4E8-4525-9707-2BCB56939864}" presName="Accent" presStyleLbl="node1" presStyleIdx="0" presStyleCnt="1"/>
      <dgm:spPr/>
      <dgm:t>
        <a:bodyPr/>
        <a:lstStyle/>
        <a:p>
          <a:endParaRPr lang="zh-TW" altLang="en-US"/>
        </a:p>
      </dgm:t>
    </dgm:pt>
    <dgm:pt modelId="{C12A57C6-F910-4B1A-88ED-BEF874076C68}" type="pres">
      <dgm:prSet presAssocID="{FF8937B0-F4E8-4525-9707-2BCB56939864}" presName="ParentBackground1" presStyleCnt="0"/>
      <dgm:spPr/>
      <dgm:t>
        <a:bodyPr/>
        <a:lstStyle/>
        <a:p>
          <a:endParaRPr lang="zh-TW" altLang="en-US"/>
        </a:p>
      </dgm:t>
    </dgm:pt>
    <dgm:pt modelId="{58D36526-9AE7-48C5-BE0D-FE383E3587BD}" type="pres">
      <dgm:prSet presAssocID="{FF8937B0-F4E8-4525-9707-2BCB56939864}" presName="ParentBackground" presStyleLbl="fgAcc1" presStyleIdx="0" presStyleCnt="1"/>
      <dgm:spPr/>
      <dgm:t>
        <a:bodyPr/>
        <a:lstStyle/>
        <a:p>
          <a:endParaRPr lang="zh-TW" altLang="en-US"/>
        </a:p>
      </dgm:t>
    </dgm:pt>
    <dgm:pt modelId="{2DA691E8-BB15-49BA-83DB-7D73BDFC3B41}" type="pres">
      <dgm:prSet presAssocID="{FF8937B0-F4E8-4525-9707-2BCB56939864}" presName="Parent1" presStyleLbl="revTx" presStyleIdx="0" presStyleCnt="0">
        <dgm:presLayoutVars>
          <dgm:chMax val="1"/>
          <dgm:chPref val="1"/>
          <dgm:bulletEnabled val="1"/>
        </dgm:presLayoutVars>
      </dgm:prSet>
      <dgm:spPr/>
      <dgm:t>
        <a:bodyPr/>
        <a:lstStyle/>
        <a:p>
          <a:endParaRPr lang="zh-TW" altLang="en-US"/>
        </a:p>
      </dgm:t>
    </dgm:pt>
  </dgm:ptLst>
  <dgm:cxnLst>
    <dgm:cxn modelId="{1DEFC102-F0E1-4F1A-ABBB-A7486012DA50}" srcId="{439A0F3B-B4B0-4320-88D1-8D427574D614}" destId="{FF8937B0-F4E8-4525-9707-2BCB56939864}" srcOrd="0" destOrd="0" parTransId="{F22354DF-1815-40E6-9E5E-0268EDA4093B}" sibTransId="{8BAF8989-3B45-49F7-A6CD-7E335CA01B80}"/>
    <dgm:cxn modelId="{40F99DA9-46C0-448D-9A56-B4BE84646B3E}" type="presOf" srcId="{FF8937B0-F4E8-4525-9707-2BCB56939864}" destId="{2DA691E8-BB15-49BA-83DB-7D73BDFC3B41}" srcOrd="1" destOrd="0" presId="urn:microsoft.com/office/officeart/2011/layout/CircleProcess"/>
    <dgm:cxn modelId="{0E5535F5-8F36-441A-B564-B3E8F18C0018}" type="presOf" srcId="{FF8937B0-F4E8-4525-9707-2BCB56939864}" destId="{58D36526-9AE7-48C5-BE0D-FE383E3587BD}" srcOrd="0" destOrd="0" presId="urn:microsoft.com/office/officeart/2011/layout/CircleProcess"/>
    <dgm:cxn modelId="{68A4361E-6E0C-44E0-8081-9BCC56E98DCC}" type="presOf" srcId="{439A0F3B-B4B0-4320-88D1-8D427574D614}" destId="{7EB87416-08F3-4992-968F-1FCBE4FA6A4A}" srcOrd="0" destOrd="0" presId="urn:microsoft.com/office/officeart/2011/layout/CircleProcess"/>
    <dgm:cxn modelId="{674BADB2-6B59-430E-B8E6-8AA74C7185DA}" type="presParOf" srcId="{7EB87416-08F3-4992-968F-1FCBE4FA6A4A}" destId="{5BA944A8-1F81-4AB3-B06D-69B15BD2D1A1}" srcOrd="0" destOrd="0" presId="urn:microsoft.com/office/officeart/2011/layout/CircleProcess"/>
    <dgm:cxn modelId="{12AE2BF3-945B-46CE-B64B-710EE7282645}" type="presParOf" srcId="{5BA944A8-1F81-4AB3-B06D-69B15BD2D1A1}" destId="{92137C2D-F452-4096-B89C-0BEA823E7E68}" srcOrd="0" destOrd="0" presId="urn:microsoft.com/office/officeart/2011/layout/CircleProcess"/>
    <dgm:cxn modelId="{ADDC28D8-8815-4B55-9787-BC5FA6B214CA}" type="presParOf" srcId="{7EB87416-08F3-4992-968F-1FCBE4FA6A4A}" destId="{C12A57C6-F910-4B1A-88ED-BEF874076C68}" srcOrd="1" destOrd="0" presId="urn:microsoft.com/office/officeart/2011/layout/CircleProcess"/>
    <dgm:cxn modelId="{8ADB288F-A531-40E3-9845-C304A7DE2AA6}" type="presParOf" srcId="{C12A57C6-F910-4B1A-88ED-BEF874076C68}" destId="{58D36526-9AE7-48C5-BE0D-FE383E3587BD}" srcOrd="0" destOrd="0" presId="urn:microsoft.com/office/officeart/2011/layout/CircleProcess"/>
    <dgm:cxn modelId="{39F50A75-2560-493E-A4D6-2D6E3A66EE8A}" type="presParOf" srcId="{7EB87416-08F3-4992-968F-1FCBE4FA6A4A}" destId="{2DA691E8-BB15-49BA-83DB-7D73BDFC3B41}" srcOrd="2" destOrd="0" presId="urn:microsoft.com/office/officeart/2011/layout/CircleProcess"/>
  </dgm:cxnLst>
  <dgm:bg/>
  <dgm:whole/>
  <dgm:extLst>
    <a:ext uri="http://schemas.microsoft.com/office/drawing/2008/diagram">
      <dsp:dataModelExt xmlns:dsp="http://schemas.microsoft.com/office/drawing/2008/diagram" relId="rId7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39A0F3B-B4B0-4320-88D1-8D427574D614}" type="doc">
      <dgm:prSet loTypeId="urn:microsoft.com/office/officeart/2011/layout/CircleProcess" loCatId="officeonline" qsTypeId="urn:microsoft.com/office/officeart/2005/8/quickstyle/simple1" qsCatId="simple" csTypeId="urn:microsoft.com/office/officeart/2005/8/colors/accent2_1" csCatId="accent2" phldr="1"/>
      <dgm:spPr/>
      <dgm:t>
        <a:bodyPr/>
        <a:lstStyle/>
        <a:p>
          <a:endParaRPr lang="zh-TW" altLang="en-US"/>
        </a:p>
      </dgm:t>
    </dgm:pt>
    <dgm:pt modelId="{FF8937B0-F4E8-4525-9707-2BCB56939864}">
      <dgm:prSet phldrT="[文字]"/>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altLang="zh-TW" b="1" cap="none" spc="0" dirty="0" smtClean="0">
              <a:ln w="22225">
                <a:solidFill>
                  <a:schemeClr val="accent2"/>
                </a:solidFill>
                <a:prstDash val="solid"/>
              </a:ln>
              <a:solidFill>
                <a:schemeClr val="accent2">
                  <a:lumMod val="40000"/>
                  <a:lumOff val="60000"/>
                </a:schemeClr>
              </a:solidFill>
              <a:effectLst/>
            </a:rPr>
            <a:t>5</a:t>
          </a:r>
          <a:endParaRPr lang="zh-TW" altLang="en-US" b="1" cap="none" spc="0" dirty="0">
            <a:ln w="22225">
              <a:solidFill>
                <a:schemeClr val="accent2"/>
              </a:solidFill>
              <a:prstDash val="solid"/>
            </a:ln>
            <a:solidFill>
              <a:schemeClr val="accent2">
                <a:lumMod val="40000"/>
                <a:lumOff val="60000"/>
              </a:schemeClr>
            </a:solidFill>
            <a:effectLst/>
          </a:endParaRPr>
        </a:p>
      </dgm:t>
    </dgm:pt>
    <dgm:pt modelId="{F22354DF-1815-40E6-9E5E-0268EDA4093B}" type="parTrans" cxnId="{1DEFC102-F0E1-4F1A-ABBB-A7486012DA50}">
      <dgm:prSet/>
      <dgm:spPr/>
      <dgm:t>
        <a:bodyPr/>
        <a:lstStyle/>
        <a:p>
          <a:endParaRPr lang="zh-TW" altLang="en-US"/>
        </a:p>
      </dgm:t>
    </dgm:pt>
    <dgm:pt modelId="{8BAF8989-3B45-49F7-A6CD-7E335CA01B80}" type="sibTrans" cxnId="{1DEFC102-F0E1-4F1A-ABBB-A7486012DA50}">
      <dgm:prSet/>
      <dgm:spPr/>
      <dgm:t>
        <a:bodyPr/>
        <a:lstStyle/>
        <a:p>
          <a:endParaRPr lang="zh-TW" altLang="en-US"/>
        </a:p>
      </dgm:t>
    </dgm:pt>
    <dgm:pt modelId="{7EB87416-08F3-4992-968F-1FCBE4FA6A4A}" type="pres">
      <dgm:prSet presAssocID="{439A0F3B-B4B0-4320-88D1-8D427574D614}" presName="Name0" presStyleCnt="0">
        <dgm:presLayoutVars>
          <dgm:chMax val="11"/>
          <dgm:chPref val="11"/>
          <dgm:dir/>
          <dgm:resizeHandles/>
        </dgm:presLayoutVars>
      </dgm:prSet>
      <dgm:spPr/>
      <dgm:t>
        <a:bodyPr/>
        <a:lstStyle/>
        <a:p>
          <a:endParaRPr lang="zh-TW" altLang="en-US"/>
        </a:p>
      </dgm:t>
    </dgm:pt>
    <dgm:pt modelId="{5BA944A8-1F81-4AB3-B06D-69B15BD2D1A1}" type="pres">
      <dgm:prSet presAssocID="{FF8937B0-F4E8-4525-9707-2BCB56939864}" presName="Accent1" presStyleCnt="0"/>
      <dgm:spPr/>
      <dgm:t>
        <a:bodyPr/>
        <a:lstStyle/>
        <a:p>
          <a:endParaRPr lang="zh-TW" altLang="en-US"/>
        </a:p>
      </dgm:t>
    </dgm:pt>
    <dgm:pt modelId="{92137C2D-F452-4096-B89C-0BEA823E7E68}" type="pres">
      <dgm:prSet presAssocID="{FF8937B0-F4E8-4525-9707-2BCB56939864}" presName="Accent" presStyleLbl="node1" presStyleIdx="0" presStyleCnt="1"/>
      <dgm:spPr/>
      <dgm:t>
        <a:bodyPr/>
        <a:lstStyle/>
        <a:p>
          <a:endParaRPr lang="zh-TW" altLang="en-US"/>
        </a:p>
      </dgm:t>
    </dgm:pt>
    <dgm:pt modelId="{C12A57C6-F910-4B1A-88ED-BEF874076C68}" type="pres">
      <dgm:prSet presAssocID="{FF8937B0-F4E8-4525-9707-2BCB56939864}" presName="ParentBackground1" presStyleCnt="0"/>
      <dgm:spPr/>
      <dgm:t>
        <a:bodyPr/>
        <a:lstStyle/>
        <a:p>
          <a:endParaRPr lang="zh-TW" altLang="en-US"/>
        </a:p>
      </dgm:t>
    </dgm:pt>
    <dgm:pt modelId="{58D36526-9AE7-48C5-BE0D-FE383E3587BD}" type="pres">
      <dgm:prSet presAssocID="{FF8937B0-F4E8-4525-9707-2BCB56939864}" presName="ParentBackground" presStyleLbl="fgAcc1" presStyleIdx="0" presStyleCnt="1"/>
      <dgm:spPr/>
      <dgm:t>
        <a:bodyPr/>
        <a:lstStyle/>
        <a:p>
          <a:endParaRPr lang="zh-TW" altLang="en-US"/>
        </a:p>
      </dgm:t>
    </dgm:pt>
    <dgm:pt modelId="{2DA691E8-BB15-49BA-83DB-7D73BDFC3B41}" type="pres">
      <dgm:prSet presAssocID="{FF8937B0-F4E8-4525-9707-2BCB56939864}" presName="Parent1" presStyleLbl="revTx" presStyleIdx="0" presStyleCnt="0">
        <dgm:presLayoutVars>
          <dgm:chMax val="1"/>
          <dgm:chPref val="1"/>
          <dgm:bulletEnabled val="1"/>
        </dgm:presLayoutVars>
      </dgm:prSet>
      <dgm:spPr/>
      <dgm:t>
        <a:bodyPr/>
        <a:lstStyle/>
        <a:p>
          <a:endParaRPr lang="zh-TW" altLang="en-US"/>
        </a:p>
      </dgm:t>
    </dgm:pt>
  </dgm:ptLst>
  <dgm:cxnLst>
    <dgm:cxn modelId="{1DEFC102-F0E1-4F1A-ABBB-A7486012DA50}" srcId="{439A0F3B-B4B0-4320-88D1-8D427574D614}" destId="{FF8937B0-F4E8-4525-9707-2BCB56939864}" srcOrd="0" destOrd="0" parTransId="{F22354DF-1815-40E6-9E5E-0268EDA4093B}" sibTransId="{8BAF8989-3B45-49F7-A6CD-7E335CA01B80}"/>
    <dgm:cxn modelId="{C2903EAF-FF99-46A3-880F-761EEB2A6941}" type="presOf" srcId="{FF8937B0-F4E8-4525-9707-2BCB56939864}" destId="{2DA691E8-BB15-49BA-83DB-7D73BDFC3B41}" srcOrd="1" destOrd="0" presId="urn:microsoft.com/office/officeart/2011/layout/CircleProcess"/>
    <dgm:cxn modelId="{3CFCD896-4A17-4127-8A05-01AF6F665287}" type="presOf" srcId="{FF8937B0-F4E8-4525-9707-2BCB56939864}" destId="{58D36526-9AE7-48C5-BE0D-FE383E3587BD}" srcOrd="0" destOrd="0" presId="urn:microsoft.com/office/officeart/2011/layout/CircleProcess"/>
    <dgm:cxn modelId="{B74BF007-8F35-44AB-9744-41B660EABB3D}" type="presOf" srcId="{439A0F3B-B4B0-4320-88D1-8D427574D614}" destId="{7EB87416-08F3-4992-968F-1FCBE4FA6A4A}" srcOrd="0" destOrd="0" presId="urn:microsoft.com/office/officeart/2011/layout/CircleProcess"/>
    <dgm:cxn modelId="{1D9DE7C9-AB55-4987-8663-7764C470380E}" type="presParOf" srcId="{7EB87416-08F3-4992-968F-1FCBE4FA6A4A}" destId="{5BA944A8-1F81-4AB3-B06D-69B15BD2D1A1}" srcOrd="0" destOrd="0" presId="urn:microsoft.com/office/officeart/2011/layout/CircleProcess"/>
    <dgm:cxn modelId="{F16C7854-D3EB-4B3E-B139-CBA8AD7DC421}" type="presParOf" srcId="{5BA944A8-1F81-4AB3-B06D-69B15BD2D1A1}" destId="{92137C2D-F452-4096-B89C-0BEA823E7E68}" srcOrd="0" destOrd="0" presId="urn:microsoft.com/office/officeart/2011/layout/CircleProcess"/>
    <dgm:cxn modelId="{2E5D67DF-BF53-4F22-B4DA-ABFD6D42C2F2}" type="presParOf" srcId="{7EB87416-08F3-4992-968F-1FCBE4FA6A4A}" destId="{C12A57C6-F910-4B1A-88ED-BEF874076C68}" srcOrd="1" destOrd="0" presId="urn:microsoft.com/office/officeart/2011/layout/CircleProcess"/>
    <dgm:cxn modelId="{7A43D871-05A7-4520-B6CF-E4F76BE8D818}" type="presParOf" srcId="{C12A57C6-F910-4B1A-88ED-BEF874076C68}" destId="{58D36526-9AE7-48C5-BE0D-FE383E3587BD}" srcOrd="0" destOrd="0" presId="urn:microsoft.com/office/officeart/2011/layout/CircleProcess"/>
    <dgm:cxn modelId="{A9B650F9-80BB-4974-8B8B-6599CAF4888D}" type="presParOf" srcId="{7EB87416-08F3-4992-968F-1FCBE4FA6A4A}" destId="{2DA691E8-BB15-49BA-83DB-7D73BDFC3B41}" srcOrd="2" destOrd="0" presId="urn:microsoft.com/office/officeart/2011/layout/CircleProcess"/>
  </dgm:cxnLst>
  <dgm:bg/>
  <dgm:whole/>
  <dgm:extLst>
    <a:ext uri="http://schemas.microsoft.com/office/drawing/2008/diagram">
      <dsp:dataModelExt xmlns:dsp="http://schemas.microsoft.com/office/drawing/2008/diagram" relId="rId8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39A0F3B-B4B0-4320-88D1-8D427574D614}" type="doc">
      <dgm:prSet loTypeId="urn:microsoft.com/office/officeart/2011/layout/CircleProcess" loCatId="officeonline" qsTypeId="urn:microsoft.com/office/officeart/2005/8/quickstyle/simple1" qsCatId="simple" csTypeId="urn:microsoft.com/office/officeart/2005/8/colors/accent2_1" csCatId="accent2" phldr="1"/>
      <dgm:spPr/>
      <dgm:t>
        <a:bodyPr/>
        <a:lstStyle/>
        <a:p>
          <a:endParaRPr lang="zh-TW" altLang="en-US"/>
        </a:p>
      </dgm:t>
    </dgm:pt>
    <dgm:pt modelId="{FF8937B0-F4E8-4525-9707-2BCB56939864}">
      <dgm:prSet phldrT="[文字]"/>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altLang="zh-TW" b="1" cap="none" spc="0" dirty="0" smtClean="0">
              <a:ln w="22225">
                <a:solidFill>
                  <a:schemeClr val="accent2"/>
                </a:solidFill>
                <a:prstDash val="solid"/>
              </a:ln>
              <a:solidFill>
                <a:schemeClr val="accent2">
                  <a:lumMod val="40000"/>
                  <a:lumOff val="60000"/>
                </a:schemeClr>
              </a:solidFill>
              <a:effectLst/>
            </a:rPr>
            <a:t>2</a:t>
          </a:r>
          <a:endParaRPr lang="zh-TW" altLang="en-US" b="1" cap="none" spc="0" dirty="0">
            <a:ln w="22225">
              <a:solidFill>
                <a:schemeClr val="accent2"/>
              </a:solidFill>
              <a:prstDash val="solid"/>
            </a:ln>
            <a:solidFill>
              <a:schemeClr val="accent2">
                <a:lumMod val="40000"/>
                <a:lumOff val="60000"/>
              </a:schemeClr>
            </a:solidFill>
            <a:effectLst/>
          </a:endParaRPr>
        </a:p>
      </dgm:t>
    </dgm:pt>
    <dgm:pt modelId="{F22354DF-1815-40E6-9E5E-0268EDA4093B}" type="parTrans" cxnId="{1DEFC102-F0E1-4F1A-ABBB-A7486012DA50}">
      <dgm:prSet/>
      <dgm:spPr/>
      <dgm:t>
        <a:bodyPr/>
        <a:lstStyle/>
        <a:p>
          <a:endParaRPr lang="zh-TW" altLang="en-US"/>
        </a:p>
      </dgm:t>
    </dgm:pt>
    <dgm:pt modelId="{8BAF8989-3B45-49F7-A6CD-7E335CA01B80}" type="sibTrans" cxnId="{1DEFC102-F0E1-4F1A-ABBB-A7486012DA50}">
      <dgm:prSet/>
      <dgm:spPr/>
      <dgm:t>
        <a:bodyPr/>
        <a:lstStyle/>
        <a:p>
          <a:endParaRPr lang="zh-TW" altLang="en-US"/>
        </a:p>
      </dgm:t>
    </dgm:pt>
    <dgm:pt modelId="{7EB87416-08F3-4992-968F-1FCBE4FA6A4A}" type="pres">
      <dgm:prSet presAssocID="{439A0F3B-B4B0-4320-88D1-8D427574D614}" presName="Name0" presStyleCnt="0">
        <dgm:presLayoutVars>
          <dgm:chMax val="11"/>
          <dgm:chPref val="11"/>
          <dgm:dir/>
          <dgm:resizeHandles/>
        </dgm:presLayoutVars>
      </dgm:prSet>
      <dgm:spPr/>
      <dgm:t>
        <a:bodyPr/>
        <a:lstStyle/>
        <a:p>
          <a:endParaRPr lang="zh-TW" altLang="en-US"/>
        </a:p>
      </dgm:t>
    </dgm:pt>
    <dgm:pt modelId="{5BA944A8-1F81-4AB3-B06D-69B15BD2D1A1}" type="pres">
      <dgm:prSet presAssocID="{FF8937B0-F4E8-4525-9707-2BCB56939864}" presName="Accent1" presStyleCnt="0"/>
      <dgm:spPr/>
      <dgm:t>
        <a:bodyPr/>
        <a:lstStyle/>
        <a:p>
          <a:endParaRPr lang="zh-TW" altLang="en-US"/>
        </a:p>
      </dgm:t>
    </dgm:pt>
    <dgm:pt modelId="{92137C2D-F452-4096-B89C-0BEA823E7E68}" type="pres">
      <dgm:prSet presAssocID="{FF8937B0-F4E8-4525-9707-2BCB56939864}" presName="Accent" presStyleLbl="node1" presStyleIdx="0" presStyleCnt="1"/>
      <dgm:spPr/>
      <dgm:t>
        <a:bodyPr/>
        <a:lstStyle/>
        <a:p>
          <a:endParaRPr lang="zh-TW" altLang="en-US"/>
        </a:p>
      </dgm:t>
    </dgm:pt>
    <dgm:pt modelId="{C12A57C6-F910-4B1A-88ED-BEF874076C68}" type="pres">
      <dgm:prSet presAssocID="{FF8937B0-F4E8-4525-9707-2BCB56939864}" presName="ParentBackground1" presStyleCnt="0"/>
      <dgm:spPr/>
      <dgm:t>
        <a:bodyPr/>
        <a:lstStyle/>
        <a:p>
          <a:endParaRPr lang="zh-TW" altLang="en-US"/>
        </a:p>
      </dgm:t>
    </dgm:pt>
    <dgm:pt modelId="{58D36526-9AE7-48C5-BE0D-FE383E3587BD}" type="pres">
      <dgm:prSet presAssocID="{FF8937B0-F4E8-4525-9707-2BCB56939864}" presName="ParentBackground" presStyleLbl="fgAcc1" presStyleIdx="0" presStyleCnt="1"/>
      <dgm:spPr/>
      <dgm:t>
        <a:bodyPr/>
        <a:lstStyle/>
        <a:p>
          <a:endParaRPr lang="zh-TW" altLang="en-US"/>
        </a:p>
      </dgm:t>
    </dgm:pt>
    <dgm:pt modelId="{2DA691E8-BB15-49BA-83DB-7D73BDFC3B41}" type="pres">
      <dgm:prSet presAssocID="{FF8937B0-F4E8-4525-9707-2BCB56939864}" presName="Parent1" presStyleLbl="revTx" presStyleIdx="0" presStyleCnt="0">
        <dgm:presLayoutVars>
          <dgm:chMax val="1"/>
          <dgm:chPref val="1"/>
          <dgm:bulletEnabled val="1"/>
        </dgm:presLayoutVars>
      </dgm:prSet>
      <dgm:spPr/>
      <dgm:t>
        <a:bodyPr/>
        <a:lstStyle/>
        <a:p>
          <a:endParaRPr lang="zh-TW" altLang="en-US"/>
        </a:p>
      </dgm:t>
    </dgm:pt>
  </dgm:ptLst>
  <dgm:cxnLst>
    <dgm:cxn modelId="{1DEFC102-F0E1-4F1A-ABBB-A7486012DA50}" srcId="{439A0F3B-B4B0-4320-88D1-8D427574D614}" destId="{FF8937B0-F4E8-4525-9707-2BCB56939864}" srcOrd="0" destOrd="0" parTransId="{F22354DF-1815-40E6-9E5E-0268EDA4093B}" sibTransId="{8BAF8989-3B45-49F7-A6CD-7E335CA01B80}"/>
    <dgm:cxn modelId="{28EC206F-E265-47DC-918E-ABF2712CE1C8}" type="presOf" srcId="{FF8937B0-F4E8-4525-9707-2BCB56939864}" destId="{2DA691E8-BB15-49BA-83DB-7D73BDFC3B41}" srcOrd="1" destOrd="0" presId="urn:microsoft.com/office/officeart/2011/layout/CircleProcess"/>
    <dgm:cxn modelId="{E8DFECF3-387B-485B-9D1F-E0A03A2DA97B}" type="presOf" srcId="{FF8937B0-F4E8-4525-9707-2BCB56939864}" destId="{58D36526-9AE7-48C5-BE0D-FE383E3587BD}" srcOrd="0" destOrd="0" presId="urn:microsoft.com/office/officeart/2011/layout/CircleProcess"/>
    <dgm:cxn modelId="{B64E7E6D-09FC-4FB9-A5D6-6C573F552749}" type="presOf" srcId="{439A0F3B-B4B0-4320-88D1-8D427574D614}" destId="{7EB87416-08F3-4992-968F-1FCBE4FA6A4A}" srcOrd="0" destOrd="0" presId="urn:microsoft.com/office/officeart/2011/layout/CircleProcess"/>
    <dgm:cxn modelId="{B729213C-EF6F-4646-8920-5BD99F2293F3}" type="presParOf" srcId="{7EB87416-08F3-4992-968F-1FCBE4FA6A4A}" destId="{5BA944A8-1F81-4AB3-B06D-69B15BD2D1A1}" srcOrd="0" destOrd="0" presId="urn:microsoft.com/office/officeart/2011/layout/CircleProcess"/>
    <dgm:cxn modelId="{02575FFD-F3D4-417F-B1E6-7B4AAAEC1DFB}" type="presParOf" srcId="{5BA944A8-1F81-4AB3-B06D-69B15BD2D1A1}" destId="{92137C2D-F452-4096-B89C-0BEA823E7E68}" srcOrd="0" destOrd="0" presId="urn:microsoft.com/office/officeart/2011/layout/CircleProcess"/>
    <dgm:cxn modelId="{E1E5F532-99CD-4855-858D-8038F7FF580B}" type="presParOf" srcId="{7EB87416-08F3-4992-968F-1FCBE4FA6A4A}" destId="{C12A57C6-F910-4B1A-88ED-BEF874076C68}" srcOrd="1" destOrd="0" presId="urn:microsoft.com/office/officeart/2011/layout/CircleProcess"/>
    <dgm:cxn modelId="{51B329A0-DB66-4C08-A476-E2CCEE8B4B25}" type="presParOf" srcId="{C12A57C6-F910-4B1A-88ED-BEF874076C68}" destId="{58D36526-9AE7-48C5-BE0D-FE383E3587BD}" srcOrd="0" destOrd="0" presId="urn:microsoft.com/office/officeart/2011/layout/CircleProcess"/>
    <dgm:cxn modelId="{0B9170E2-0862-4436-9AC8-8800C61D0858}" type="presParOf" srcId="{7EB87416-08F3-4992-968F-1FCBE4FA6A4A}" destId="{2DA691E8-BB15-49BA-83DB-7D73BDFC3B41}" srcOrd="2" destOrd="0" presId="urn:microsoft.com/office/officeart/2011/layout/CircleProcess"/>
  </dgm:cxnLst>
  <dgm:bg/>
  <dgm:whole/>
  <dgm:extLst>
    <a:ext uri="http://schemas.microsoft.com/office/drawing/2008/diagram">
      <dsp:dataModelExt xmlns:dsp="http://schemas.microsoft.com/office/drawing/2008/diagram" relId="rId8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39A0F3B-B4B0-4320-88D1-8D427574D614}" type="doc">
      <dgm:prSet loTypeId="urn:microsoft.com/office/officeart/2011/layout/CircleProcess" loCatId="officeonline" qsTypeId="urn:microsoft.com/office/officeart/2005/8/quickstyle/simple1" qsCatId="simple" csTypeId="urn:microsoft.com/office/officeart/2005/8/colors/accent2_1" csCatId="accent2" phldr="1"/>
      <dgm:spPr/>
      <dgm:t>
        <a:bodyPr/>
        <a:lstStyle/>
        <a:p>
          <a:endParaRPr lang="zh-TW" altLang="en-US"/>
        </a:p>
      </dgm:t>
    </dgm:pt>
    <dgm:pt modelId="{FF8937B0-F4E8-4525-9707-2BCB56939864}">
      <dgm:prSet phldrT="[文字]"/>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altLang="zh-TW" b="1" cap="none" spc="0" smtClean="0">
              <a:ln w="22225">
                <a:solidFill>
                  <a:schemeClr val="accent2"/>
                </a:solidFill>
                <a:prstDash val="solid"/>
              </a:ln>
              <a:solidFill>
                <a:schemeClr val="accent2">
                  <a:lumMod val="40000"/>
                  <a:lumOff val="60000"/>
                </a:schemeClr>
              </a:solidFill>
              <a:effectLst/>
            </a:rPr>
            <a:t>8</a:t>
          </a:r>
          <a:endParaRPr lang="zh-TW" altLang="en-US" b="1" cap="none" spc="0" dirty="0">
            <a:ln w="22225">
              <a:solidFill>
                <a:schemeClr val="accent2"/>
              </a:solidFill>
              <a:prstDash val="solid"/>
            </a:ln>
            <a:solidFill>
              <a:schemeClr val="accent2">
                <a:lumMod val="40000"/>
                <a:lumOff val="60000"/>
              </a:schemeClr>
            </a:solidFill>
            <a:effectLst/>
          </a:endParaRPr>
        </a:p>
      </dgm:t>
    </dgm:pt>
    <dgm:pt modelId="{F22354DF-1815-40E6-9E5E-0268EDA4093B}" type="parTrans" cxnId="{1DEFC102-F0E1-4F1A-ABBB-A7486012DA50}">
      <dgm:prSet/>
      <dgm:spPr/>
      <dgm:t>
        <a:bodyPr/>
        <a:lstStyle/>
        <a:p>
          <a:endParaRPr lang="zh-TW" altLang="en-US"/>
        </a:p>
      </dgm:t>
    </dgm:pt>
    <dgm:pt modelId="{8BAF8989-3B45-49F7-A6CD-7E335CA01B80}" type="sibTrans" cxnId="{1DEFC102-F0E1-4F1A-ABBB-A7486012DA50}">
      <dgm:prSet/>
      <dgm:spPr/>
      <dgm:t>
        <a:bodyPr/>
        <a:lstStyle/>
        <a:p>
          <a:endParaRPr lang="zh-TW" altLang="en-US"/>
        </a:p>
      </dgm:t>
    </dgm:pt>
    <dgm:pt modelId="{7EB87416-08F3-4992-968F-1FCBE4FA6A4A}" type="pres">
      <dgm:prSet presAssocID="{439A0F3B-B4B0-4320-88D1-8D427574D614}" presName="Name0" presStyleCnt="0">
        <dgm:presLayoutVars>
          <dgm:chMax val="11"/>
          <dgm:chPref val="11"/>
          <dgm:dir/>
          <dgm:resizeHandles/>
        </dgm:presLayoutVars>
      </dgm:prSet>
      <dgm:spPr/>
      <dgm:t>
        <a:bodyPr/>
        <a:lstStyle/>
        <a:p>
          <a:endParaRPr lang="zh-TW" altLang="en-US"/>
        </a:p>
      </dgm:t>
    </dgm:pt>
    <dgm:pt modelId="{5BA944A8-1F81-4AB3-B06D-69B15BD2D1A1}" type="pres">
      <dgm:prSet presAssocID="{FF8937B0-F4E8-4525-9707-2BCB56939864}" presName="Accent1" presStyleCnt="0"/>
      <dgm:spPr/>
      <dgm:t>
        <a:bodyPr/>
        <a:lstStyle/>
        <a:p>
          <a:endParaRPr lang="zh-TW" altLang="en-US"/>
        </a:p>
      </dgm:t>
    </dgm:pt>
    <dgm:pt modelId="{92137C2D-F452-4096-B89C-0BEA823E7E68}" type="pres">
      <dgm:prSet presAssocID="{FF8937B0-F4E8-4525-9707-2BCB56939864}" presName="Accent" presStyleLbl="node1" presStyleIdx="0" presStyleCnt="1"/>
      <dgm:spPr/>
      <dgm:t>
        <a:bodyPr/>
        <a:lstStyle/>
        <a:p>
          <a:endParaRPr lang="zh-TW" altLang="en-US"/>
        </a:p>
      </dgm:t>
    </dgm:pt>
    <dgm:pt modelId="{C12A57C6-F910-4B1A-88ED-BEF874076C68}" type="pres">
      <dgm:prSet presAssocID="{FF8937B0-F4E8-4525-9707-2BCB56939864}" presName="ParentBackground1" presStyleCnt="0"/>
      <dgm:spPr/>
      <dgm:t>
        <a:bodyPr/>
        <a:lstStyle/>
        <a:p>
          <a:endParaRPr lang="zh-TW" altLang="en-US"/>
        </a:p>
      </dgm:t>
    </dgm:pt>
    <dgm:pt modelId="{58D36526-9AE7-48C5-BE0D-FE383E3587BD}" type="pres">
      <dgm:prSet presAssocID="{FF8937B0-F4E8-4525-9707-2BCB56939864}" presName="ParentBackground" presStyleLbl="fgAcc1" presStyleIdx="0" presStyleCnt="1"/>
      <dgm:spPr/>
      <dgm:t>
        <a:bodyPr/>
        <a:lstStyle/>
        <a:p>
          <a:endParaRPr lang="zh-TW" altLang="en-US"/>
        </a:p>
      </dgm:t>
    </dgm:pt>
    <dgm:pt modelId="{2DA691E8-BB15-49BA-83DB-7D73BDFC3B41}" type="pres">
      <dgm:prSet presAssocID="{FF8937B0-F4E8-4525-9707-2BCB56939864}" presName="Parent1" presStyleLbl="revTx" presStyleIdx="0" presStyleCnt="0">
        <dgm:presLayoutVars>
          <dgm:chMax val="1"/>
          <dgm:chPref val="1"/>
          <dgm:bulletEnabled val="1"/>
        </dgm:presLayoutVars>
      </dgm:prSet>
      <dgm:spPr/>
      <dgm:t>
        <a:bodyPr/>
        <a:lstStyle/>
        <a:p>
          <a:endParaRPr lang="zh-TW" altLang="en-US"/>
        </a:p>
      </dgm:t>
    </dgm:pt>
  </dgm:ptLst>
  <dgm:cxnLst>
    <dgm:cxn modelId="{1DEFC102-F0E1-4F1A-ABBB-A7486012DA50}" srcId="{439A0F3B-B4B0-4320-88D1-8D427574D614}" destId="{FF8937B0-F4E8-4525-9707-2BCB56939864}" srcOrd="0" destOrd="0" parTransId="{F22354DF-1815-40E6-9E5E-0268EDA4093B}" sibTransId="{8BAF8989-3B45-49F7-A6CD-7E335CA01B80}"/>
    <dgm:cxn modelId="{CA683A96-AC35-4774-A794-D971A56F2715}" type="presOf" srcId="{439A0F3B-B4B0-4320-88D1-8D427574D614}" destId="{7EB87416-08F3-4992-968F-1FCBE4FA6A4A}" srcOrd="0" destOrd="0" presId="urn:microsoft.com/office/officeart/2011/layout/CircleProcess"/>
    <dgm:cxn modelId="{89D5CFBA-E620-4646-8B0A-15883DF8D3FB}" type="presOf" srcId="{FF8937B0-F4E8-4525-9707-2BCB56939864}" destId="{58D36526-9AE7-48C5-BE0D-FE383E3587BD}" srcOrd="0" destOrd="0" presId="urn:microsoft.com/office/officeart/2011/layout/CircleProcess"/>
    <dgm:cxn modelId="{7045A287-7897-4F0A-AB19-D19B46D04E7C}" type="presOf" srcId="{FF8937B0-F4E8-4525-9707-2BCB56939864}" destId="{2DA691E8-BB15-49BA-83DB-7D73BDFC3B41}" srcOrd="1" destOrd="0" presId="urn:microsoft.com/office/officeart/2011/layout/CircleProcess"/>
    <dgm:cxn modelId="{F17DFED6-A8EE-4C0B-AE0A-A7AFAE47CDF0}" type="presParOf" srcId="{7EB87416-08F3-4992-968F-1FCBE4FA6A4A}" destId="{5BA944A8-1F81-4AB3-B06D-69B15BD2D1A1}" srcOrd="0" destOrd="0" presId="urn:microsoft.com/office/officeart/2011/layout/CircleProcess"/>
    <dgm:cxn modelId="{AE6A15CE-5A92-48F6-AE93-20FB155E3992}" type="presParOf" srcId="{5BA944A8-1F81-4AB3-B06D-69B15BD2D1A1}" destId="{92137C2D-F452-4096-B89C-0BEA823E7E68}" srcOrd="0" destOrd="0" presId="urn:microsoft.com/office/officeart/2011/layout/CircleProcess"/>
    <dgm:cxn modelId="{6FF3171B-27AA-4F6D-832F-B5957F0B1725}" type="presParOf" srcId="{7EB87416-08F3-4992-968F-1FCBE4FA6A4A}" destId="{C12A57C6-F910-4B1A-88ED-BEF874076C68}" srcOrd="1" destOrd="0" presId="urn:microsoft.com/office/officeart/2011/layout/CircleProcess"/>
    <dgm:cxn modelId="{F6605229-02D1-47E2-BEA6-9F7FEF311DFB}" type="presParOf" srcId="{C12A57C6-F910-4B1A-88ED-BEF874076C68}" destId="{58D36526-9AE7-48C5-BE0D-FE383E3587BD}" srcOrd="0" destOrd="0" presId="urn:microsoft.com/office/officeart/2011/layout/CircleProcess"/>
    <dgm:cxn modelId="{D314B6F8-B7DD-4414-A285-285C11AA7A95}" type="presParOf" srcId="{7EB87416-08F3-4992-968F-1FCBE4FA6A4A}" destId="{2DA691E8-BB15-49BA-83DB-7D73BDFC3B41}" srcOrd="2" destOrd="0" presId="urn:microsoft.com/office/officeart/2011/layout/CircleProcess"/>
  </dgm:cxnLst>
  <dgm:bg/>
  <dgm:whole/>
  <dgm:extLst>
    <a:ext uri="http://schemas.microsoft.com/office/drawing/2008/diagram">
      <dsp:dataModelExt xmlns:dsp="http://schemas.microsoft.com/office/drawing/2008/diagram" relId="rId9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39A0F3B-B4B0-4320-88D1-8D427574D614}" type="doc">
      <dgm:prSet loTypeId="urn:microsoft.com/office/officeart/2011/layout/CircleProcess" loCatId="officeonline" qsTypeId="urn:microsoft.com/office/officeart/2005/8/quickstyle/simple1" qsCatId="simple" csTypeId="urn:microsoft.com/office/officeart/2005/8/colors/accent2_1" csCatId="accent2" phldr="1"/>
      <dgm:spPr/>
      <dgm:t>
        <a:bodyPr/>
        <a:lstStyle/>
        <a:p>
          <a:endParaRPr lang="zh-TW" altLang="en-US"/>
        </a:p>
      </dgm:t>
    </dgm:pt>
    <dgm:pt modelId="{FF8937B0-F4E8-4525-9707-2BCB56939864}">
      <dgm:prSet phldrT="[文字]"/>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altLang="zh-TW" b="1" cap="none" spc="0" smtClean="0">
              <a:ln w="22225">
                <a:solidFill>
                  <a:schemeClr val="accent2"/>
                </a:solidFill>
                <a:prstDash val="solid"/>
              </a:ln>
              <a:solidFill>
                <a:schemeClr val="accent2">
                  <a:lumMod val="40000"/>
                  <a:lumOff val="60000"/>
                </a:schemeClr>
              </a:solidFill>
              <a:effectLst/>
            </a:rPr>
            <a:t>7</a:t>
          </a:r>
          <a:endParaRPr lang="zh-TW" altLang="en-US" b="1" cap="none" spc="0" dirty="0">
            <a:ln w="22225">
              <a:solidFill>
                <a:schemeClr val="accent2"/>
              </a:solidFill>
              <a:prstDash val="solid"/>
            </a:ln>
            <a:solidFill>
              <a:schemeClr val="accent2">
                <a:lumMod val="40000"/>
                <a:lumOff val="60000"/>
              </a:schemeClr>
            </a:solidFill>
            <a:effectLst/>
          </a:endParaRPr>
        </a:p>
      </dgm:t>
    </dgm:pt>
    <dgm:pt modelId="{F22354DF-1815-40E6-9E5E-0268EDA4093B}" type="parTrans" cxnId="{1DEFC102-F0E1-4F1A-ABBB-A7486012DA50}">
      <dgm:prSet/>
      <dgm:spPr/>
      <dgm:t>
        <a:bodyPr/>
        <a:lstStyle/>
        <a:p>
          <a:endParaRPr lang="zh-TW" altLang="en-US"/>
        </a:p>
      </dgm:t>
    </dgm:pt>
    <dgm:pt modelId="{8BAF8989-3B45-49F7-A6CD-7E335CA01B80}" type="sibTrans" cxnId="{1DEFC102-F0E1-4F1A-ABBB-A7486012DA50}">
      <dgm:prSet/>
      <dgm:spPr/>
      <dgm:t>
        <a:bodyPr/>
        <a:lstStyle/>
        <a:p>
          <a:endParaRPr lang="zh-TW" altLang="en-US"/>
        </a:p>
      </dgm:t>
    </dgm:pt>
    <dgm:pt modelId="{7EB87416-08F3-4992-968F-1FCBE4FA6A4A}" type="pres">
      <dgm:prSet presAssocID="{439A0F3B-B4B0-4320-88D1-8D427574D614}" presName="Name0" presStyleCnt="0">
        <dgm:presLayoutVars>
          <dgm:chMax val="11"/>
          <dgm:chPref val="11"/>
          <dgm:dir/>
          <dgm:resizeHandles/>
        </dgm:presLayoutVars>
      </dgm:prSet>
      <dgm:spPr/>
      <dgm:t>
        <a:bodyPr/>
        <a:lstStyle/>
        <a:p>
          <a:endParaRPr lang="zh-TW" altLang="en-US"/>
        </a:p>
      </dgm:t>
    </dgm:pt>
    <dgm:pt modelId="{5BA944A8-1F81-4AB3-B06D-69B15BD2D1A1}" type="pres">
      <dgm:prSet presAssocID="{FF8937B0-F4E8-4525-9707-2BCB56939864}" presName="Accent1" presStyleCnt="0"/>
      <dgm:spPr/>
      <dgm:t>
        <a:bodyPr/>
        <a:lstStyle/>
        <a:p>
          <a:endParaRPr lang="zh-TW" altLang="en-US"/>
        </a:p>
      </dgm:t>
    </dgm:pt>
    <dgm:pt modelId="{92137C2D-F452-4096-B89C-0BEA823E7E68}" type="pres">
      <dgm:prSet presAssocID="{FF8937B0-F4E8-4525-9707-2BCB56939864}" presName="Accent" presStyleLbl="node1" presStyleIdx="0" presStyleCnt="1"/>
      <dgm:spPr/>
      <dgm:t>
        <a:bodyPr/>
        <a:lstStyle/>
        <a:p>
          <a:endParaRPr lang="zh-TW" altLang="en-US"/>
        </a:p>
      </dgm:t>
    </dgm:pt>
    <dgm:pt modelId="{C12A57C6-F910-4B1A-88ED-BEF874076C68}" type="pres">
      <dgm:prSet presAssocID="{FF8937B0-F4E8-4525-9707-2BCB56939864}" presName="ParentBackground1" presStyleCnt="0"/>
      <dgm:spPr/>
      <dgm:t>
        <a:bodyPr/>
        <a:lstStyle/>
        <a:p>
          <a:endParaRPr lang="zh-TW" altLang="en-US"/>
        </a:p>
      </dgm:t>
    </dgm:pt>
    <dgm:pt modelId="{58D36526-9AE7-48C5-BE0D-FE383E3587BD}" type="pres">
      <dgm:prSet presAssocID="{FF8937B0-F4E8-4525-9707-2BCB56939864}" presName="ParentBackground" presStyleLbl="fgAcc1" presStyleIdx="0" presStyleCnt="1"/>
      <dgm:spPr/>
      <dgm:t>
        <a:bodyPr/>
        <a:lstStyle/>
        <a:p>
          <a:endParaRPr lang="zh-TW" altLang="en-US"/>
        </a:p>
      </dgm:t>
    </dgm:pt>
    <dgm:pt modelId="{2DA691E8-BB15-49BA-83DB-7D73BDFC3B41}" type="pres">
      <dgm:prSet presAssocID="{FF8937B0-F4E8-4525-9707-2BCB56939864}" presName="Parent1" presStyleLbl="revTx" presStyleIdx="0" presStyleCnt="0">
        <dgm:presLayoutVars>
          <dgm:chMax val="1"/>
          <dgm:chPref val="1"/>
          <dgm:bulletEnabled val="1"/>
        </dgm:presLayoutVars>
      </dgm:prSet>
      <dgm:spPr/>
      <dgm:t>
        <a:bodyPr/>
        <a:lstStyle/>
        <a:p>
          <a:endParaRPr lang="zh-TW" altLang="en-US"/>
        </a:p>
      </dgm:t>
    </dgm:pt>
  </dgm:ptLst>
  <dgm:cxnLst>
    <dgm:cxn modelId="{1DEFC102-F0E1-4F1A-ABBB-A7486012DA50}" srcId="{439A0F3B-B4B0-4320-88D1-8D427574D614}" destId="{FF8937B0-F4E8-4525-9707-2BCB56939864}" srcOrd="0" destOrd="0" parTransId="{F22354DF-1815-40E6-9E5E-0268EDA4093B}" sibTransId="{8BAF8989-3B45-49F7-A6CD-7E335CA01B80}"/>
    <dgm:cxn modelId="{D782F6A2-2C9A-4853-B965-3EBAC4720C51}" type="presOf" srcId="{439A0F3B-B4B0-4320-88D1-8D427574D614}" destId="{7EB87416-08F3-4992-968F-1FCBE4FA6A4A}" srcOrd="0" destOrd="0" presId="urn:microsoft.com/office/officeart/2011/layout/CircleProcess"/>
    <dgm:cxn modelId="{10E0F83D-EB1A-4E0F-9875-463FB3475709}" type="presOf" srcId="{FF8937B0-F4E8-4525-9707-2BCB56939864}" destId="{58D36526-9AE7-48C5-BE0D-FE383E3587BD}" srcOrd="0" destOrd="0" presId="urn:microsoft.com/office/officeart/2011/layout/CircleProcess"/>
    <dgm:cxn modelId="{BE3C864D-CCD3-480E-B444-4CE8EEF20A7E}" type="presOf" srcId="{FF8937B0-F4E8-4525-9707-2BCB56939864}" destId="{2DA691E8-BB15-49BA-83DB-7D73BDFC3B41}" srcOrd="1" destOrd="0" presId="urn:microsoft.com/office/officeart/2011/layout/CircleProcess"/>
    <dgm:cxn modelId="{B0A7C64F-ADB9-4BAA-9EF8-C55992C2BC1C}" type="presParOf" srcId="{7EB87416-08F3-4992-968F-1FCBE4FA6A4A}" destId="{5BA944A8-1F81-4AB3-B06D-69B15BD2D1A1}" srcOrd="0" destOrd="0" presId="urn:microsoft.com/office/officeart/2011/layout/CircleProcess"/>
    <dgm:cxn modelId="{BC3A4BEE-E5D4-43A9-9155-9894507655C8}" type="presParOf" srcId="{5BA944A8-1F81-4AB3-B06D-69B15BD2D1A1}" destId="{92137C2D-F452-4096-B89C-0BEA823E7E68}" srcOrd="0" destOrd="0" presId="urn:microsoft.com/office/officeart/2011/layout/CircleProcess"/>
    <dgm:cxn modelId="{1BBEE0A8-75FF-49EF-BDB6-557E4D4BE7A8}" type="presParOf" srcId="{7EB87416-08F3-4992-968F-1FCBE4FA6A4A}" destId="{C12A57C6-F910-4B1A-88ED-BEF874076C68}" srcOrd="1" destOrd="0" presId="urn:microsoft.com/office/officeart/2011/layout/CircleProcess"/>
    <dgm:cxn modelId="{16D8371B-5FF5-4705-9A17-1EFB99815F24}" type="presParOf" srcId="{C12A57C6-F910-4B1A-88ED-BEF874076C68}" destId="{58D36526-9AE7-48C5-BE0D-FE383E3587BD}" srcOrd="0" destOrd="0" presId="urn:microsoft.com/office/officeart/2011/layout/CircleProcess"/>
    <dgm:cxn modelId="{95C75F83-47A2-44B5-8134-746F35EB3975}" type="presParOf" srcId="{7EB87416-08F3-4992-968F-1FCBE4FA6A4A}" destId="{2DA691E8-BB15-49BA-83DB-7D73BDFC3B41}" srcOrd="2" destOrd="0" presId="urn:microsoft.com/office/officeart/2011/layout/CircleProcess"/>
  </dgm:cxnLst>
  <dgm:bg/>
  <dgm:whole/>
  <dgm:extLst>
    <a:ext uri="http://schemas.microsoft.com/office/drawing/2008/diagram">
      <dsp:dataModelExt xmlns:dsp="http://schemas.microsoft.com/office/drawing/2008/diagram" relId="rId9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4EA3FD-086E-45B3-8844-3A68F0035A4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TW" altLang="en-US"/>
        </a:p>
      </dgm:t>
    </dgm:pt>
    <dgm:pt modelId="{A1728167-D240-46E7-AF37-0A5EF4052887}">
      <dgm:prSet/>
      <dgm:spPr/>
      <dgm:t>
        <a:bodyPr/>
        <a:lstStyle/>
        <a:p>
          <a:pPr rtl="0"/>
          <a:r>
            <a:rPr lang="zh-TW" altLang="en-US" dirty="0" smtClean="0"/>
            <a:t>切寬</a:t>
          </a:r>
          <a:r>
            <a:rPr lang="zh-TW" dirty="0" smtClean="0"/>
            <a:t>：</a:t>
          </a:r>
          <a:r>
            <a:rPr lang="en-US" altLang="zh-TW" dirty="0" smtClean="0"/>
            <a:t>10mm</a:t>
          </a:r>
          <a:endParaRPr lang="zh-TW" dirty="0"/>
        </a:p>
      </dgm:t>
    </dgm:pt>
    <dgm:pt modelId="{D7073727-7DC8-45F1-B31D-4DBA67719FB9}" type="parTrans" cxnId="{FB4D12C1-461A-440F-8E86-771190C8812B}">
      <dgm:prSet/>
      <dgm:spPr/>
      <dgm:t>
        <a:bodyPr/>
        <a:lstStyle/>
        <a:p>
          <a:endParaRPr lang="zh-TW" altLang="en-US"/>
        </a:p>
      </dgm:t>
    </dgm:pt>
    <dgm:pt modelId="{73EBEDAF-C04E-43B1-945F-38FBAD52BCF4}" type="sibTrans" cxnId="{FB4D12C1-461A-440F-8E86-771190C8812B}">
      <dgm:prSet/>
      <dgm:spPr/>
      <dgm:t>
        <a:bodyPr/>
        <a:lstStyle/>
        <a:p>
          <a:endParaRPr lang="zh-TW" altLang="en-US"/>
        </a:p>
      </dgm:t>
    </dgm:pt>
    <dgm:pt modelId="{F1805782-DAFB-4C0D-86A7-9A404894C1F6}">
      <dgm:prSet/>
      <dgm:spPr/>
      <dgm:t>
        <a:bodyPr/>
        <a:lstStyle/>
        <a:p>
          <a:pPr rtl="0"/>
          <a:r>
            <a:rPr lang="zh-TW" altLang="en-US" dirty="0" smtClean="0"/>
            <a:t>切深</a:t>
          </a:r>
          <a:r>
            <a:rPr lang="zh-TW" dirty="0" smtClean="0"/>
            <a:t>：</a:t>
          </a:r>
          <a:r>
            <a:rPr lang="en-US" altLang="zh-TW" dirty="0" smtClean="0"/>
            <a:t>3mm</a:t>
          </a:r>
          <a:endParaRPr lang="zh-TW" dirty="0"/>
        </a:p>
      </dgm:t>
    </dgm:pt>
    <dgm:pt modelId="{B6016869-FA18-4330-A021-A455D437471B}" type="parTrans" cxnId="{DCE1AEFD-DC00-446A-9FE0-D922EF3E28E7}">
      <dgm:prSet/>
      <dgm:spPr/>
      <dgm:t>
        <a:bodyPr/>
        <a:lstStyle/>
        <a:p>
          <a:endParaRPr lang="zh-TW" altLang="en-US"/>
        </a:p>
      </dgm:t>
    </dgm:pt>
    <dgm:pt modelId="{4A982EAB-8C0B-4B1B-80F8-FE832407F2E2}" type="sibTrans" cxnId="{DCE1AEFD-DC00-446A-9FE0-D922EF3E28E7}">
      <dgm:prSet/>
      <dgm:spPr/>
      <dgm:t>
        <a:bodyPr/>
        <a:lstStyle/>
        <a:p>
          <a:endParaRPr lang="zh-TW" altLang="en-US"/>
        </a:p>
      </dgm:t>
    </dgm:pt>
    <dgm:pt modelId="{0A093C6F-BA36-4C0E-B685-C2E3A8A8ACCA}">
      <dgm:prSet/>
      <dgm:spPr/>
      <dgm:t>
        <a:bodyPr/>
        <a:lstStyle/>
        <a:p>
          <a:pPr rtl="0"/>
          <a:r>
            <a:rPr lang="zh-TW" altLang="en-US" dirty="0" smtClean="0"/>
            <a:t>每道間隔：</a:t>
          </a:r>
          <a:r>
            <a:rPr lang="en-US" altLang="zh-TW" dirty="0" smtClean="0"/>
            <a:t>5mm</a:t>
          </a:r>
          <a:endParaRPr lang="zh-TW" dirty="0"/>
        </a:p>
      </dgm:t>
    </dgm:pt>
    <dgm:pt modelId="{BEC2F755-3576-4976-A6A3-D774BEF7D548}" type="parTrans" cxnId="{A666DDAD-D269-437F-8901-B1493DC85017}">
      <dgm:prSet/>
      <dgm:spPr/>
      <dgm:t>
        <a:bodyPr/>
        <a:lstStyle/>
        <a:p>
          <a:endParaRPr lang="zh-TW" altLang="en-US"/>
        </a:p>
      </dgm:t>
    </dgm:pt>
    <dgm:pt modelId="{A3576708-9520-4164-85B1-F8E079EC508D}" type="sibTrans" cxnId="{A666DDAD-D269-437F-8901-B1493DC85017}">
      <dgm:prSet/>
      <dgm:spPr/>
      <dgm:t>
        <a:bodyPr/>
        <a:lstStyle/>
        <a:p>
          <a:endParaRPr lang="zh-TW" altLang="en-US"/>
        </a:p>
      </dgm:t>
    </dgm:pt>
    <dgm:pt modelId="{5E3BA7B5-1AA2-4FDB-8E39-B1D74386945A}" type="pres">
      <dgm:prSet presAssocID="{6F4EA3FD-086E-45B3-8844-3A68F0035A40}" presName="linear" presStyleCnt="0">
        <dgm:presLayoutVars>
          <dgm:animLvl val="lvl"/>
          <dgm:resizeHandles val="exact"/>
        </dgm:presLayoutVars>
      </dgm:prSet>
      <dgm:spPr/>
      <dgm:t>
        <a:bodyPr/>
        <a:lstStyle/>
        <a:p>
          <a:endParaRPr lang="zh-TW" altLang="en-US"/>
        </a:p>
      </dgm:t>
    </dgm:pt>
    <dgm:pt modelId="{5A120486-C547-48F9-A541-C9610B7992F0}" type="pres">
      <dgm:prSet presAssocID="{A1728167-D240-46E7-AF37-0A5EF4052887}" presName="parentText" presStyleLbl="node1" presStyleIdx="0" presStyleCnt="3">
        <dgm:presLayoutVars>
          <dgm:chMax val="0"/>
          <dgm:bulletEnabled val="1"/>
        </dgm:presLayoutVars>
      </dgm:prSet>
      <dgm:spPr/>
      <dgm:t>
        <a:bodyPr/>
        <a:lstStyle/>
        <a:p>
          <a:endParaRPr lang="zh-TW" altLang="en-US"/>
        </a:p>
      </dgm:t>
    </dgm:pt>
    <dgm:pt modelId="{06BB4516-964F-4A50-A867-C32DAB984D4F}" type="pres">
      <dgm:prSet presAssocID="{73EBEDAF-C04E-43B1-945F-38FBAD52BCF4}" presName="spacer" presStyleCnt="0"/>
      <dgm:spPr/>
    </dgm:pt>
    <dgm:pt modelId="{B32CB8FD-BA02-40D8-960A-F866F96E60A3}" type="pres">
      <dgm:prSet presAssocID="{F1805782-DAFB-4C0D-86A7-9A404894C1F6}" presName="parentText" presStyleLbl="node1" presStyleIdx="1" presStyleCnt="3">
        <dgm:presLayoutVars>
          <dgm:chMax val="0"/>
          <dgm:bulletEnabled val="1"/>
        </dgm:presLayoutVars>
      </dgm:prSet>
      <dgm:spPr/>
      <dgm:t>
        <a:bodyPr/>
        <a:lstStyle/>
        <a:p>
          <a:endParaRPr lang="zh-TW" altLang="en-US"/>
        </a:p>
      </dgm:t>
    </dgm:pt>
    <dgm:pt modelId="{42C9AAE5-19A7-4464-BF1A-3D979893BBD1}" type="pres">
      <dgm:prSet presAssocID="{4A982EAB-8C0B-4B1B-80F8-FE832407F2E2}" presName="spacer" presStyleCnt="0"/>
      <dgm:spPr/>
    </dgm:pt>
    <dgm:pt modelId="{B40225A9-9BB4-4A00-991D-99DB1CB3177A}" type="pres">
      <dgm:prSet presAssocID="{0A093C6F-BA36-4C0E-B685-C2E3A8A8ACCA}" presName="parentText" presStyleLbl="node1" presStyleIdx="2" presStyleCnt="3">
        <dgm:presLayoutVars>
          <dgm:chMax val="0"/>
          <dgm:bulletEnabled val="1"/>
        </dgm:presLayoutVars>
      </dgm:prSet>
      <dgm:spPr/>
      <dgm:t>
        <a:bodyPr/>
        <a:lstStyle/>
        <a:p>
          <a:endParaRPr lang="zh-TW" altLang="en-US"/>
        </a:p>
      </dgm:t>
    </dgm:pt>
  </dgm:ptLst>
  <dgm:cxnLst>
    <dgm:cxn modelId="{FB4D12C1-461A-440F-8E86-771190C8812B}" srcId="{6F4EA3FD-086E-45B3-8844-3A68F0035A40}" destId="{A1728167-D240-46E7-AF37-0A5EF4052887}" srcOrd="0" destOrd="0" parTransId="{D7073727-7DC8-45F1-B31D-4DBA67719FB9}" sibTransId="{73EBEDAF-C04E-43B1-945F-38FBAD52BCF4}"/>
    <dgm:cxn modelId="{F35391AD-9A08-4A10-BF78-2DB4993B893C}" type="presOf" srcId="{0A093C6F-BA36-4C0E-B685-C2E3A8A8ACCA}" destId="{B40225A9-9BB4-4A00-991D-99DB1CB3177A}" srcOrd="0" destOrd="0" presId="urn:microsoft.com/office/officeart/2005/8/layout/vList2"/>
    <dgm:cxn modelId="{1BB434F5-352E-4F7F-92F2-575AA9B6F666}" type="presOf" srcId="{6F4EA3FD-086E-45B3-8844-3A68F0035A40}" destId="{5E3BA7B5-1AA2-4FDB-8E39-B1D74386945A}" srcOrd="0" destOrd="0" presId="urn:microsoft.com/office/officeart/2005/8/layout/vList2"/>
    <dgm:cxn modelId="{A666DDAD-D269-437F-8901-B1493DC85017}" srcId="{6F4EA3FD-086E-45B3-8844-3A68F0035A40}" destId="{0A093C6F-BA36-4C0E-B685-C2E3A8A8ACCA}" srcOrd="2" destOrd="0" parTransId="{BEC2F755-3576-4976-A6A3-D774BEF7D548}" sibTransId="{A3576708-9520-4164-85B1-F8E079EC508D}"/>
    <dgm:cxn modelId="{6F7D983F-7BD6-4873-9890-7AE689C25DC8}" type="presOf" srcId="{A1728167-D240-46E7-AF37-0A5EF4052887}" destId="{5A120486-C547-48F9-A541-C9610B7992F0}" srcOrd="0" destOrd="0" presId="urn:microsoft.com/office/officeart/2005/8/layout/vList2"/>
    <dgm:cxn modelId="{DCE1AEFD-DC00-446A-9FE0-D922EF3E28E7}" srcId="{6F4EA3FD-086E-45B3-8844-3A68F0035A40}" destId="{F1805782-DAFB-4C0D-86A7-9A404894C1F6}" srcOrd="1" destOrd="0" parTransId="{B6016869-FA18-4330-A021-A455D437471B}" sibTransId="{4A982EAB-8C0B-4B1B-80F8-FE832407F2E2}"/>
    <dgm:cxn modelId="{A747D749-CE59-4B42-8BEB-5ABAA6077711}" type="presOf" srcId="{F1805782-DAFB-4C0D-86A7-9A404894C1F6}" destId="{B32CB8FD-BA02-40D8-960A-F866F96E60A3}" srcOrd="0" destOrd="0" presId="urn:microsoft.com/office/officeart/2005/8/layout/vList2"/>
    <dgm:cxn modelId="{5C1CA226-3872-4095-9F13-9B1683D901FB}" type="presParOf" srcId="{5E3BA7B5-1AA2-4FDB-8E39-B1D74386945A}" destId="{5A120486-C547-48F9-A541-C9610B7992F0}" srcOrd="0" destOrd="0" presId="urn:microsoft.com/office/officeart/2005/8/layout/vList2"/>
    <dgm:cxn modelId="{E83DFE39-0113-4851-AA34-014F88BBF52D}" type="presParOf" srcId="{5E3BA7B5-1AA2-4FDB-8E39-B1D74386945A}" destId="{06BB4516-964F-4A50-A867-C32DAB984D4F}" srcOrd="1" destOrd="0" presId="urn:microsoft.com/office/officeart/2005/8/layout/vList2"/>
    <dgm:cxn modelId="{3DA2CFA1-2E03-4EE1-96F0-D13134416330}" type="presParOf" srcId="{5E3BA7B5-1AA2-4FDB-8E39-B1D74386945A}" destId="{B32CB8FD-BA02-40D8-960A-F866F96E60A3}" srcOrd="2" destOrd="0" presId="urn:microsoft.com/office/officeart/2005/8/layout/vList2"/>
    <dgm:cxn modelId="{AE942A0B-A166-469C-926D-9C29762D53C5}" type="presParOf" srcId="{5E3BA7B5-1AA2-4FDB-8E39-B1D74386945A}" destId="{42C9AAE5-19A7-4464-BF1A-3D979893BBD1}" srcOrd="3" destOrd="0" presId="urn:microsoft.com/office/officeart/2005/8/layout/vList2"/>
    <dgm:cxn modelId="{4466F872-88BA-48F6-96DC-180A50D56AE5}" type="presParOf" srcId="{5E3BA7B5-1AA2-4FDB-8E39-B1D74386945A}" destId="{B40225A9-9BB4-4A00-991D-99DB1CB3177A}"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39A0F3B-B4B0-4320-88D1-8D427574D614}" type="doc">
      <dgm:prSet loTypeId="urn:microsoft.com/office/officeart/2011/layout/CircleProcess" loCatId="officeonline" qsTypeId="urn:microsoft.com/office/officeart/2005/8/quickstyle/simple1" qsCatId="simple" csTypeId="urn:microsoft.com/office/officeart/2005/8/colors/accent2_1" csCatId="accent2" phldr="1"/>
      <dgm:spPr/>
      <dgm:t>
        <a:bodyPr/>
        <a:lstStyle/>
        <a:p>
          <a:endParaRPr lang="zh-TW" altLang="en-US"/>
        </a:p>
      </dgm:t>
    </dgm:pt>
    <dgm:pt modelId="{FF8937B0-F4E8-4525-9707-2BCB56939864}">
      <dgm:prSet phldrT="[文字]"/>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altLang="zh-TW" b="1" cap="none" spc="0" dirty="0" smtClean="0">
              <a:ln w="22225">
                <a:solidFill>
                  <a:schemeClr val="accent2"/>
                </a:solidFill>
                <a:prstDash val="solid"/>
              </a:ln>
              <a:solidFill>
                <a:schemeClr val="accent2">
                  <a:lumMod val="40000"/>
                  <a:lumOff val="60000"/>
                </a:schemeClr>
              </a:solidFill>
              <a:effectLst/>
            </a:rPr>
            <a:t>9</a:t>
          </a:r>
          <a:endParaRPr lang="zh-TW" altLang="en-US" b="1" cap="none" spc="0" dirty="0">
            <a:ln w="22225">
              <a:solidFill>
                <a:schemeClr val="accent2"/>
              </a:solidFill>
              <a:prstDash val="solid"/>
            </a:ln>
            <a:solidFill>
              <a:schemeClr val="accent2">
                <a:lumMod val="40000"/>
                <a:lumOff val="60000"/>
              </a:schemeClr>
            </a:solidFill>
            <a:effectLst/>
          </a:endParaRPr>
        </a:p>
      </dgm:t>
    </dgm:pt>
    <dgm:pt modelId="{F22354DF-1815-40E6-9E5E-0268EDA4093B}" type="parTrans" cxnId="{1DEFC102-F0E1-4F1A-ABBB-A7486012DA50}">
      <dgm:prSet/>
      <dgm:spPr/>
      <dgm:t>
        <a:bodyPr/>
        <a:lstStyle/>
        <a:p>
          <a:endParaRPr lang="zh-TW" altLang="en-US"/>
        </a:p>
      </dgm:t>
    </dgm:pt>
    <dgm:pt modelId="{8BAF8989-3B45-49F7-A6CD-7E335CA01B80}" type="sibTrans" cxnId="{1DEFC102-F0E1-4F1A-ABBB-A7486012DA50}">
      <dgm:prSet/>
      <dgm:spPr/>
      <dgm:t>
        <a:bodyPr/>
        <a:lstStyle/>
        <a:p>
          <a:endParaRPr lang="zh-TW" altLang="en-US"/>
        </a:p>
      </dgm:t>
    </dgm:pt>
    <dgm:pt modelId="{7EB87416-08F3-4992-968F-1FCBE4FA6A4A}" type="pres">
      <dgm:prSet presAssocID="{439A0F3B-B4B0-4320-88D1-8D427574D614}" presName="Name0" presStyleCnt="0">
        <dgm:presLayoutVars>
          <dgm:chMax val="11"/>
          <dgm:chPref val="11"/>
          <dgm:dir/>
          <dgm:resizeHandles/>
        </dgm:presLayoutVars>
      </dgm:prSet>
      <dgm:spPr/>
      <dgm:t>
        <a:bodyPr/>
        <a:lstStyle/>
        <a:p>
          <a:endParaRPr lang="zh-TW" altLang="en-US"/>
        </a:p>
      </dgm:t>
    </dgm:pt>
    <dgm:pt modelId="{5BA944A8-1F81-4AB3-B06D-69B15BD2D1A1}" type="pres">
      <dgm:prSet presAssocID="{FF8937B0-F4E8-4525-9707-2BCB56939864}" presName="Accent1" presStyleCnt="0"/>
      <dgm:spPr/>
      <dgm:t>
        <a:bodyPr/>
        <a:lstStyle/>
        <a:p>
          <a:endParaRPr lang="zh-TW" altLang="en-US"/>
        </a:p>
      </dgm:t>
    </dgm:pt>
    <dgm:pt modelId="{92137C2D-F452-4096-B89C-0BEA823E7E68}" type="pres">
      <dgm:prSet presAssocID="{FF8937B0-F4E8-4525-9707-2BCB56939864}" presName="Accent" presStyleLbl="node1" presStyleIdx="0" presStyleCnt="1"/>
      <dgm:spPr/>
      <dgm:t>
        <a:bodyPr/>
        <a:lstStyle/>
        <a:p>
          <a:endParaRPr lang="zh-TW" altLang="en-US"/>
        </a:p>
      </dgm:t>
    </dgm:pt>
    <dgm:pt modelId="{C12A57C6-F910-4B1A-88ED-BEF874076C68}" type="pres">
      <dgm:prSet presAssocID="{FF8937B0-F4E8-4525-9707-2BCB56939864}" presName="ParentBackground1" presStyleCnt="0"/>
      <dgm:spPr/>
      <dgm:t>
        <a:bodyPr/>
        <a:lstStyle/>
        <a:p>
          <a:endParaRPr lang="zh-TW" altLang="en-US"/>
        </a:p>
      </dgm:t>
    </dgm:pt>
    <dgm:pt modelId="{58D36526-9AE7-48C5-BE0D-FE383E3587BD}" type="pres">
      <dgm:prSet presAssocID="{FF8937B0-F4E8-4525-9707-2BCB56939864}" presName="ParentBackground" presStyleLbl="fgAcc1" presStyleIdx="0" presStyleCnt="1"/>
      <dgm:spPr/>
      <dgm:t>
        <a:bodyPr/>
        <a:lstStyle/>
        <a:p>
          <a:endParaRPr lang="zh-TW" altLang="en-US"/>
        </a:p>
      </dgm:t>
    </dgm:pt>
    <dgm:pt modelId="{2DA691E8-BB15-49BA-83DB-7D73BDFC3B41}" type="pres">
      <dgm:prSet presAssocID="{FF8937B0-F4E8-4525-9707-2BCB56939864}" presName="Parent1" presStyleLbl="revTx" presStyleIdx="0" presStyleCnt="0">
        <dgm:presLayoutVars>
          <dgm:chMax val="1"/>
          <dgm:chPref val="1"/>
          <dgm:bulletEnabled val="1"/>
        </dgm:presLayoutVars>
      </dgm:prSet>
      <dgm:spPr/>
      <dgm:t>
        <a:bodyPr/>
        <a:lstStyle/>
        <a:p>
          <a:endParaRPr lang="zh-TW" altLang="en-US"/>
        </a:p>
      </dgm:t>
    </dgm:pt>
  </dgm:ptLst>
  <dgm:cxnLst>
    <dgm:cxn modelId="{1DEFC102-F0E1-4F1A-ABBB-A7486012DA50}" srcId="{439A0F3B-B4B0-4320-88D1-8D427574D614}" destId="{FF8937B0-F4E8-4525-9707-2BCB56939864}" srcOrd="0" destOrd="0" parTransId="{F22354DF-1815-40E6-9E5E-0268EDA4093B}" sibTransId="{8BAF8989-3B45-49F7-A6CD-7E335CA01B80}"/>
    <dgm:cxn modelId="{759D5EA7-ABB1-41B5-BFA1-2C60868D9672}" type="presOf" srcId="{FF8937B0-F4E8-4525-9707-2BCB56939864}" destId="{58D36526-9AE7-48C5-BE0D-FE383E3587BD}" srcOrd="0" destOrd="0" presId="urn:microsoft.com/office/officeart/2011/layout/CircleProcess"/>
    <dgm:cxn modelId="{CBBC5C39-CA08-4D67-8387-4A3DE584B1F4}" type="presOf" srcId="{FF8937B0-F4E8-4525-9707-2BCB56939864}" destId="{2DA691E8-BB15-49BA-83DB-7D73BDFC3B41}" srcOrd="1" destOrd="0" presId="urn:microsoft.com/office/officeart/2011/layout/CircleProcess"/>
    <dgm:cxn modelId="{5602F29F-D65A-495D-9126-853B32358FFB}" type="presOf" srcId="{439A0F3B-B4B0-4320-88D1-8D427574D614}" destId="{7EB87416-08F3-4992-968F-1FCBE4FA6A4A}" srcOrd="0" destOrd="0" presId="urn:microsoft.com/office/officeart/2011/layout/CircleProcess"/>
    <dgm:cxn modelId="{A8B66DF2-2EAE-4FAB-A257-AEE7A7F1CAEF}" type="presParOf" srcId="{7EB87416-08F3-4992-968F-1FCBE4FA6A4A}" destId="{5BA944A8-1F81-4AB3-B06D-69B15BD2D1A1}" srcOrd="0" destOrd="0" presId="urn:microsoft.com/office/officeart/2011/layout/CircleProcess"/>
    <dgm:cxn modelId="{5D47BDA5-790C-4424-80E1-95D59E34225B}" type="presParOf" srcId="{5BA944A8-1F81-4AB3-B06D-69B15BD2D1A1}" destId="{92137C2D-F452-4096-B89C-0BEA823E7E68}" srcOrd="0" destOrd="0" presId="urn:microsoft.com/office/officeart/2011/layout/CircleProcess"/>
    <dgm:cxn modelId="{0E43784F-5DAE-416E-B568-BE4B39032871}" type="presParOf" srcId="{7EB87416-08F3-4992-968F-1FCBE4FA6A4A}" destId="{C12A57C6-F910-4B1A-88ED-BEF874076C68}" srcOrd="1" destOrd="0" presId="urn:microsoft.com/office/officeart/2011/layout/CircleProcess"/>
    <dgm:cxn modelId="{E02682CD-CF88-476C-946D-178A13279A06}" type="presParOf" srcId="{C12A57C6-F910-4B1A-88ED-BEF874076C68}" destId="{58D36526-9AE7-48C5-BE0D-FE383E3587BD}" srcOrd="0" destOrd="0" presId="urn:microsoft.com/office/officeart/2011/layout/CircleProcess"/>
    <dgm:cxn modelId="{64921658-B6C0-481B-B9AE-AE32A2FF1E8D}" type="presParOf" srcId="{7EB87416-08F3-4992-968F-1FCBE4FA6A4A}" destId="{2DA691E8-BB15-49BA-83DB-7D73BDFC3B41}" srcOrd="2" destOrd="0" presId="urn:microsoft.com/office/officeart/2011/layout/CircleProcess"/>
  </dgm:cxnLst>
  <dgm:bg/>
  <dgm:whole/>
  <dgm:extLst>
    <a:ext uri="http://schemas.microsoft.com/office/drawing/2008/diagram">
      <dsp:dataModelExt xmlns:dsp="http://schemas.microsoft.com/office/drawing/2008/diagram" relId="rId10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9A0F3B-B4B0-4320-88D1-8D427574D614}" type="doc">
      <dgm:prSet loTypeId="urn:microsoft.com/office/officeart/2011/layout/CircleProcess" loCatId="officeonline" qsTypeId="urn:microsoft.com/office/officeart/2005/8/quickstyle/simple1" qsCatId="simple" csTypeId="urn:microsoft.com/office/officeart/2005/8/colors/accent2_1" csCatId="accent2" phldr="1"/>
      <dgm:spPr/>
      <dgm:t>
        <a:bodyPr/>
        <a:lstStyle/>
        <a:p>
          <a:endParaRPr lang="zh-TW" altLang="en-US"/>
        </a:p>
      </dgm:t>
    </dgm:pt>
    <dgm:pt modelId="{FF8937B0-F4E8-4525-9707-2BCB56939864}">
      <dgm:prSet phldrT="[文字]"/>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altLang="zh-TW" b="1" cap="none" spc="0" dirty="0" smtClean="0">
              <a:ln w="22225">
                <a:solidFill>
                  <a:schemeClr val="accent2"/>
                </a:solidFill>
                <a:prstDash val="solid"/>
              </a:ln>
              <a:solidFill>
                <a:schemeClr val="accent2">
                  <a:lumMod val="40000"/>
                  <a:lumOff val="60000"/>
                </a:schemeClr>
              </a:solidFill>
              <a:effectLst/>
            </a:rPr>
            <a:t>1</a:t>
          </a:r>
          <a:endParaRPr lang="zh-TW" altLang="en-US" b="1" cap="none" spc="0" dirty="0">
            <a:ln w="22225">
              <a:solidFill>
                <a:schemeClr val="accent2"/>
              </a:solidFill>
              <a:prstDash val="solid"/>
            </a:ln>
            <a:solidFill>
              <a:schemeClr val="accent2">
                <a:lumMod val="40000"/>
                <a:lumOff val="60000"/>
              </a:schemeClr>
            </a:solidFill>
            <a:effectLst/>
          </a:endParaRPr>
        </a:p>
      </dgm:t>
    </dgm:pt>
    <dgm:pt modelId="{F22354DF-1815-40E6-9E5E-0268EDA4093B}" type="parTrans" cxnId="{1DEFC102-F0E1-4F1A-ABBB-A7486012DA50}">
      <dgm:prSet/>
      <dgm:spPr/>
      <dgm:t>
        <a:bodyPr/>
        <a:lstStyle/>
        <a:p>
          <a:endParaRPr lang="zh-TW" altLang="en-US"/>
        </a:p>
      </dgm:t>
    </dgm:pt>
    <dgm:pt modelId="{8BAF8989-3B45-49F7-A6CD-7E335CA01B80}" type="sibTrans" cxnId="{1DEFC102-F0E1-4F1A-ABBB-A7486012DA50}">
      <dgm:prSet/>
      <dgm:spPr/>
      <dgm:t>
        <a:bodyPr/>
        <a:lstStyle/>
        <a:p>
          <a:endParaRPr lang="zh-TW" altLang="en-US"/>
        </a:p>
      </dgm:t>
    </dgm:pt>
    <dgm:pt modelId="{7EB87416-08F3-4992-968F-1FCBE4FA6A4A}" type="pres">
      <dgm:prSet presAssocID="{439A0F3B-B4B0-4320-88D1-8D427574D614}" presName="Name0" presStyleCnt="0">
        <dgm:presLayoutVars>
          <dgm:chMax val="11"/>
          <dgm:chPref val="11"/>
          <dgm:dir/>
          <dgm:resizeHandles/>
        </dgm:presLayoutVars>
      </dgm:prSet>
      <dgm:spPr/>
      <dgm:t>
        <a:bodyPr/>
        <a:lstStyle/>
        <a:p>
          <a:endParaRPr lang="zh-TW" altLang="en-US"/>
        </a:p>
      </dgm:t>
    </dgm:pt>
    <dgm:pt modelId="{5BA944A8-1F81-4AB3-B06D-69B15BD2D1A1}" type="pres">
      <dgm:prSet presAssocID="{FF8937B0-F4E8-4525-9707-2BCB56939864}" presName="Accent1" presStyleCnt="0"/>
      <dgm:spPr/>
      <dgm:t>
        <a:bodyPr/>
        <a:lstStyle/>
        <a:p>
          <a:endParaRPr lang="zh-TW" altLang="en-US"/>
        </a:p>
      </dgm:t>
    </dgm:pt>
    <dgm:pt modelId="{92137C2D-F452-4096-B89C-0BEA823E7E68}" type="pres">
      <dgm:prSet presAssocID="{FF8937B0-F4E8-4525-9707-2BCB56939864}" presName="Accent" presStyleLbl="node1" presStyleIdx="0" presStyleCnt="1"/>
      <dgm:spPr/>
      <dgm:t>
        <a:bodyPr/>
        <a:lstStyle/>
        <a:p>
          <a:endParaRPr lang="zh-TW" altLang="en-US"/>
        </a:p>
      </dgm:t>
    </dgm:pt>
    <dgm:pt modelId="{C12A57C6-F910-4B1A-88ED-BEF874076C68}" type="pres">
      <dgm:prSet presAssocID="{FF8937B0-F4E8-4525-9707-2BCB56939864}" presName="ParentBackground1" presStyleCnt="0"/>
      <dgm:spPr/>
      <dgm:t>
        <a:bodyPr/>
        <a:lstStyle/>
        <a:p>
          <a:endParaRPr lang="zh-TW" altLang="en-US"/>
        </a:p>
      </dgm:t>
    </dgm:pt>
    <dgm:pt modelId="{58D36526-9AE7-48C5-BE0D-FE383E3587BD}" type="pres">
      <dgm:prSet presAssocID="{FF8937B0-F4E8-4525-9707-2BCB56939864}" presName="ParentBackground" presStyleLbl="fgAcc1" presStyleIdx="0" presStyleCnt="1"/>
      <dgm:spPr/>
      <dgm:t>
        <a:bodyPr/>
        <a:lstStyle/>
        <a:p>
          <a:endParaRPr lang="zh-TW" altLang="en-US"/>
        </a:p>
      </dgm:t>
    </dgm:pt>
    <dgm:pt modelId="{2DA691E8-BB15-49BA-83DB-7D73BDFC3B41}" type="pres">
      <dgm:prSet presAssocID="{FF8937B0-F4E8-4525-9707-2BCB56939864}" presName="Parent1" presStyleLbl="revTx" presStyleIdx="0" presStyleCnt="0">
        <dgm:presLayoutVars>
          <dgm:chMax val="1"/>
          <dgm:chPref val="1"/>
          <dgm:bulletEnabled val="1"/>
        </dgm:presLayoutVars>
      </dgm:prSet>
      <dgm:spPr/>
      <dgm:t>
        <a:bodyPr/>
        <a:lstStyle/>
        <a:p>
          <a:endParaRPr lang="zh-TW" altLang="en-US"/>
        </a:p>
      </dgm:t>
    </dgm:pt>
  </dgm:ptLst>
  <dgm:cxnLst>
    <dgm:cxn modelId="{1DEFC102-F0E1-4F1A-ABBB-A7486012DA50}" srcId="{439A0F3B-B4B0-4320-88D1-8D427574D614}" destId="{FF8937B0-F4E8-4525-9707-2BCB56939864}" srcOrd="0" destOrd="0" parTransId="{F22354DF-1815-40E6-9E5E-0268EDA4093B}" sibTransId="{8BAF8989-3B45-49F7-A6CD-7E335CA01B80}"/>
    <dgm:cxn modelId="{9292F28D-1D30-440F-9AF1-C4C6DE78D696}" type="presOf" srcId="{439A0F3B-B4B0-4320-88D1-8D427574D614}" destId="{7EB87416-08F3-4992-968F-1FCBE4FA6A4A}" srcOrd="0" destOrd="0" presId="urn:microsoft.com/office/officeart/2011/layout/CircleProcess"/>
    <dgm:cxn modelId="{ADDF930E-848C-4061-BD11-630029CEF5D1}" type="presOf" srcId="{FF8937B0-F4E8-4525-9707-2BCB56939864}" destId="{2DA691E8-BB15-49BA-83DB-7D73BDFC3B41}" srcOrd="1" destOrd="0" presId="urn:microsoft.com/office/officeart/2011/layout/CircleProcess"/>
    <dgm:cxn modelId="{2A25C1FB-DCEC-42B4-BBE5-2FE00356508D}" type="presOf" srcId="{FF8937B0-F4E8-4525-9707-2BCB56939864}" destId="{58D36526-9AE7-48C5-BE0D-FE383E3587BD}" srcOrd="0" destOrd="0" presId="urn:microsoft.com/office/officeart/2011/layout/CircleProcess"/>
    <dgm:cxn modelId="{D411837F-C587-4693-9A8E-164D21304AC2}" type="presParOf" srcId="{7EB87416-08F3-4992-968F-1FCBE4FA6A4A}" destId="{5BA944A8-1F81-4AB3-B06D-69B15BD2D1A1}" srcOrd="0" destOrd="0" presId="urn:microsoft.com/office/officeart/2011/layout/CircleProcess"/>
    <dgm:cxn modelId="{11522F55-E6F7-499B-995F-C6F4DD78BDD4}" type="presParOf" srcId="{5BA944A8-1F81-4AB3-B06D-69B15BD2D1A1}" destId="{92137C2D-F452-4096-B89C-0BEA823E7E68}" srcOrd="0" destOrd="0" presId="urn:microsoft.com/office/officeart/2011/layout/CircleProcess"/>
    <dgm:cxn modelId="{87B83792-A180-4CDF-9691-0A7F161B3B76}" type="presParOf" srcId="{7EB87416-08F3-4992-968F-1FCBE4FA6A4A}" destId="{C12A57C6-F910-4B1A-88ED-BEF874076C68}" srcOrd="1" destOrd="0" presId="urn:microsoft.com/office/officeart/2011/layout/CircleProcess"/>
    <dgm:cxn modelId="{499BC989-C935-4CFD-923D-BFCDFEEB50A4}" type="presParOf" srcId="{C12A57C6-F910-4B1A-88ED-BEF874076C68}" destId="{58D36526-9AE7-48C5-BE0D-FE383E3587BD}" srcOrd="0" destOrd="0" presId="urn:microsoft.com/office/officeart/2011/layout/CircleProcess"/>
    <dgm:cxn modelId="{84BBEAD0-7C1D-4500-B41E-039F42E5CC25}" type="presParOf" srcId="{7EB87416-08F3-4992-968F-1FCBE4FA6A4A}" destId="{2DA691E8-BB15-49BA-83DB-7D73BDFC3B41}" srcOrd="2" destOrd="0" presId="urn:microsoft.com/office/officeart/2011/layout/CircleProcess"/>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9A0F3B-B4B0-4320-88D1-8D427574D614}" type="doc">
      <dgm:prSet loTypeId="urn:microsoft.com/office/officeart/2011/layout/CircleProcess" loCatId="officeonline" qsTypeId="urn:microsoft.com/office/officeart/2005/8/quickstyle/simple1" qsCatId="simple" csTypeId="urn:microsoft.com/office/officeart/2005/8/colors/accent2_1" csCatId="accent2" phldr="1"/>
      <dgm:spPr/>
      <dgm:t>
        <a:bodyPr/>
        <a:lstStyle/>
        <a:p>
          <a:endParaRPr lang="zh-TW" altLang="en-US"/>
        </a:p>
      </dgm:t>
    </dgm:pt>
    <dgm:pt modelId="{FF8937B0-F4E8-4525-9707-2BCB56939864}">
      <dgm:prSet phldrT="[文字]"/>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altLang="zh-TW" b="1" cap="none" spc="0" dirty="0" smtClean="0">
              <a:ln w="22225">
                <a:solidFill>
                  <a:schemeClr val="accent2"/>
                </a:solidFill>
                <a:prstDash val="solid"/>
              </a:ln>
              <a:solidFill>
                <a:schemeClr val="accent2">
                  <a:lumMod val="40000"/>
                  <a:lumOff val="60000"/>
                </a:schemeClr>
              </a:solidFill>
              <a:effectLst/>
            </a:rPr>
            <a:t>3</a:t>
          </a:r>
          <a:endParaRPr lang="zh-TW" altLang="en-US" b="1" cap="none" spc="0" dirty="0">
            <a:ln w="22225">
              <a:solidFill>
                <a:schemeClr val="accent2"/>
              </a:solidFill>
              <a:prstDash val="solid"/>
            </a:ln>
            <a:solidFill>
              <a:schemeClr val="accent2">
                <a:lumMod val="40000"/>
                <a:lumOff val="60000"/>
              </a:schemeClr>
            </a:solidFill>
            <a:effectLst/>
          </a:endParaRPr>
        </a:p>
      </dgm:t>
    </dgm:pt>
    <dgm:pt modelId="{F22354DF-1815-40E6-9E5E-0268EDA4093B}" type="parTrans" cxnId="{1DEFC102-F0E1-4F1A-ABBB-A7486012DA50}">
      <dgm:prSet/>
      <dgm:spPr/>
      <dgm:t>
        <a:bodyPr/>
        <a:lstStyle/>
        <a:p>
          <a:endParaRPr lang="zh-TW" altLang="en-US"/>
        </a:p>
      </dgm:t>
    </dgm:pt>
    <dgm:pt modelId="{8BAF8989-3B45-49F7-A6CD-7E335CA01B80}" type="sibTrans" cxnId="{1DEFC102-F0E1-4F1A-ABBB-A7486012DA50}">
      <dgm:prSet/>
      <dgm:spPr/>
      <dgm:t>
        <a:bodyPr/>
        <a:lstStyle/>
        <a:p>
          <a:endParaRPr lang="zh-TW" altLang="en-US"/>
        </a:p>
      </dgm:t>
    </dgm:pt>
    <dgm:pt modelId="{7EB87416-08F3-4992-968F-1FCBE4FA6A4A}" type="pres">
      <dgm:prSet presAssocID="{439A0F3B-B4B0-4320-88D1-8D427574D614}" presName="Name0" presStyleCnt="0">
        <dgm:presLayoutVars>
          <dgm:chMax val="11"/>
          <dgm:chPref val="11"/>
          <dgm:dir/>
          <dgm:resizeHandles/>
        </dgm:presLayoutVars>
      </dgm:prSet>
      <dgm:spPr/>
      <dgm:t>
        <a:bodyPr/>
        <a:lstStyle/>
        <a:p>
          <a:endParaRPr lang="zh-TW" altLang="en-US"/>
        </a:p>
      </dgm:t>
    </dgm:pt>
    <dgm:pt modelId="{5BA944A8-1F81-4AB3-B06D-69B15BD2D1A1}" type="pres">
      <dgm:prSet presAssocID="{FF8937B0-F4E8-4525-9707-2BCB56939864}" presName="Accent1" presStyleCnt="0"/>
      <dgm:spPr/>
      <dgm:t>
        <a:bodyPr/>
        <a:lstStyle/>
        <a:p>
          <a:endParaRPr lang="zh-TW" altLang="en-US"/>
        </a:p>
      </dgm:t>
    </dgm:pt>
    <dgm:pt modelId="{92137C2D-F452-4096-B89C-0BEA823E7E68}" type="pres">
      <dgm:prSet presAssocID="{FF8937B0-F4E8-4525-9707-2BCB56939864}" presName="Accent" presStyleLbl="node1" presStyleIdx="0" presStyleCnt="1"/>
      <dgm:spPr/>
      <dgm:t>
        <a:bodyPr/>
        <a:lstStyle/>
        <a:p>
          <a:endParaRPr lang="zh-TW" altLang="en-US"/>
        </a:p>
      </dgm:t>
    </dgm:pt>
    <dgm:pt modelId="{C12A57C6-F910-4B1A-88ED-BEF874076C68}" type="pres">
      <dgm:prSet presAssocID="{FF8937B0-F4E8-4525-9707-2BCB56939864}" presName="ParentBackground1" presStyleCnt="0"/>
      <dgm:spPr/>
      <dgm:t>
        <a:bodyPr/>
        <a:lstStyle/>
        <a:p>
          <a:endParaRPr lang="zh-TW" altLang="en-US"/>
        </a:p>
      </dgm:t>
    </dgm:pt>
    <dgm:pt modelId="{58D36526-9AE7-48C5-BE0D-FE383E3587BD}" type="pres">
      <dgm:prSet presAssocID="{FF8937B0-F4E8-4525-9707-2BCB56939864}" presName="ParentBackground" presStyleLbl="fgAcc1" presStyleIdx="0" presStyleCnt="1"/>
      <dgm:spPr/>
      <dgm:t>
        <a:bodyPr/>
        <a:lstStyle/>
        <a:p>
          <a:endParaRPr lang="zh-TW" altLang="en-US"/>
        </a:p>
      </dgm:t>
    </dgm:pt>
    <dgm:pt modelId="{2DA691E8-BB15-49BA-83DB-7D73BDFC3B41}" type="pres">
      <dgm:prSet presAssocID="{FF8937B0-F4E8-4525-9707-2BCB56939864}" presName="Parent1" presStyleLbl="revTx" presStyleIdx="0" presStyleCnt="0">
        <dgm:presLayoutVars>
          <dgm:chMax val="1"/>
          <dgm:chPref val="1"/>
          <dgm:bulletEnabled val="1"/>
        </dgm:presLayoutVars>
      </dgm:prSet>
      <dgm:spPr/>
      <dgm:t>
        <a:bodyPr/>
        <a:lstStyle/>
        <a:p>
          <a:endParaRPr lang="zh-TW" altLang="en-US"/>
        </a:p>
      </dgm:t>
    </dgm:pt>
  </dgm:ptLst>
  <dgm:cxnLst>
    <dgm:cxn modelId="{1DEFC102-F0E1-4F1A-ABBB-A7486012DA50}" srcId="{439A0F3B-B4B0-4320-88D1-8D427574D614}" destId="{FF8937B0-F4E8-4525-9707-2BCB56939864}" srcOrd="0" destOrd="0" parTransId="{F22354DF-1815-40E6-9E5E-0268EDA4093B}" sibTransId="{8BAF8989-3B45-49F7-A6CD-7E335CA01B80}"/>
    <dgm:cxn modelId="{493C3E70-D1E8-40D8-BD12-7D517985E2F1}" type="presOf" srcId="{439A0F3B-B4B0-4320-88D1-8D427574D614}" destId="{7EB87416-08F3-4992-968F-1FCBE4FA6A4A}" srcOrd="0" destOrd="0" presId="urn:microsoft.com/office/officeart/2011/layout/CircleProcess"/>
    <dgm:cxn modelId="{09F9BB5C-9631-44F2-8B4C-5F73A650D13F}" type="presOf" srcId="{FF8937B0-F4E8-4525-9707-2BCB56939864}" destId="{2DA691E8-BB15-49BA-83DB-7D73BDFC3B41}" srcOrd="1" destOrd="0" presId="urn:microsoft.com/office/officeart/2011/layout/CircleProcess"/>
    <dgm:cxn modelId="{0E931911-5541-4B92-A4A7-B12224F931DF}" type="presOf" srcId="{FF8937B0-F4E8-4525-9707-2BCB56939864}" destId="{58D36526-9AE7-48C5-BE0D-FE383E3587BD}" srcOrd="0" destOrd="0" presId="urn:microsoft.com/office/officeart/2011/layout/CircleProcess"/>
    <dgm:cxn modelId="{A6E71B60-2957-4E80-ACDF-65D8B27679E2}" type="presParOf" srcId="{7EB87416-08F3-4992-968F-1FCBE4FA6A4A}" destId="{5BA944A8-1F81-4AB3-B06D-69B15BD2D1A1}" srcOrd="0" destOrd="0" presId="urn:microsoft.com/office/officeart/2011/layout/CircleProcess"/>
    <dgm:cxn modelId="{8573DF1A-48FC-4EAA-93A0-36E8DA02BBA2}" type="presParOf" srcId="{5BA944A8-1F81-4AB3-B06D-69B15BD2D1A1}" destId="{92137C2D-F452-4096-B89C-0BEA823E7E68}" srcOrd="0" destOrd="0" presId="urn:microsoft.com/office/officeart/2011/layout/CircleProcess"/>
    <dgm:cxn modelId="{BB790D2D-763A-421F-907C-D6567E563B91}" type="presParOf" srcId="{7EB87416-08F3-4992-968F-1FCBE4FA6A4A}" destId="{C12A57C6-F910-4B1A-88ED-BEF874076C68}" srcOrd="1" destOrd="0" presId="urn:microsoft.com/office/officeart/2011/layout/CircleProcess"/>
    <dgm:cxn modelId="{68950F53-998E-4777-93F6-50842F9B9809}" type="presParOf" srcId="{C12A57C6-F910-4B1A-88ED-BEF874076C68}" destId="{58D36526-9AE7-48C5-BE0D-FE383E3587BD}" srcOrd="0" destOrd="0" presId="urn:microsoft.com/office/officeart/2011/layout/CircleProcess"/>
    <dgm:cxn modelId="{9B21D9AE-CEAC-4A08-A16E-6650109CB8ED}" type="presParOf" srcId="{7EB87416-08F3-4992-968F-1FCBE4FA6A4A}" destId="{2DA691E8-BB15-49BA-83DB-7D73BDFC3B41}" srcOrd="2" destOrd="0" presId="urn:microsoft.com/office/officeart/2011/layout/CircleProcess"/>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9A0F3B-B4B0-4320-88D1-8D427574D614}" type="doc">
      <dgm:prSet loTypeId="urn:microsoft.com/office/officeart/2011/layout/CircleProcess" loCatId="officeonline" qsTypeId="urn:microsoft.com/office/officeart/2005/8/quickstyle/simple1" qsCatId="simple" csTypeId="urn:microsoft.com/office/officeart/2005/8/colors/accent2_1" csCatId="accent2" phldr="1"/>
      <dgm:spPr/>
      <dgm:t>
        <a:bodyPr/>
        <a:lstStyle/>
        <a:p>
          <a:endParaRPr lang="zh-TW" altLang="en-US"/>
        </a:p>
      </dgm:t>
    </dgm:pt>
    <dgm:pt modelId="{FF8937B0-F4E8-4525-9707-2BCB56939864}">
      <dgm:prSet phldrT="[文字]"/>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altLang="zh-TW" b="1" cap="none" spc="0" dirty="0" smtClean="0">
              <a:ln w="22225">
                <a:solidFill>
                  <a:schemeClr val="accent2"/>
                </a:solidFill>
                <a:prstDash val="solid"/>
              </a:ln>
              <a:solidFill>
                <a:schemeClr val="accent2">
                  <a:lumMod val="40000"/>
                  <a:lumOff val="60000"/>
                </a:schemeClr>
              </a:solidFill>
              <a:effectLst/>
            </a:rPr>
            <a:t>2</a:t>
          </a:r>
          <a:endParaRPr lang="zh-TW" altLang="en-US" b="1" cap="none" spc="0" dirty="0">
            <a:ln w="22225">
              <a:solidFill>
                <a:schemeClr val="accent2"/>
              </a:solidFill>
              <a:prstDash val="solid"/>
            </a:ln>
            <a:solidFill>
              <a:schemeClr val="accent2">
                <a:lumMod val="40000"/>
                <a:lumOff val="60000"/>
              </a:schemeClr>
            </a:solidFill>
            <a:effectLst/>
          </a:endParaRPr>
        </a:p>
      </dgm:t>
    </dgm:pt>
    <dgm:pt modelId="{F22354DF-1815-40E6-9E5E-0268EDA4093B}" type="parTrans" cxnId="{1DEFC102-F0E1-4F1A-ABBB-A7486012DA50}">
      <dgm:prSet/>
      <dgm:spPr/>
      <dgm:t>
        <a:bodyPr/>
        <a:lstStyle/>
        <a:p>
          <a:endParaRPr lang="zh-TW" altLang="en-US"/>
        </a:p>
      </dgm:t>
    </dgm:pt>
    <dgm:pt modelId="{8BAF8989-3B45-49F7-A6CD-7E335CA01B80}" type="sibTrans" cxnId="{1DEFC102-F0E1-4F1A-ABBB-A7486012DA50}">
      <dgm:prSet/>
      <dgm:spPr/>
      <dgm:t>
        <a:bodyPr/>
        <a:lstStyle/>
        <a:p>
          <a:endParaRPr lang="zh-TW" altLang="en-US"/>
        </a:p>
      </dgm:t>
    </dgm:pt>
    <dgm:pt modelId="{7EB87416-08F3-4992-968F-1FCBE4FA6A4A}" type="pres">
      <dgm:prSet presAssocID="{439A0F3B-B4B0-4320-88D1-8D427574D614}" presName="Name0" presStyleCnt="0">
        <dgm:presLayoutVars>
          <dgm:chMax val="11"/>
          <dgm:chPref val="11"/>
          <dgm:dir/>
          <dgm:resizeHandles/>
        </dgm:presLayoutVars>
      </dgm:prSet>
      <dgm:spPr/>
      <dgm:t>
        <a:bodyPr/>
        <a:lstStyle/>
        <a:p>
          <a:endParaRPr lang="zh-TW" altLang="en-US"/>
        </a:p>
      </dgm:t>
    </dgm:pt>
    <dgm:pt modelId="{5BA944A8-1F81-4AB3-B06D-69B15BD2D1A1}" type="pres">
      <dgm:prSet presAssocID="{FF8937B0-F4E8-4525-9707-2BCB56939864}" presName="Accent1" presStyleCnt="0"/>
      <dgm:spPr/>
      <dgm:t>
        <a:bodyPr/>
        <a:lstStyle/>
        <a:p>
          <a:endParaRPr lang="zh-TW" altLang="en-US"/>
        </a:p>
      </dgm:t>
    </dgm:pt>
    <dgm:pt modelId="{92137C2D-F452-4096-B89C-0BEA823E7E68}" type="pres">
      <dgm:prSet presAssocID="{FF8937B0-F4E8-4525-9707-2BCB56939864}" presName="Accent" presStyleLbl="node1" presStyleIdx="0" presStyleCnt="1"/>
      <dgm:spPr/>
      <dgm:t>
        <a:bodyPr/>
        <a:lstStyle/>
        <a:p>
          <a:endParaRPr lang="zh-TW" altLang="en-US"/>
        </a:p>
      </dgm:t>
    </dgm:pt>
    <dgm:pt modelId="{C12A57C6-F910-4B1A-88ED-BEF874076C68}" type="pres">
      <dgm:prSet presAssocID="{FF8937B0-F4E8-4525-9707-2BCB56939864}" presName="ParentBackground1" presStyleCnt="0"/>
      <dgm:spPr/>
      <dgm:t>
        <a:bodyPr/>
        <a:lstStyle/>
        <a:p>
          <a:endParaRPr lang="zh-TW" altLang="en-US"/>
        </a:p>
      </dgm:t>
    </dgm:pt>
    <dgm:pt modelId="{58D36526-9AE7-48C5-BE0D-FE383E3587BD}" type="pres">
      <dgm:prSet presAssocID="{FF8937B0-F4E8-4525-9707-2BCB56939864}" presName="ParentBackground" presStyleLbl="fgAcc1" presStyleIdx="0" presStyleCnt="1"/>
      <dgm:spPr/>
      <dgm:t>
        <a:bodyPr/>
        <a:lstStyle/>
        <a:p>
          <a:endParaRPr lang="zh-TW" altLang="en-US"/>
        </a:p>
      </dgm:t>
    </dgm:pt>
    <dgm:pt modelId="{2DA691E8-BB15-49BA-83DB-7D73BDFC3B41}" type="pres">
      <dgm:prSet presAssocID="{FF8937B0-F4E8-4525-9707-2BCB56939864}" presName="Parent1" presStyleLbl="revTx" presStyleIdx="0" presStyleCnt="0">
        <dgm:presLayoutVars>
          <dgm:chMax val="1"/>
          <dgm:chPref val="1"/>
          <dgm:bulletEnabled val="1"/>
        </dgm:presLayoutVars>
      </dgm:prSet>
      <dgm:spPr/>
      <dgm:t>
        <a:bodyPr/>
        <a:lstStyle/>
        <a:p>
          <a:endParaRPr lang="zh-TW" altLang="en-US"/>
        </a:p>
      </dgm:t>
    </dgm:pt>
  </dgm:ptLst>
  <dgm:cxnLst>
    <dgm:cxn modelId="{1DEFC102-F0E1-4F1A-ABBB-A7486012DA50}" srcId="{439A0F3B-B4B0-4320-88D1-8D427574D614}" destId="{FF8937B0-F4E8-4525-9707-2BCB56939864}" srcOrd="0" destOrd="0" parTransId="{F22354DF-1815-40E6-9E5E-0268EDA4093B}" sibTransId="{8BAF8989-3B45-49F7-A6CD-7E335CA01B80}"/>
    <dgm:cxn modelId="{D8002FB8-3936-4A5A-9FC8-190B14DFFABB}" type="presOf" srcId="{FF8937B0-F4E8-4525-9707-2BCB56939864}" destId="{58D36526-9AE7-48C5-BE0D-FE383E3587BD}" srcOrd="0" destOrd="0" presId="urn:microsoft.com/office/officeart/2011/layout/CircleProcess"/>
    <dgm:cxn modelId="{C0A1BA4C-4045-4C25-BC31-E3C9C2B3D7A5}" type="presOf" srcId="{439A0F3B-B4B0-4320-88D1-8D427574D614}" destId="{7EB87416-08F3-4992-968F-1FCBE4FA6A4A}" srcOrd="0" destOrd="0" presId="urn:microsoft.com/office/officeart/2011/layout/CircleProcess"/>
    <dgm:cxn modelId="{275622A9-AF52-4FFA-85BB-47D6718A53A9}" type="presOf" srcId="{FF8937B0-F4E8-4525-9707-2BCB56939864}" destId="{2DA691E8-BB15-49BA-83DB-7D73BDFC3B41}" srcOrd="1" destOrd="0" presId="urn:microsoft.com/office/officeart/2011/layout/CircleProcess"/>
    <dgm:cxn modelId="{9BFC5560-515B-4F2C-A5F2-B3A050901ADC}" type="presParOf" srcId="{7EB87416-08F3-4992-968F-1FCBE4FA6A4A}" destId="{5BA944A8-1F81-4AB3-B06D-69B15BD2D1A1}" srcOrd="0" destOrd="0" presId="urn:microsoft.com/office/officeart/2011/layout/CircleProcess"/>
    <dgm:cxn modelId="{356C7B05-C5CF-4DA2-9EF4-F5818D84BB7F}" type="presParOf" srcId="{5BA944A8-1F81-4AB3-B06D-69B15BD2D1A1}" destId="{92137C2D-F452-4096-B89C-0BEA823E7E68}" srcOrd="0" destOrd="0" presId="urn:microsoft.com/office/officeart/2011/layout/CircleProcess"/>
    <dgm:cxn modelId="{3972EE6E-A75B-4D3B-87C6-28ED12681C4F}" type="presParOf" srcId="{7EB87416-08F3-4992-968F-1FCBE4FA6A4A}" destId="{C12A57C6-F910-4B1A-88ED-BEF874076C68}" srcOrd="1" destOrd="0" presId="urn:microsoft.com/office/officeart/2011/layout/CircleProcess"/>
    <dgm:cxn modelId="{447AA532-3023-4D00-9941-C0DBB172CF0D}" type="presParOf" srcId="{C12A57C6-F910-4B1A-88ED-BEF874076C68}" destId="{58D36526-9AE7-48C5-BE0D-FE383E3587BD}" srcOrd="0" destOrd="0" presId="urn:microsoft.com/office/officeart/2011/layout/CircleProcess"/>
    <dgm:cxn modelId="{081DBF43-B45F-493F-A8BD-4D8B76EE00AC}" type="presParOf" srcId="{7EB87416-08F3-4992-968F-1FCBE4FA6A4A}" destId="{2DA691E8-BB15-49BA-83DB-7D73BDFC3B41}" srcOrd="2" destOrd="0" presId="urn:microsoft.com/office/officeart/2011/layout/CircleProcess"/>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9A0F3B-B4B0-4320-88D1-8D427574D614}" type="doc">
      <dgm:prSet loTypeId="urn:microsoft.com/office/officeart/2011/layout/CircleProcess" loCatId="officeonline" qsTypeId="urn:microsoft.com/office/officeart/2005/8/quickstyle/simple1" qsCatId="simple" csTypeId="urn:microsoft.com/office/officeart/2005/8/colors/accent2_1" csCatId="accent2" phldr="1"/>
      <dgm:spPr/>
      <dgm:t>
        <a:bodyPr/>
        <a:lstStyle/>
        <a:p>
          <a:endParaRPr lang="zh-TW" altLang="en-US"/>
        </a:p>
      </dgm:t>
    </dgm:pt>
    <dgm:pt modelId="{FF8937B0-F4E8-4525-9707-2BCB56939864}">
      <dgm:prSet phldrT="[文字]"/>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altLang="zh-TW" b="1" cap="none" spc="0" dirty="0" smtClean="0">
              <a:ln w="22225">
                <a:solidFill>
                  <a:schemeClr val="accent2"/>
                </a:solidFill>
                <a:prstDash val="solid"/>
              </a:ln>
              <a:solidFill>
                <a:schemeClr val="accent2">
                  <a:lumMod val="40000"/>
                  <a:lumOff val="60000"/>
                </a:schemeClr>
              </a:solidFill>
              <a:effectLst/>
            </a:rPr>
            <a:t>4</a:t>
          </a:r>
          <a:endParaRPr lang="zh-TW" altLang="en-US" b="1" cap="none" spc="0" dirty="0">
            <a:ln w="22225">
              <a:solidFill>
                <a:schemeClr val="accent2"/>
              </a:solidFill>
              <a:prstDash val="solid"/>
            </a:ln>
            <a:solidFill>
              <a:schemeClr val="accent2">
                <a:lumMod val="40000"/>
                <a:lumOff val="60000"/>
              </a:schemeClr>
            </a:solidFill>
            <a:effectLst/>
          </a:endParaRPr>
        </a:p>
      </dgm:t>
    </dgm:pt>
    <dgm:pt modelId="{F22354DF-1815-40E6-9E5E-0268EDA4093B}" type="parTrans" cxnId="{1DEFC102-F0E1-4F1A-ABBB-A7486012DA50}">
      <dgm:prSet/>
      <dgm:spPr/>
      <dgm:t>
        <a:bodyPr/>
        <a:lstStyle/>
        <a:p>
          <a:endParaRPr lang="zh-TW" altLang="en-US"/>
        </a:p>
      </dgm:t>
    </dgm:pt>
    <dgm:pt modelId="{8BAF8989-3B45-49F7-A6CD-7E335CA01B80}" type="sibTrans" cxnId="{1DEFC102-F0E1-4F1A-ABBB-A7486012DA50}">
      <dgm:prSet/>
      <dgm:spPr/>
      <dgm:t>
        <a:bodyPr/>
        <a:lstStyle/>
        <a:p>
          <a:endParaRPr lang="zh-TW" altLang="en-US"/>
        </a:p>
      </dgm:t>
    </dgm:pt>
    <dgm:pt modelId="{7EB87416-08F3-4992-968F-1FCBE4FA6A4A}" type="pres">
      <dgm:prSet presAssocID="{439A0F3B-B4B0-4320-88D1-8D427574D614}" presName="Name0" presStyleCnt="0">
        <dgm:presLayoutVars>
          <dgm:chMax val="11"/>
          <dgm:chPref val="11"/>
          <dgm:dir/>
          <dgm:resizeHandles/>
        </dgm:presLayoutVars>
      </dgm:prSet>
      <dgm:spPr/>
      <dgm:t>
        <a:bodyPr/>
        <a:lstStyle/>
        <a:p>
          <a:endParaRPr lang="zh-TW" altLang="en-US"/>
        </a:p>
      </dgm:t>
    </dgm:pt>
    <dgm:pt modelId="{5BA944A8-1F81-4AB3-B06D-69B15BD2D1A1}" type="pres">
      <dgm:prSet presAssocID="{FF8937B0-F4E8-4525-9707-2BCB56939864}" presName="Accent1" presStyleCnt="0"/>
      <dgm:spPr/>
      <dgm:t>
        <a:bodyPr/>
        <a:lstStyle/>
        <a:p>
          <a:endParaRPr lang="zh-TW" altLang="en-US"/>
        </a:p>
      </dgm:t>
    </dgm:pt>
    <dgm:pt modelId="{92137C2D-F452-4096-B89C-0BEA823E7E68}" type="pres">
      <dgm:prSet presAssocID="{FF8937B0-F4E8-4525-9707-2BCB56939864}" presName="Accent" presStyleLbl="node1" presStyleIdx="0" presStyleCnt="1"/>
      <dgm:spPr/>
      <dgm:t>
        <a:bodyPr/>
        <a:lstStyle/>
        <a:p>
          <a:endParaRPr lang="zh-TW" altLang="en-US"/>
        </a:p>
      </dgm:t>
    </dgm:pt>
    <dgm:pt modelId="{C12A57C6-F910-4B1A-88ED-BEF874076C68}" type="pres">
      <dgm:prSet presAssocID="{FF8937B0-F4E8-4525-9707-2BCB56939864}" presName="ParentBackground1" presStyleCnt="0"/>
      <dgm:spPr/>
      <dgm:t>
        <a:bodyPr/>
        <a:lstStyle/>
        <a:p>
          <a:endParaRPr lang="zh-TW" altLang="en-US"/>
        </a:p>
      </dgm:t>
    </dgm:pt>
    <dgm:pt modelId="{58D36526-9AE7-48C5-BE0D-FE383E3587BD}" type="pres">
      <dgm:prSet presAssocID="{FF8937B0-F4E8-4525-9707-2BCB56939864}" presName="ParentBackground" presStyleLbl="fgAcc1" presStyleIdx="0" presStyleCnt="1"/>
      <dgm:spPr/>
      <dgm:t>
        <a:bodyPr/>
        <a:lstStyle/>
        <a:p>
          <a:endParaRPr lang="zh-TW" altLang="en-US"/>
        </a:p>
      </dgm:t>
    </dgm:pt>
    <dgm:pt modelId="{2DA691E8-BB15-49BA-83DB-7D73BDFC3B41}" type="pres">
      <dgm:prSet presAssocID="{FF8937B0-F4E8-4525-9707-2BCB56939864}" presName="Parent1" presStyleLbl="revTx" presStyleIdx="0" presStyleCnt="0">
        <dgm:presLayoutVars>
          <dgm:chMax val="1"/>
          <dgm:chPref val="1"/>
          <dgm:bulletEnabled val="1"/>
        </dgm:presLayoutVars>
      </dgm:prSet>
      <dgm:spPr/>
      <dgm:t>
        <a:bodyPr/>
        <a:lstStyle/>
        <a:p>
          <a:endParaRPr lang="zh-TW" altLang="en-US"/>
        </a:p>
      </dgm:t>
    </dgm:pt>
  </dgm:ptLst>
  <dgm:cxnLst>
    <dgm:cxn modelId="{1DEFC102-F0E1-4F1A-ABBB-A7486012DA50}" srcId="{439A0F3B-B4B0-4320-88D1-8D427574D614}" destId="{FF8937B0-F4E8-4525-9707-2BCB56939864}" srcOrd="0" destOrd="0" parTransId="{F22354DF-1815-40E6-9E5E-0268EDA4093B}" sibTransId="{8BAF8989-3B45-49F7-A6CD-7E335CA01B80}"/>
    <dgm:cxn modelId="{0B5F9DCF-E728-4A1F-85FF-B2AF0DB407E9}" type="presOf" srcId="{FF8937B0-F4E8-4525-9707-2BCB56939864}" destId="{2DA691E8-BB15-49BA-83DB-7D73BDFC3B41}" srcOrd="1" destOrd="0" presId="urn:microsoft.com/office/officeart/2011/layout/CircleProcess"/>
    <dgm:cxn modelId="{D291A366-7A53-4BBB-91C0-B9AFA811FBAA}" type="presOf" srcId="{FF8937B0-F4E8-4525-9707-2BCB56939864}" destId="{58D36526-9AE7-48C5-BE0D-FE383E3587BD}" srcOrd="0" destOrd="0" presId="urn:microsoft.com/office/officeart/2011/layout/CircleProcess"/>
    <dgm:cxn modelId="{E7E988B3-DF19-406C-9662-F1AAD36D7D3B}" type="presOf" srcId="{439A0F3B-B4B0-4320-88D1-8D427574D614}" destId="{7EB87416-08F3-4992-968F-1FCBE4FA6A4A}" srcOrd="0" destOrd="0" presId="urn:microsoft.com/office/officeart/2011/layout/CircleProcess"/>
    <dgm:cxn modelId="{7769C273-8415-497F-BB1D-CFC166CA96F4}" type="presParOf" srcId="{7EB87416-08F3-4992-968F-1FCBE4FA6A4A}" destId="{5BA944A8-1F81-4AB3-B06D-69B15BD2D1A1}" srcOrd="0" destOrd="0" presId="urn:microsoft.com/office/officeart/2011/layout/CircleProcess"/>
    <dgm:cxn modelId="{DA8C4D27-AC7D-4D9A-9918-2BDD53CEB00F}" type="presParOf" srcId="{5BA944A8-1F81-4AB3-B06D-69B15BD2D1A1}" destId="{92137C2D-F452-4096-B89C-0BEA823E7E68}" srcOrd="0" destOrd="0" presId="urn:microsoft.com/office/officeart/2011/layout/CircleProcess"/>
    <dgm:cxn modelId="{A426F1E8-3727-4817-BBE6-94B2BD369B9A}" type="presParOf" srcId="{7EB87416-08F3-4992-968F-1FCBE4FA6A4A}" destId="{C12A57C6-F910-4B1A-88ED-BEF874076C68}" srcOrd="1" destOrd="0" presId="urn:microsoft.com/office/officeart/2011/layout/CircleProcess"/>
    <dgm:cxn modelId="{B7E71D42-9D72-428D-88F5-0101F93BE420}" type="presParOf" srcId="{C12A57C6-F910-4B1A-88ED-BEF874076C68}" destId="{58D36526-9AE7-48C5-BE0D-FE383E3587BD}" srcOrd="0" destOrd="0" presId="urn:microsoft.com/office/officeart/2011/layout/CircleProcess"/>
    <dgm:cxn modelId="{0FCEC44D-6170-4666-A52A-8B4A6154F132}" type="presParOf" srcId="{7EB87416-08F3-4992-968F-1FCBE4FA6A4A}" destId="{2DA691E8-BB15-49BA-83DB-7D73BDFC3B41}" srcOrd="2" destOrd="0" presId="urn:microsoft.com/office/officeart/2011/layout/CircleProcess"/>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39A0F3B-B4B0-4320-88D1-8D427574D614}" type="doc">
      <dgm:prSet loTypeId="urn:microsoft.com/office/officeart/2011/layout/CircleProcess" loCatId="officeonline" qsTypeId="urn:microsoft.com/office/officeart/2005/8/quickstyle/simple1" qsCatId="simple" csTypeId="urn:microsoft.com/office/officeart/2005/8/colors/accent2_1" csCatId="accent2" phldr="1"/>
      <dgm:spPr/>
      <dgm:t>
        <a:bodyPr/>
        <a:lstStyle/>
        <a:p>
          <a:endParaRPr lang="zh-TW" altLang="en-US"/>
        </a:p>
      </dgm:t>
    </dgm:pt>
    <dgm:pt modelId="{FF8937B0-F4E8-4525-9707-2BCB56939864}">
      <dgm:prSet phldrT="[文字]"/>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altLang="zh-TW" b="1" cap="none" spc="0" dirty="0" smtClean="0">
              <a:ln w="22225">
                <a:solidFill>
                  <a:schemeClr val="accent2"/>
                </a:solidFill>
                <a:prstDash val="solid"/>
              </a:ln>
              <a:solidFill>
                <a:schemeClr val="accent2">
                  <a:lumMod val="40000"/>
                  <a:lumOff val="60000"/>
                </a:schemeClr>
              </a:solidFill>
              <a:effectLst/>
            </a:rPr>
            <a:t>6</a:t>
          </a:r>
          <a:endParaRPr lang="zh-TW" altLang="en-US" b="1" cap="none" spc="0" dirty="0">
            <a:ln w="22225">
              <a:solidFill>
                <a:schemeClr val="accent2"/>
              </a:solidFill>
              <a:prstDash val="solid"/>
            </a:ln>
            <a:solidFill>
              <a:schemeClr val="accent2">
                <a:lumMod val="40000"/>
                <a:lumOff val="60000"/>
              </a:schemeClr>
            </a:solidFill>
            <a:effectLst/>
          </a:endParaRPr>
        </a:p>
      </dgm:t>
    </dgm:pt>
    <dgm:pt modelId="{F22354DF-1815-40E6-9E5E-0268EDA4093B}" type="parTrans" cxnId="{1DEFC102-F0E1-4F1A-ABBB-A7486012DA50}">
      <dgm:prSet/>
      <dgm:spPr/>
      <dgm:t>
        <a:bodyPr/>
        <a:lstStyle/>
        <a:p>
          <a:endParaRPr lang="zh-TW" altLang="en-US"/>
        </a:p>
      </dgm:t>
    </dgm:pt>
    <dgm:pt modelId="{8BAF8989-3B45-49F7-A6CD-7E335CA01B80}" type="sibTrans" cxnId="{1DEFC102-F0E1-4F1A-ABBB-A7486012DA50}">
      <dgm:prSet/>
      <dgm:spPr/>
      <dgm:t>
        <a:bodyPr/>
        <a:lstStyle/>
        <a:p>
          <a:endParaRPr lang="zh-TW" altLang="en-US"/>
        </a:p>
      </dgm:t>
    </dgm:pt>
    <dgm:pt modelId="{7EB87416-08F3-4992-968F-1FCBE4FA6A4A}" type="pres">
      <dgm:prSet presAssocID="{439A0F3B-B4B0-4320-88D1-8D427574D614}" presName="Name0" presStyleCnt="0">
        <dgm:presLayoutVars>
          <dgm:chMax val="11"/>
          <dgm:chPref val="11"/>
          <dgm:dir/>
          <dgm:resizeHandles/>
        </dgm:presLayoutVars>
      </dgm:prSet>
      <dgm:spPr/>
      <dgm:t>
        <a:bodyPr/>
        <a:lstStyle/>
        <a:p>
          <a:endParaRPr lang="zh-TW" altLang="en-US"/>
        </a:p>
      </dgm:t>
    </dgm:pt>
    <dgm:pt modelId="{5BA944A8-1F81-4AB3-B06D-69B15BD2D1A1}" type="pres">
      <dgm:prSet presAssocID="{FF8937B0-F4E8-4525-9707-2BCB56939864}" presName="Accent1" presStyleCnt="0"/>
      <dgm:spPr/>
      <dgm:t>
        <a:bodyPr/>
        <a:lstStyle/>
        <a:p>
          <a:endParaRPr lang="zh-TW" altLang="en-US"/>
        </a:p>
      </dgm:t>
    </dgm:pt>
    <dgm:pt modelId="{92137C2D-F452-4096-B89C-0BEA823E7E68}" type="pres">
      <dgm:prSet presAssocID="{FF8937B0-F4E8-4525-9707-2BCB56939864}" presName="Accent" presStyleLbl="node1" presStyleIdx="0" presStyleCnt="1"/>
      <dgm:spPr/>
      <dgm:t>
        <a:bodyPr/>
        <a:lstStyle/>
        <a:p>
          <a:endParaRPr lang="zh-TW" altLang="en-US"/>
        </a:p>
      </dgm:t>
    </dgm:pt>
    <dgm:pt modelId="{C12A57C6-F910-4B1A-88ED-BEF874076C68}" type="pres">
      <dgm:prSet presAssocID="{FF8937B0-F4E8-4525-9707-2BCB56939864}" presName="ParentBackground1" presStyleCnt="0"/>
      <dgm:spPr/>
      <dgm:t>
        <a:bodyPr/>
        <a:lstStyle/>
        <a:p>
          <a:endParaRPr lang="zh-TW" altLang="en-US"/>
        </a:p>
      </dgm:t>
    </dgm:pt>
    <dgm:pt modelId="{58D36526-9AE7-48C5-BE0D-FE383E3587BD}" type="pres">
      <dgm:prSet presAssocID="{FF8937B0-F4E8-4525-9707-2BCB56939864}" presName="ParentBackground" presStyleLbl="fgAcc1" presStyleIdx="0" presStyleCnt="1"/>
      <dgm:spPr/>
      <dgm:t>
        <a:bodyPr/>
        <a:lstStyle/>
        <a:p>
          <a:endParaRPr lang="zh-TW" altLang="en-US"/>
        </a:p>
      </dgm:t>
    </dgm:pt>
    <dgm:pt modelId="{2DA691E8-BB15-49BA-83DB-7D73BDFC3B41}" type="pres">
      <dgm:prSet presAssocID="{FF8937B0-F4E8-4525-9707-2BCB56939864}" presName="Parent1" presStyleLbl="revTx" presStyleIdx="0" presStyleCnt="0">
        <dgm:presLayoutVars>
          <dgm:chMax val="1"/>
          <dgm:chPref val="1"/>
          <dgm:bulletEnabled val="1"/>
        </dgm:presLayoutVars>
      </dgm:prSet>
      <dgm:spPr/>
      <dgm:t>
        <a:bodyPr/>
        <a:lstStyle/>
        <a:p>
          <a:endParaRPr lang="zh-TW" altLang="en-US"/>
        </a:p>
      </dgm:t>
    </dgm:pt>
  </dgm:ptLst>
  <dgm:cxnLst>
    <dgm:cxn modelId="{1DEFC102-F0E1-4F1A-ABBB-A7486012DA50}" srcId="{439A0F3B-B4B0-4320-88D1-8D427574D614}" destId="{FF8937B0-F4E8-4525-9707-2BCB56939864}" srcOrd="0" destOrd="0" parTransId="{F22354DF-1815-40E6-9E5E-0268EDA4093B}" sibTransId="{8BAF8989-3B45-49F7-A6CD-7E335CA01B80}"/>
    <dgm:cxn modelId="{CFC3E186-A525-4D5F-A57F-47308F77D5A6}" type="presOf" srcId="{FF8937B0-F4E8-4525-9707-2BCB56939864}" destId="{2DA691E8-BB15-49BA-83DB-7D73BDFC3B41}" srcOrd="1" destOrd="0" presId="urn:microsoft.com/office/officeart/2011/layout/CircleProcess"/>
    <dgm:cxn modelId="{FF3FF7A5-CCA0-47DE-B5CA-2F686A1394C4}" type="presOf" srcId="{FF8937B0-F4E8-4525-9707-2BCB56939864}" destId="{58D36526-9AE7-48C5-BE0D-FE383E3587BD}" srcOrd="0" destOrd="0" presId="urn:microsoft.com/office/officeart/2011/layout/CircleProcess"/>
    <dgm:cxn modelId="{A3952B99-6A34-4529-B496-FE52A929510E}" type="presOf" srcId="{439A0F3B-B4B0-4320-88D1-8D427574D614}" destId="{7EB87416-08F3-4992-968F-1FCBE4FA6A4A}" srcOrd="0" destOrd="0" presId="urn:microsoft.com/office/officeart/2011/layout/CircleProcess"/>
    <dgm:cxn modelId="{A70CB4DA-6FDD-4566-9847-1BCCEF061768}" type="presParOf" srcId="{7EB87416-08F3-4992-968F-1FCBE4FA6A4A}" destId="{5BA944A8-1F81-4AB3-B06D-69B15BD2D1A1}" srcOrd="0" destOrd="0" presId="urn:microsoft.com/office/officeart/2011/layout/CircleProcess"/>
    <dgm:cxn modelId="{782B594D-1C5A-409C-99F6-A99F47A070A1}" type="presParOf" srcId="{5BA944A8-1F81-4AB3-B06D-69B15BD2D1A1}" destId="{92137C2D-F452-4096-B89C-0BEA823E7E68}" srcOrd="0" destOrd="0" presId="urn:microsoft.com/office/officeart/2011/layout/CircleProcess"/>
    <dgm:cxn modelId="{54A6122A-13FE-482D-87C6-0D75EDF9D466}" type="presParOf" srcId="{7EB87416-08F3-4992-968F-1FCBE4FA6A4A}" destId="{C12A57C6-F910-4B1A-88ED-BEF874076C68}" srcOrd="1" destOrd="0" presId="urn:microsoft.com/office/officeart/2011/layout/CircleProcess"/>
    <dgm:cxn modelId="{2032C72A-3985-4283-8CA9-93116760060E}" type="presParOf" srcId="{C12A57C6-F910-4B1A-88ED-BEF874076C68}" destId="{58D36526-9AE7-48C5-BE0D-FE383E3587BD}" srcOrd="0" destOrd="0" presId="urn:microsoft.com/office/officeart/2011/layout/CircleProcess"/>
    <dgm:cxn modelId="{7B42DFB1-025E-4A9E-859C-6A81FE99BBAA}" type="presParOf" srcId="{7EB87416-08F3-4992-968F-1FCBE4FA6A4A}" destId="{2DA691E8-BB15-49BA-83DB-7D73BDFC3B41}" srcOrd="2" destOrd="0" presId="urn:microsoft.com/office/officeart/2011/layout/CircleProcess"/>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39A0F3B-B4B0-4320-88D1-8D427574D614}" type="doc">
      <dgm:prSet loTypeId="urn:microsoft.com/office/officeart/2011/layout/CircleProcess" loCatId="officeonline" qsTypeId="urn:microsoft.com/office/officeart/2005/8/quickstyle/simple1" qsCatId="simple" csTypeId="urn:microsoft.com/office/officeart/2005/8/colors/accent2_1" csCatId="accent2" phldr="1"/>
      <dgm:spPr/>
      <dgm:t>
        <a:bodyPr/>
        <a:lstStyle/>
        <a:p>
          <a:endParaRPr lang="zh-TW" altLang="en-US"/>
        </a:p>
      </dgm:t>
    </dgm:pt>
    <dgm:pt modelId="{FF8937B0-F4E8-4525-9707-2BCB56939864}">
      <dgm:prSet phldrT="[文字]"/>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altLang="zh-TW" b="1" cap="none" spc="0" dirty="0" smtClean="0">
              <a:ln w="22225">
                <a:solidFill>
                  <a:schemeClr val="accent2"/>
                </a:solidFill>
                <a:prstDash val="solid"/>
              </a:ln>
              <a:solidFill>
                <a:schemeClr val="accent2">
                  <a:lumMod val="40000"/>
                  <a:lumOff val="60000"/>
                </a:schemeClr>
              </a:solidFill>
              <a:effectLst/>
            </a:rPr>
            <a:t>5</a:t>
          </a:r>
          <a:endParaRPr lang="zh-TW" altLang="en-US" b="1" cap="none" spc="0" dirty="0">
            <a:ln w="22225">
              <a:solidFill>
                <a:schemeClr val="accent2"/>
              </a:solidFill>
              <a:prstDash val="solid"/>
            </a:ln>
            <a:solidFill>
              <a:schemeClr val="accent2">
                <a:lumMod val="40000"/>
                <a:lumOff val="60000"/>
              </a:schemeClr>
            </a:solidFill>
            <a:effectLst/>
          </a:endParaRPr>
        </a:p>
      </dgm:t>
    </dgm:pt>
    <dgm:pt modelId="{F22354DF-1815-40E6-9E5E-0268EDA4093B}" type="parTrans" cxnId="{1DEFC102-F0E1-4F1A-ABBB-A7486012DA50}">
      <dgm:prSet/>
      <dgm:spPr/>
      <dgm:t>
        <a:bodyPr/>
        <a:lstStyle/>
        <a:p>
          <a:endParaRPr lang="zh-TW" altLang="en-US"/>
        </a:p>
      </dgm:t>
    </dgm:pt>
    <dgm:pt modelId="{8BAF8989-3B45-49F7-A6CD-7E335CA01B80}" type="sibTrans" cxnId="{1DEFC102-F0E1-4F1A-ABBB-A7486012DA50}">
      <dgm:prSet/>
      <dgm:spPr/>
      <dgm:t>
        <a:bodyPr/>
        <a:lstStyle/>
        <a:p>
          <a:endParaRPr lang="zh-TW" altLang="en-US"/>
        </a:p>
      </dgm:t>
    </dgm:pt>
    <dgm:pt modelId="{7EB87416-08F3-4992-968F-1FCBE4FA6A4A}" type="pres">
      <dgm:prSet presAssocID="{439A0F3B-B4B0-4320-88D1-8D427574D614}" presName="Name0" presStyleCnt="0">
        <dgm:presLayoutVars>
          <dgm:chMax val="11"/>
          <dgm:chPref val="11"/>
          <dgm:dir/>
          <dgm:resizeHandles/>
        </dgm:presLayoutVars>
      </dgm:prSet>
      <dgm:spPr/>
      <dgm:t>
        <a:bodyPr/>
        <a:lstStyle/>
        <a:p>
          <a:endParaRPr lang="zh-TW" altLang="en-US"/>
        </a:p>
      </dgm:t>
    </dgm:pt>
    <dgm:pt modelId="{5BA944A8-1F81-4AB3-B06D-69B15BD2D1A1}" type="pres">
      <dgm:prSet presAssocID="{FF8937B0-F4E8-4525-9707-2BCB56939864}" presName="Accent1" presStyleCnt="0"/>
      <dgm:spPr/>
      <dgm:t>
        <a:bodyPr/>
        <a:lstStyle/>
        <a:p>
          <a:endParaRPr lang="zh-TW" altLang="en-US"/>
        </a:p>
      </dgm:t>
    </dgm:pt>
    <dgm:pt modelId="{92137C2D-F452-4096-B89C-0BEA823E7E68}" type="pres">
      <dgm:prSet presAssocID="{FF8937B0-F4E8-4525-9707-2BCB56939864}" presName="Accent" presStyleLbl="node1" presStyleIdx="0" presStyleCnt="1"/>
      <dgm:spPr/>
      <dgm:t>
        <a:bodyPr/>
        <a:lstStyle/>
        <a:p>
          <a:endParaRPr lang="zh-TW" altLang="en-US"/>
        </a:p>
      </dgm:t>
    </dgm:pt>
    <dgm:pt modelId="{C12A57C6-F910-4B1A-88ED-BEF874076C68}" type="pres">
      <dgm:prSet presAssocID="{FF8937B0-F4E8-4525-9707-2BCB56939864}" presName="ParentBackground1" presStyleCnt="0"/>
      <dgm:spPr/>
      <dgm:t>
        <a:bodyPr/>
        <a:lstStyle/>
        <a:p>
          <a:endParaRPr lang="zh-TW" altLang="en-US"/>
        </a:p>
      </dgm:t>
    </dgm:pt>
    <dgm:pt modelId="{58D36526-9AE7-48C5-BE0D-FE383E3587BD}" type="pres">
      <dgm:prSet presAssocID="{FF8937B0-F4E8-4525-9707-2BCB56939864}" presName="ParentBackground" presStyleLbl="fgAcc1" presStyleIdx="0" presStyleCnt="1"/>
      <dgm:spPr/>
      <dgm:t>
        <a:bodyPr/>
        <a:lstStyle/>
        <a:p>
          <a:endParaRPr lang="zh-TW" altLang="en-US"/>
        </a:p>
      </dgm:t>
    </dgm:pt>
    <dgm:pt modelId="{2DA691E8-BB15-49BA-83DB-7D73BDFC3B41}" type="pres">
      <dgm:prSet presAssocID="{FF8937B0-F4E8-4525-9707-2BCB56939864}" presName="Parent1" presStyleLbl="revTx" presStyleIdx="0" presStyleCnt="0">
        <dgm:presLayoutVars>
          <dgm:chMax val="1"/>
          <dgm:chPref val="1"/>
          <dgm:bulletEnabled val="1"/>
        </dgm:presLayoutVars>
      </dgm:prSet>
      <dgm:spPr/>
      <dgm:t>
        <a:bodyPr/>
        <a:lstStyle/>
        <a:p>
          <a:endParaRPr lang="zh-TW" altLang="en-US"/>
        </a:p>
      </dgm:t>
    </dgm:pt>
  </dgm:ptLst>
  <dgm:cxnLst>
    <dgm:cxn modelId="{1DEFC102-F0E1-4F1A-ABBB-A7486012DA50}" srcId="{439A0F3B-B4B0-4320-88D1-8D427574D614}" destId="{FF8937B0-F4E8-4525-9707-2BCB56939864}" srcOrd="0" destOrd="0" parTransId="{F22354DF-1815-40E6-9E5E-0268EDA4093B}" sibTransId="{8BAF8989-3B45-49F7-A6CD-7E335CA01B80}"/>
    <dgm:cxn modelId="{A94F1B72-E4B0-4529-9785-2C34D920A907}" type="presOf" srcId="{FF8937B0-F4E8-4525-9707-2BCB56939864}" destId="{2DA691E8-BB15-49BA-83DB-7D73BDFC3B41}" srcOrd="1" destOrd="0" presId="urn:microsoft.com/office/officeart/2011/layout/CircleProcess"/>
    <dgm:cxn modelId="{A2A8C6FF-7DA2-43B3-9D5F-EDEA962377A1}" type="presOf" srcId="{439A0F3B-B4B0-4320-88D1-8D427574D614}" destId="{7EB87416-08F3-4992-968F-1FCBE4FA6A4A}" srcOrd="0" destOrd="0" presId="urn:microsoft.com/office/officeart/2011/layout/CircleProcess"/>
    <dgm:cxn modelId="{85303315-A4E7-4BAA-A8E5-3B9911055864}" type="presOf" srcId="{FF8937B0-F4E8-4525-9707-2BCB56939864}" destId="{58D36526-9AE7-48C5-BE0D-FE383E3587BD}" srcOrd="0" destOrd="0" presId="urn:microsoft.com/office/officeart/2011/layout/CircleProcess"/>
    <dgm:cxn modelId="{9166DDD9-8058-4D80-9D47-5C94A66D99FA}" type="presParOf" srcId="{7EB87416-08F3-4992-968F-1FCBE4FA6A4A}" destId="{5BA944A8-1F81-4AB3-B06D-69B15BD2D1A1}" srcOrd="0" destOrd="0" presId="urn:microsoft.com/office/officeart/2011/layout/CircleProcess"/>
    <dgm:cxn modelId="{0EFC9652-3ADE-48D6-8A00-2140D6B1E1C2}" type="presParOf" srcId="{5BA944A8-1F81-4AB3-B06D-69B15BD2D1A1}" destId="{92137C2D-F452-4096-B89C-0BEA823E7E68}" srcOrd="0" destOrd="0" presId="urn:microsoft.com/office/officeart/2011/layout/CircleProcess"/>
    <dgm:cxn modelId="{1C9FBB25-EDB9-427D-8098-43F89CE8E5D5}" type="presParOf" srcId="{7EB87416-08F3-4992-968F-1FCBE4FA6A4A}" destId="{C12A57C6-F910-4B1A-88ED-BEF874076C68}" srcOrd="1" destOrd="0" presId="urn:microsoft.com/office/officeart/2011/layout/CircleProcess"/>
    <dgm:cxn modelId="{AAD8535B-C3BE-4C2D-9407-DA0B977FE2B7}" type="presParOf" srcId="{C12A57C6-F910-4B1A-88ED-BEF874076C68}" destId="{58D36526-9AE7-48C5-BE0D-FE383E3587BD}" srcOrd="0" destOrd="0" presId="urn:microsoft.com/office/officeart/2011/layout/CircleProcess"/>
    <dgm:cxn modelId="{682AAECA-928D-4493-AB85-2B0911F9EEB2}" type="presParOf" srcId="{7EB87416-08F3-4992-968F-1FCBE4FA6A4A}" destId="{2DA691E8-BB15-49BA-83DB-7D73BDFC3B41}" srcOrd="2" destOrd="0" presId="urn:microsoft.com/office/officeart/2011/layout/CircleProcess"/>
  </dgm:cxnLst>
  <dgm:bg/>
  <dgm:whole/>
  <dgm:extLst>
    <a:ext uri="http://schemas.microsoft.com/office/drawing/2008/diagram">
      <dsp:dataModelExt xmlns:dsp="http://schemas.microsoft.com/office/drawing/2008/diagram" relId="rId4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39A0F3B-B4B0-4320-88D1-8D427574D614}" type="doc">
      <dgm:prSet loTypeId="urn:microsoft.com/office/officeart/2011/layout/CircleProcess" loCatId="officeonline" qsTypeId="urn:microsoft.com/office/officeart/2005/8/quickstyle/simple1" qsCatId="simple" csTypeId="urn:microsoft.com/office/officeart/2005/8/colors/accent2_1" csCatId="accent2" phldr="1"/>
      <dgm:spPr/>
      <dgm:t>
        <a:bodyPr/>
        <a:lstStyle/>
        <a:p>
          <a:endParaRPr lang="zh-TW" altLang="en-US"/>
        </a:p>
      </dgm:t>
    </dgm:pt>
    <dgm:pt modelId="{FF8937B0-F4E8-4525-9707-2BCB56939864}">
      <dgm:prSet phldrT="[文字]"/>
      <dgm:spPr/>
      <dgm:t>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altLang="zh-TW" b="1" cap="none" spc="0" dirty="0" smtClean="0">
              <a:ln w="22225">
                <a:solidFill>
                  <a:schemeClr val="accent2"/>
                </a:solidFill>
                <a:prstDash val="solid"/>
              </a:ln>
              <a:solidFill>
                <a:schemeClr val="accent2">
                  <a:lumMod val="40000"/>
                  <a:lumOff val="60000"/>
                </a:schemeClr>
              </a:solidFill>
              <a:effectLst/>
            </a:rPr>
            <a:t>7</a:t>
          </a:r>
          <a:endParaRPr lang="zh-TW" altLang="en-US" b="1" cap="none" spc="0" dirty="0">
            <a:ln w="22225">
              <a:solidFill>
                <a:schemeClr val="accent2"/>
              </a:solidFill>
              <a:prstDash val="solid"/>
            </a:ln>
            <a:solidFill>
              <a:schemeClr val="accent2">
                <a:lumMod val="40000"/>
                <a:lumOff val="60000"/>
              </a:schemeClr>
            </a:solidFill>
            <a:effectLst/>
          </a:endParaRPr>
        </a:p>
      </dgm:t>
    </dgm:pt>
    <dgm:pt modelId="{F22354DF-1815-40E6-9E5E-0268EDA4093B}" type="parTrans" cxnId="{1DEFC102-F0E1-4F1A-ABBB-A7486012DA50}">
      <dgm:prSet/>
      <dgm:spPr/>
      <dgm:t>
        <a:bodyPr/>
        <a:lstStyle/>
        <a:p>
          <a:endParaRPr lang="zh-TW" altLang="en-US"/>
        </a:p>
      </dgm:t>
    </dgm:pt>
    <dgm:pt modelId="{8BAF8989-3B45-49F7-A6CD-7E335CA01B80}" type="sibTrans" cxnId="{1DEFC102-F0E1-4F1A-ABBB-A7486012DA50}">
      <dgm:prSet/>
      <dgm:spPr/>
      <dgm:t>
        <a:bodyPr/>
        <a:lstStyle/>
        <a:p>
          <a:endParaRPr lang="zh-TW" altLang="en-US"/>
        </a:p>
      </dgm:t>
    </dgm:pt>
    <dgm:pt modelId="{7EB87416-08F3-4992-968F-1FCBE4FA6A4A}" type="pres">
      <dgm:prSet presAssocID="{439A0F3B-B4B0-4320-88D1-8D427574D614}" presName="Name0" presStyleCnt="0">
        <dgm:presLayoutVars>
          <dgm:chMax val="11"/>
          <dgm:chPref val="11"/>
          <dgm:dir/>
          <dgm:resizeHandles/>
        </dgm:presLayoutVars>
      </dgm:prSet>
      <dgm:spPr/>
      <dgm:t>
        <a:bodyPr/>
        <a:lstStyle/>
        <a:p>
          <a:endParaRPr lang="zh-TW" altLang="en-US"/>
        </a:p>
      </dgm:t>
    </dgm:pt>
    <dgm:pt modelId="{5BA944A8-1F81-4AB3-B06D-69B15BD2D1A1}" type="pres">
      <dgm:prSet presAssocID="{FF8937B0-F4E8-4525-9707-2BCB56939864}" presName="Accent1" presStyleCnt="0"/>
      <dgm:spPr/>
      <dgm:t>
        <a:bodyPr/>
        <a:lstStyle/>
        <a:p>
          <a:endParaRPr lang="zh-TW" altLang="en-US"/>
        </a:p>
      </dgm:t>
    </dgm:pt>
    <dgm:pt modelId="{92137C2D-F452-4096-B89C-0BEA823E7E68}" type="pres">
      <dgm:prSet presAssocID="{FF8937B0-F4E8-4525-9707-2BCB56939864}" presName="Accent" presStyleLbl="node1" presStyleIdx="0" presStyleCnt="1"/>
      <dgm:spPr/>
      <dgm:t>
        <a:bodyPr/>
        <a:lstStyle/>
        <a:p>
          <a:endParaRPr lang="zh-TW" altLang="en-US"/>
        </a:p>
      </dgm:t>
    </dgm:pt>
    <dgm:pt modelId="{C12A57C6-F910-4B1A-88ED-BEF874076C68}" type="pres">
      <dgm:prSet presAssocID="{FF8937B0-F4E8-4525-9707-2BCB56939864}" presName="ParentBackground1" presStyleCnt="0"/>
      <dgm:spPr/>
      <dgm:t>
        <a:bodyPr/>
        <a:lstStyle/>
        <a:p>
          <a:endParaRPr lang="zh-TW" altLang="en-US"/>
        </a:p>
      </dgm:t>
    </dgm:pt>
    <dgm:pt modelId="{58D36526-9AE7-48C5-BE0D-FE383E3587BD}" type="pres">
      <dgm:prSet presAssocID="{FF8937B0-F4E8-4525-9707-2BCB56939864}" presName="ParentBackground" presStyleLbl="fgAcc1" presStyleIdx="0" presStyleCnt="1"/>
      <dgm:spPr/>
      <dgm:t>
        <a:bodyPr/>
        <a:lstStyle/>
        <a:p>
          <a:endParaRPr lang="zh-TW" altLang="en-US"/>
        </a:p>
      </dgm:t>
    </dgm:pt>
    <dgm:pt modelId="{2DA691E8-BB15-49BA-83DB-7D73BDFC3B41}" type="pres">
      <dgm:prSet presAssocID="{FF8937B0-F4E8-4525-9707-2BCB56939864}" presName="Parent1" presStyleLbl="revTx" presStyleIdx="0" presStyleCnt="0">
        <dgm:presLayoutVars>
          <dgm:chMax val="1"/>
          <dgm:chPref val="1"/>
          <dgm:bulletEnabled val="1"/>
        </dgm:presLayoutVars>
      </dgm:prSet>
      <dgm:spPr/>
      <dgm:t>
        <a:bodyPr/>
        <a:lstStyle/>
        <a:p>
          <a:endParaRPr lang="zh-TW" altLang="en-US"/>
        </a:p>
      </dgm:t>
    </dgm:pt>
  </dgm:ptLst>
  <dgm:cxnLst>
    <dgm:cxn modelId="{1DEFC102-F0E1-4F1A-ABBB-A7486012DA50}" srcId="{439A0F3B-B4B0-4320-88D1-8D427574D614}" destId="{FF8937B0-F4E8-4525-9707-2BCB56939864}" srcOrd="0" destOrd="0" parTransId="{F22354DF-1815-40E6-9E5E-0268EDA4093B}" sibTransId="{8BAF8989-3B45-49F7-A6CD-7E335CA01B80}"/>
    <dgm:cxn modelId="{F491BFF9-BD6E-48DC-959C-CE9927799ED4}" type="presOf" srcId="{FF8937B0-F4E8-4525-9707-2BCB56939864}" destId="{2DA691E8-BB15-49BA-83DB-7D73BDFC3B41}" srcOrd="1" destOrd="0" presId="urn:microsoft.com/office/officeart/2011/layout/CircleProcess"/>
    <dgm:cxn modelId="{F10B6F3B-7535-4391-9415-3D9083C20CF9}" type="presOf" srcId="{439A0F3B-B4B0-4320-88D1-8D427574D614}" destId="{7EB87416-08F3-4992-968F-1FCBE4FA6A4A}" srcOrd="0" destOrd="0" presId="urn:microsoft.com/office/officeart/2011/layout/CircleProcess"/>
    <dgm:cxn modelId="{BDDB3123-B107-46DD-9522-7922B8A310C6}" type="presOf" srcId="{FF8937B0-F4E8-4525-9707-2BCB56939864}" destId="{58D36526-9AE7-48C5-BE0D-FE383E3587BD}" srcOrd="0" destOrd="0" presId="urn:microsoft.com/office/officeart/2011/layout/CircleProcess"/>
    <dgm:cxn modelId="{DFFCA83B-FE35-4FF6-85F9-7C31C1EB2794}" type="presParOf" srcId="{7EB87416-08F3-4992-968F-1FCBE4FA6A4A}" destId="{5BA944A8-1F81-4AB3-B06D-69B15BD2D1A1}" srcOrd="0" destOrd="0" presId="urn:microsoft.com/office/officeart/2011/layout/CircleProcess"/>
    <dgm:cxn modelId="{0772B5B8-9E80-4563-95AC-1545B2D0A79E}" type="presParOf" srcId="{5BA944A8-1F81-4AB3-B06D-69B15BD2D1A1}" destId="{92137C2D-F452-4096-B89C-0BEA823E7E68}" srcOrd="0" destOrd="0" presId="urn:microsoft.com/office/officeart/2011/layout/CircleProcess"/>
    <dgm:cxn modelId="{94CC23CB-457E-4103-8176-543AE6DA472F}" type="presParOf" srcId="{7EB87416-08F3-4992-968F-1FCBE4FA6A4A}" destId="{C12A57C6-F910-4B1A-88ED-BEF874076C68}" srcOrd="1" destOrd="0" presId="urn:microsoft.com/office/officeart/2011/layout/CircleProcess"/>
    <dgm:cxn modelId="{36F67225-61DE-414E-BA3D-7FEB21EDD854}" type="presParOf" srcId="{C12A57C6-F910-4B1A-88ED-BEF874076C68}" destId="{58D36526-9AE7-48C5-BE0D-FE383E3587BD}" srcOrd="0" destOrd="0" presId="urn:microsoft.com/office/officeart/2011/layout/CircleProcess"/>
    <dgm:cxn modelId="{D9FADD5F-334A-4E20-A672-E9E617F02057}" type="presParOf" srcId="{7EB87416-08F3-4992-968F-1FCBE4FA6A4A}" destId="{2DA691E8-BB15-49BA-83DB-7D73BDFC3B41}" srcOrd="2" destOrd="0" presId="urn:microsoft.com/office/officeart/2011/layout/CircleProcess"/>
  </dgm:cxnLst>
  <dgm:bg/>
  <dgm:whole/>
  <dgm:extLst>
    <a:ext uri="http://schemas.microsoft.com/office/drawing/2008/diagram">
      <dsp:dataModelExt xmlns:dsp="http://schemas.microsoft.com/office/drawing/2008/diagram" relId="rId4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20486-C547-48F9-A541-C9610B7992F0}">
      <dsp:nvSpPr>
        <dsp:cNvPr id="0" name=""/>
        <dsp:cNvSpPr/>
      </dsp:nvSpPr>
      <dsp:spPr>
        <a:xfrm>
          <a:off x="0" y="156477"/>
          <a:ext cx="1145512" cy="3885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TW" altLang="en-US" sz="1400" kern="1200" dirty="0" smtClean="0"/>
            <a:t>切寬</a:t>
          </a:r>
          <a:r>
            <a:rPr lang="zh-TW" sz="1400" kern="1200" dirty="0" smtClean="0"/>
            <a:t>：</a:t>
          </a:r>
          <a:r>
            <a:rPr lang="en-US" altLang="zh-TW" sz="1400" kern="1200" dirty="0" smtClean="0"/>
            <a:t>8mm</a:t>
          </a:r>
          <a:endParaRPr lang="zh-TW" sz="1400" kern="1200" dirty="0"/>
        </a:p>
      </dsp:txBody>
      <dsp:txXfrm>
        <a:off x="18966" y="175443"/>
        <a:ext cx="1107580" cy="350581"/>
      </dsp:txXfrm>
    </dsp:sp>
    <dsp:sp modelId="{B32CB8FD-BA02-40D8-960A-F866F96E60A3}">
      <dsp:nvSpPr>
        <dsp:cNvPr id="0" name=""/>
        <dsp:cNvSpPr/>
      </dsp:nvSpPr>
      <dsp:spPr>
        <a:xfrm>
          <a:off x="0" y="585310"/>
          <a:ext cx="1145512" cy="3885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zh-TW" altLang="en-US" sz="1400" kern="1200" dirty="0" smtClean="0"/>
            <a:t>切深</a:t>
          </a:r>
          <a:r>
            <a:rPr lang="zh-TW" sz="1400" kern="1200" dirty="0" smtClean="0"/>
            <a:t>：</a:t>
          </a:r>
          <a:r>
            <a:rPr lang="en-US" altLang="zh-TW" sz="1400" kern="1200" dirty="0" smtClean="0"/>
            <a:t>3mm</a:t>
          </a:r>
          <a:endParaRPr lang="zh-TW" sz="1400" kern="1200" dirty="0"/>
        </a:p>
      </dsp:txBody>
      <dsp:txXfrm>
        <a:off x="18966" y="604276"/>
        <a:ext cx="1107580" cy="3505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37C2D-F452-4096-B89C-0BEA823E7E68}">
      <dsp:nvSpPr>
        <dsp:cNvPr id="0" name=""/>
        <dsp:cNvSpPr/>
      </dsp:nvSpPr>
      <dsp:spPr>
        <a:xfrm>
          <a:off x="148210" y="76240"/>
          <a:ext cx="269087" cy="26908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36526-9AE7-48C5-BE0D-FE383E3587BD}">
      <dsp:nvSpPr>
        <dsp:cNvPr id="0" name=""/>
        <dsp:cNvSpPr/>
      </dsp:nvSpPr>
      <dsp:spPr>
        <a:xfrm>
          <a:off x="157171" y="85220"/>
          <a:ext cx="251139" cy="251128"/>
        </a:xfrm>
        <a:prstGeom prst="ellips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defTabSz="444500">
            <a:lnSpc>
              <a:spcPct val="90000"/>
            </a:lnSpc>
            <a:spcBef>
              <a:spcPct val="0"/>
            </a:spcBef>
            <a:spcAft>
              <a:spcPct val="35000"/>
            </a:spcAft>
          </a:pPr>
          <a:r>
            <a:rPr lang="en-US" altLang="zh-TW" sz="1000" b="1" kern="1200" cap="none" spc="0" dirty="0" smtClean="0">
              <a:ln w="22225">
                <a:solidFill>
                  <a:schemeClr val="accent2"/>
                </a:solidFill>
                <a:prstDash val="solid"/>
              </a:ln>
              <a:solidFill>
                <a:schemeClr val="accent2">
                  <a:lumMod val="40000"/>
                  <a:lumOff val="60000"/>
                </a:schemeClr>
              </a:solidFill>
              <a:effectLst/>
            </a:rPr>
            <a:t>9</a:t>
          </a:r>
          <a:endParaRPr lang="zh-TW" altLang="en-US" sz="1000" b="1" kern="1200" cap="none" spc="0" dirty="0">
            <a:ln w="22225">
              <a:solidFill>
                <a:schemeClr val="accent2"/>
              </a:solidFill>
              <a:prstDash val="solid"/>
            </a:ln>
            <a:solidFill>
              <a:schemeClr val="accent2">
                <a:lumMod val="40000"/>
                <a:lumOff val="60000"/>
              </a:schemeClr>
            </a:solidFill>
            <a:effectLst/>
          </a:endParaRPr>
        </a:p>
      </dsp:txBody>
      <dsp:txXfrm>
        <a:off x="193067" y="121095"/>
        <a:ext cx="179400" cy="17937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37C2D-F452-4096-B89C-0BEA823E7E68}">
      <dsp:nvSpPr>
        <dsp:cNvPr id="0" name=""/>
        <dsp:cNvSpPr/>
      </dsp:nvSpPr>
      <dsp:spPr>
        <a:xfrm>
          <a:off x="152020" y="76240"/>
          <a:ext cx="269087" cy="26908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36526-9AE7-48C5-BE0D-FE383E3587BD}">
      <dsp:nvSpPr>
        <dsp:cNvPr id="0" name=""/>
        <dsp:cNvSpPr/>
      </dsp:nvSpPr>
      <dsp:spPr>
        <a:xfrm>
          <a:off x="160981" y="85220"/>
          <a:ext cx="251139" cy="251128"/>
        </a:xfrm>
        <a:prstGeom prst="ellips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defTabSz="444500">
            <a:lnSpc>
              <a:spcPct val="90000"/>
            </a:lnSpc>
            <a:spcBef>
              <a:spcPct val="0"/>
            </a:spcBef>
            <a:spcAft>
              <a:spcPct val="35000"/>
            </a:spcAft>
          </a:pPr>
          <a:r>
            <a:rPr lang="en-US" altLang="zh-TW" sz="1000" b="1" kern="1200" cap="none" spc="0" dirty="0" smtClean="0">
              <a:ln w="22225">
                <a:solidFill>
                  <a:schemeClr val="accent2"/>
                </a:solidFill>
                <a:prstDash val="solid"/>
              </a:ln>
              <a:solidFill>
                <a:schemeClr val="accent2">
                  <a:lumMod val="40000"/>
                  <a:lumOff val="60000"/>
                </a:schemeClr>
              </a:solidFill>
              <a:effectLst/>
            </a:rPr>
            <a:t>8</a:t>
          </a:r>
          <a:endParaRPr lang="zh-TW" altLang="en-US" sz="1000" b="1" kern="1200" cap="none" spc="0" dirty="0">
            <a:ln w="22225">
              <a:solidFill>
                <a:schemeClr val="accent2"/>
              </a:solidFill>
              <a:prstDash val="solid"/>
            </a:ln>
            <a:solidFill>
              <a:schemeClr val="accent2">
                <a:lumMod val="40000"/>
                <a:lumOff val="60000"/>
              </a:schemeClr>
            </a:solidFill>
            <a:effectLst/>
          </a:endParaRPr>
        </a:p>
      </dsp:txBody>
      <dsp:txXfrm>
        <a:off x="196877" y="121095"/>
        <a:ext cx="179400" cy="17937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37C2D-F452-4096-B89C-0BEA823E7E68}">
      <dsp:nvSpPr>
        <dsp:cNvPr id="0" name=""/>
        <dsp:cNvSpPr/>
      </dsp:nvSpPr>
      <dsp:spPr>
        <a:xfrm>
          <a:off x="243456" y="76240"/>
          <a:ext cx="269087" cy="26908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36526-9AE7-48C5-BE0D-FE383E3587BD}">
      <dsp:nvSpPr>
        <dsp:cNvPr id="0" name=""/>
        <dsp:cNvSpPr/>
      </dsp:nvSpPr>
      <dsp:spPr>
        <a:xfrm>
          <a:off x="252416" y="85220"/>
          <a:ext cx="251139" cy="251128"/>
        </a:xfrm>
        <a:prstGeom prst="ellips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defTabSz="444500">
            <a:lnSpc>
              <a:spcPct val="90000"/>
            </a:lnSpc>
            <a:spcBef>
              <a:spcPct val="0"/>
            </a:spcBef>
            <a:spcAft>
              <a:spcPct val="35000"/>
            </a:spcAft>
          </a:pPr>
          <a:r>
            <a:rPr lang="en-US" altLang="zh-TW" sz="1000" b="1" kern="1200" cap="none" spc="0" dirty="0" smtClean="0">
              <a:ln w="22225">
                <a:solidFill>
                  <a:schemeClr val="accent2"/>
                </a:solidFill>
                <a:prstDash val="solid"/>
              </a:ln>
              <a:solidFill>
                <a:schemeClr val="accent2">
                  <a:lumMod val="40000"/>
                  <a:lumOff val="60000"/>
                </a:schemeClr>
              </a:solidFill>
              <a:effectLst/>
            </a:rPr>
            <a:t>1</a:t>
          </a:r>
          <a:endParaRPr lang="zh-TW" altLang="en-US" sz="1000" b="1" kern="1200" cap="none" spc="0" dirty="0">
            <a:ln w="22225">
              <a:solidFill>
                <a:schemeClr val="accent2"/>
              </a:solidFill>
              <a:prstDash val="solid"/>
            </a:ln>
            <a:solidFill>
              <a:schemeClr val="accent2">
                <a:lumMod val="40000"/>
                <a:lumOff val="60000"/>
              </a:schemeClr>
            </a:solidFill>
            <a:effectLst/>
          </a:endParaRPr>
        </a:p>
      </dsp:txBody>
      <dsp:txXfrm>
        <a:off x="288313" y="121095"/>
        <a:ext cx="179400" cy="17937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37C2D-F452-4096-B89C-0BEA823E7E68}">
      <dsp:nvSpPr>
        <dsp:cNvPr id="0" name=""/>
        <dsp:cNvSpPr/>
      </dsp:nvSpPr>
      <dsp:spPr>
        <a:xfrm>
          <a:off x="243456" y="76240"/>
          <a:ext cx="269087" cy="26908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36526-9AE7-48C5-BE0D-FE383E3587BD}">
      <dsp:nvSpPr>
        <dsp:cNvPr id="0" name=""/>
        <dsp:cNvSpPr/>
      </dsp:nvSpPr>
      <dsp:spPr>
        <a:xfrm>
          <a:off x="252416" y="85220"/>
          <a:ext cx="251139" cy="251128"/>
        </a:xfrm>
        <a:prstGeom prst="ellips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defTabSz="444500">
            <a:lnSpc>
              <a:spcPct val="90000"/>
            </a:lnSpc>
            <a:spcBef>
              <a:spcPct val="0"/>
            </a:spcBef>
            <a:spcAft>
              <a:spcPct val="35000"/>
            </a:spcAft>
          </a:pPr>
          <a:r>
            <a:rPr lang="en-US" altLang="zh-TW" sz="1000" b="1" kern="1200" cap="none" spc="0" dirty="0" smtClean="0">
              <a:ln w="22225">
                <a:solidFill>
                  <a:schemeClr val="accent2"/>
                </a:solidFill>
                <a:prstDash val="solid"/>
              </a:ln>
              <a:solidFill>
                <a:schemeClr val="accent2">
                  <a:lumMod val="40000"/>
                  <a:lumOff val="60000"/>
                </a:schemeClr>
              </a:solidFill>
              <a:effectLst/>
            </a:rPr>
            <a:t>3</a:t>
          </a:r>
          <a:endParaRPr lang="zh-TW" altLang="en-US" sz="1000" b="1" kern="1200" cap="none" spc="0" dirty="0">
            <a:ln w="22225">
              <a:solidFill>
                <a:schemeClr val="accent2"/>
              </a:solidFill>
              <a:prstDash val="solid"/>
            </a:ln>
            <a:solidFill>
              <a:schemeClr val="accent2">
                <a:lumMod val="40000"/>
                <a:lumOff val="60000"/>
              </a:schemeClr>
            </a:solidFill>
            <a:effectLst/>
          </a:endParaRPr>
        </a:p>
      </dsp:txBody>
      <dsp:txXfrm>
        <a:off x="288313" y="121095"/>
        <a:ext cx="179400" cy="17937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37C2D-F452-4096-B89C-0BEA823E7E68}">
      <dsp:nvSpPr>
        <dsp:cNvPr id="0" name=""/>
        <dsp:cNvSpPr/>
      </dsp:nvSpPr>
      <dsp:spPr>
        <a:xfrm>
          <a:off x="243456" y="76240"/>
          <a:ext cx="269087" cy="26908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36526-9AE7-48C5-BE0D-FE383E3587BD}">
      <dsp:nvSpPr>
        <dsp:cNvPr id="0" name=""/>
        <dsp:cNvSpPr/>
      </dsp:nvSpPr>
      <dsp:spPr>
        <a:xfrm>
          <a:off x="252416" y="85220"/>
          <a:ext cx="251139" cy="251128"/>
        </a:xfrm>
        <a:prstGeom prst="ellips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defTabSz="444500">
            <a:lnSpc>
              <a:spcPct val="90000"/>
            </a:lnSpc>
            <a:spcBef>
              <a:spcPct val="0"/>
            </a:spcBef>
            <a:spcAft>
              <a:spcPct val="35000"/>
            </a:spcAft>
          </a:pPr>
          <a:r>
            <a:rPr lang="en-US" altLang="zh-TW" sz="1000" b="1" kern="1200" cap="none" spc="0" dirty="0" smtClean="0">
              <a:ln w="22225">
                <a:solidFill>
                  <a:schemeClr val="accent2"/>
                </a:solidFill>
                <a:prstDash val="solid"/>
              </a:ln>
              <a:solidFill>
                <a:schemeClr val="accent2">
                  <a:lumMod val="40000"/>
                  <a:lumOff val="60000"/>
                </a:schemeClr>
              </a:solidFill>
              <a:effectLst/>
            </a:rPr>
            <a:t>4</a:t>
          </a:r>
          <a:endParaRPr lang="zh-TW" altLang="en-US" sz="1000" b="1" kern="1200" cap="none" spc="0" dirty="0">
            <a:ln w="22225">
              <a:solidFill>
                <a:schemeClr val="accent2"/>
              </a:solidFill>
              <a:prstDash val="solid"/>
            </a:ln>
            <a:solidFill>
              <a:schemeClr val="accent2">
                <a:lumMod val="40000"/>
                <a:lumOff val="60000"/>
              </a:schemeClr>
            </a:solidFill>
            <a:effectLst/>
          </a:endParaRPr>
        </a:p>
      </dsp:txBody>
      <dsp:txXfrm>
        <a:off x="288313" y="121095"/>
        <a:ext cx="179400" cy="17937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37C2D-F452-4096-B89C-0BEA823E7E68}">
      <dsp:nvSpPr>
        <dsp:cNvPr id="0" name=""/>
        <dsp:cNvSpPr/>
      </dsp:nvSpPr>
      <dsp:spPr>
        <a:xfrm>
          <a:off x="243456" y="76240"/>
          <a:ext cx="269087" cy="26908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36526-9AE7-48C5-BE0D-FE383E3587BD}">
      <dsp:nvSpPr>
        <dsp:cNvPr id="0" name=""/>
        <dsp:cNvSpPr/>
      </dsp:nvSpPr>
      <dsp:spPr>
        <a:xfrm>
          <a:off x="252416" y="85220"/>
          <a:ext cx="251139" cy="251128"/>
        </a:xfrm>
        <a:prstGeom prst="ellips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defTabSz="444500">
            <a:lnSpc>
              <a:spcPct val="90000"/>
            </a:lnSpc>
            <a:spcBef>
              <a:spcPct val="0"/>
            </a:spcBef>
            <a:spcAft>
              <a:spcPct val="35000"/>
            </a:spcAft>
          </a:pPr>
          <a:r>
            <a:rPr lang="en-US" altLang="zh-TW" sz="1000" b="1" kern="1200" cap="none" spc="0" dirty="0" smtClean="0">
              <a:ln w="22225">
                <a:solidFill>
                  <a:schemeClr val="accent2"/>
                </a:solidFill>
                <a:prstDash val="solid"/>
              </a:ln>
              <a:solidFill>
                <a:schemeClr val="accent2">
                  <a:lumMod val="40000"/>
                  <a:lumOff val="60000"/>
                </a:schemeClr>
              </a:solidFill>
              <a:effectLst/>
            </a:rPr>
            <a:t>6</a:t>
          </a:r>
          <a:endParaRPr lang="zh-TW" altLang="en-US" sz="1000" b="1" kern="1200" cap="none" spc="0" dirty="0">
            <a:ln w="22225">
              <a:solidFill>
                <a:schemeClr val="accent2"/>
              </a:solidFill>
              <a:prstDash val="solid"/>
            </a:ln>
            <a:solidFill>
              <a:schemeClr val="accent2">
                <a:lumMod val="40000"/>
                <a:lumOff val="60000"/>
              </a:schemeClr>
            </a:solidFill>
            <a:effectLst/>
          </a:endParaRPr>
        </a:p>
      </dsp:txBody>
      <dsp:txXfrm>
        <a:off x="288313" y="121095"/>
        <a:ext cx="179400" cy="17937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37C2D-F452-4096-B89C-0BEA823E7E68}">
      <dsp:nvSpPr>
        <dsp:cNvPr id="0" name=""/>
        <dsp:cNvSpPr/>
      </dsp:nvSpPr>
      <dsp:spPr>
        <a:xfrm>
          <a:off x="243456" y="76240"/>
          <a:ext cx="269087" cy="26908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36526-9AE7-48C5-BE0D-FE383E3587BD}">
      <dsp:nvSpPr>
        <dsp:cNvPr id="0" name=""/>
        <dsp:cNvSpPr/>
      </dsp:nvSpPr>
      <dsp:spPr>
        <a:xfrm>
          <a:off x="252416" y="85220"/>
          <a:ext cx="251139" cy="251128"/>
        </a:xfrm>
        <a:prstGeom prst="ellips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defTabSz="444500">
            <a:lnSpc>
              <a:spcPct val="90000"/>
            </a:lnSpc>
            <a:spcBef>
              <a:spcPct val="0"/>
            </a:spcBef>
            <a:spcAft>
              <a:spcPct val="35000"/>
            </a:spcAft>
          </a:pPr>
          <a:r>
            <a:rPr lang="en-US" altLang="zh-TW" sz="1000" b="1" kern="1200" cap="none" spc="0" dirty="0" smtClean="0">
              <a:ln w="22225">
                <a:solidFill>
                  <a:schemeClr val="accent2"/>
                </a:solidFill>
                <a:prstDash val="solid"/>
              </a:ln>
              <a:solidFill>
                <a:schemeClr val="accent2">
                  <a:lumMod val="40000"/>
                  <a:lumOff val="60000"/>
                </a:schemeClr>
              </a:solidFill>
              <a:effectLst/>
            </a:rPr>
            <a:t>5</a:t>
          </a:r>
          <a:endParaRPr lang="zh-TW" altLang="en-US" sz="1000" b="1" kern="1200" cap="none" spc="0" dirty="0">
            <a:ln w="22225">
              <a:solidFill>
                <a:schemeClr val="accent2"/>
              </a:solidFill>
              <a:prstDash val="solid"/>
            </a:ln>
            <a:solidFill>
              <a:schemeClr val="accent2">
                <a:lumMod val="40000"/>
                <a:lumOff val="60000"/>
              </a:schemeClr>
            </a:solidFill>
            <a:effectLst/>
          </a:endParaRPr>
        </a:p>
      </dsp:txBody>
      <dsp:txXfrm>
        <a:off x="288313" y="121095"/>
        <a:ext cx="179400" cy="17937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37C2D-F452-4096-B89C-0BEA823E7E68}">
      <dsp:nvSpPr>
        <dsp:cNvPr id="0" name=""/>
        <dsp:cNvSpPr/>
      </dsp:nvSpPr>
      <dsp:spPr>
        <a:xfrm>
          <a:off x="243456" y="76240"/>
          <a:ext cx="269087" cy="26908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36526-9AE7-48C5-BE0D-FE383E3587BD}">
      <dsp:nvSpPr>
        <dsp:cNvPr id="0" name=""/>
        <dsp:cNvSpPr/>
      </dsp:nvSpPr>
      <dsp:spPr>
        <a:xfrm>
          <a:off x="252416" y="85220"/>
          <a:ext cx="251139" cy="251128"/>
        </a:xfrm>
        <a:prstGeom prst="ellips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defTabSz="444500">
            <a:lnSpc>
              <a:spcPct val="90000"/>
            </a:lnSpc>
            <a:spcBef>
              <a:spcPct val="0"/>
            </a:spcBef>
            <a:spcAft>
              <a:spcPct val="35000"/>
            </a:spcAft>
          </a:pPr>
          <a:r>
            <a:rPr lang="en-US" altLang="zh-TW" sz="1000" b="1" kern="1200" cap="none" spc="0" dirty="0" smtClean="0">
              <a:ln w="22225">
                <a:solidFill>
                  <a:schemeClr val="accent2"/>
                </a:solidFill>
                <a:prstDash val="solid"/>
              </a:ln>
              <a:solidFill>
                <a:schemeClr val="accent2">
                  <a:lumMod val="40000"/>
                  <a:lumOff val="60000"/>
                </a:schemeClr>
              </a:solidFill>
              <a:effectLst/>
            </a:rPr>
            <a:t>2</a:t>
          </a:r>
          <a:endParaRPr lang="zh-TW" altLang="en-US" sz="1000" b="1" kern="1200" cap="none" spc="0" dirty="0">
            <a:ln w="22225">
              <a:solidFill>
                <a:schemeClr val="accent2"/>
              </a:solidFill>
              <a:prstDash val="solid"/>
            </a:ln>
            <a:solidFill>
              <a:schemeClr val="accent2">
                <a:lumMod val="40000"/>
                <a:lumOff val="60000"/>
              </a:schemeClr>
            </a:solidFill>
            <a:effectLst/>
          </a:endParaRPr>
        </a:p>
      </dsp:txBody>
      <dsp:txXfrm>
        <a:off x="288313" y="121095"/>
        <a:ext cx="179400" cy="17937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37C2D-F452-4096-B89C-0BEA823E7E68}">
      <dsp:nvSpPr>
        <dsp:cNvPr id="0" name=""/>
        <dsp:cNvSpPr/>
      </dsp:nvSpPr>
      <dsp:spPr>
        <a:xfrm>
          <a:off x="243456" y="76240"/>
          <a:ext cx="269087" cy="26908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36526-9AE7-48C5-BE0D-FE383E3587BD}">
      <dsp:nvSpPr>
        <dsp:cNvPr id="0" name=""/>
        <dsp:cNvSpPr/>
      </dsp:nvSpPr>
      <dsp:spPr>
        <a:xfrm>
          <a:off x="252416" y="85220"/>
          <a:ext cx="251139" cy="251128"/>
        </a:xfrm>
        <a:prstGeom prst="ellips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defTabSz="444500">
            <a:lnSpc>
              <a:spcPct val="90000"/>
            </a:lnSpc>
            <a:spcBef>
              <a:spcPct val="0"/>
            </a:spcBef>
            <a:spcAft>
              <a:spcPct val="35000"/>
            </a:spcAft>
          </a:pPr>
          <a:r>
            <a:rPr lang="en-US" altLang="zh-TW" sz="1000" b="1" kern="1200" cap="none" spc="0" smtClean="0">
              <a:ln w="22225">
                <a:solidFill>
                  <a:schemeClr val="accent2"/>
                </a:solidFill>
                <a:prstDash val="solid"/>
              </a:ln>
              <a:solidFill>
                <a:schemeClr val="accent2">
                  <a:lumMod val="40000"/>
                  <a:lumOff val="60000"/>
                </a:schemeClr>
              </a:solidFill>
              <a:effectLst/>
            </a:rPr>
            <a:t>8</a:t>
          </a:r>
          <a:endParaRPr lang="zh-TW" altLang="en-US" sz="1000" b="1" kern="1200" cap="none" spc="0" dirty="0">
            <a:ln w="22225">
              <a:solidFill>
                <a:schemeClr val="accent2"/>
              </a:solidFill>
              <a:prstDash val="solid"/>
            </a:ln>
            <a:solidFill>
              <a:schemeClr val="accent2">
                <a:lumMod val="40000"/>
                <a:lumOff val="60000"/>
              </a:schemeClr>
            </a:solidFill>
            <a:effectLst/>
          </a:endParaRPr>
        </a:p>
      </dsp:txBody>
      <dsp:txXfrm>
        <a:off x="288313" y="121095"/>
        <a:ext cx="179400" cy="17937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37C2D-F452-4096-B89C-0BEA823E7E68}">
      <dsp:nvSpPr>
        <dsp:cNvPr id="0" name=""/>
        <dsp:cNvSpPr/>
      </dsp:nvSpPr>
      <dsp:spPr>
        <a:xfrm>
          <a:off x="243456" y="76240"/>
          <a:ext cx="269087" cy="26908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36526-9AE7-48C5-BE0D-FE383E3587BD}">
      <dsp:nvSpPr>
        <dsp:cNvPr id="0" name=""/>
        <dsp:cNvSpPr/>
      </dsp:nvSpPr>
      <dsp:spPr>
        <a:xfrm>
          <a:off x="252416" y="85220"/>
          <a:ext cx="251139" cy="251128"/>
        </a:xfrm>
        <a:prstGeom prst="ellips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defTabSz="444500">
            <a:lnSpc>
              <a:spcPct val="90000"/>
            </a:lnSpc>
            <a:spcBef>
              <a:spcPct val="0"/>
            </a:spcBef>
            <a:spcAft>
              <a:spcPct val="35000"/>
            </a:spcAft>
          </a:pPr>
          <a:r>
            <a:rPr lang="en-US" altLang="zh-TW" sz="1000" b="1" kern="1200" cap="none" spc="0" smtClean="0">
              <a:ln w="22225">
                <a:solidFill>
                  <a:schemeClr val="accent2"/>
                </a:solidFill>
                <a:prstDash val="solid"/>
              </a:ln>
              <a:solidFill>
                <a:schemeClr val="accent2">
                  <a:lumMod val="40000"/>
                  <a:lumOff val="60000"/>
                </a:schemeClr>
              </a:solidFill>
              <a:effectLst/>
            </a:rPr>
            <a:t>7</a:t>
          </a:r>
          <a:endParaRPr lang="zh-TW" altLang="en-US" sz="1000" b="1" kern="1200" cap="none" spc="0" dirty="0">
            <a:ln w="22225">
              <a:solidFill>
                <a:schemeClr val="accent2"/>
              </a:solidFill>
              <a:prstDash val="solid"/>
            </a:ln>
            <a:solidFill>
              <a:schemeClr val="accent2">
                <a:lumMod val="40000"/>
                <a:lumOff val="60000"/>
              </a:schemeClr>
            </a:solidFill>
            <a:effectLst/>
          </a:endParaRPr>
        </a:p>
      </dsp:txBody>
      <dsp:txXfrm>
        <a:off x="288313" y="121095"/>
        <a:ext cx="179400" cy="1793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20486-C547-48F9-A541-C9610B7992F0}">
      <dsp:nvSpPr>
        <dsp:cNvPr id="0" name=""/>
        <dsp:cNvSpPr/>
      </dsp:nvSpPr>
      <dsp:spPr>
        <a:xfrm>
          <a:off x="0" y="129796"/>
          <a:ext cx="1254185" cy="3330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90000"/>
            </a:lnSpc>
            <a:spcBef>
              <a:spcPct val="0"/>
            </a:spcBef>
            <a:spcAft>
              <a:spcPct val="35000"/>
            </a:spcAft>
          </a:pPr>
          <a:r>
            <a:rPr lang="zh-TW" altLang="en-US" sz="1200" kern="1200" dirty="0" smtClean="0"/>
            <a:t>切寬</a:t>
          </a:r>
          <a:r>
            <a:rPr lang="zh-TW" sz="1200" kern="1200" dirty="0" smtClean="0"/>
            <a:t>：</a:t>
          </a:r>
          <a:r>
            <a:rPr lang="en-US" altLang="zh-TW" sz="1200" kern="1200" dirty="0" smtClean="0"/>
            <a:t>10mm</a:t>
          </a:r>
          <a:endParaRPr lang="zh-TW" sz="1200" kern="1200" dirty="0"/>
        </a:p>
      </dsp:txBody>
      <dsp:txXfrm>
        <a:off x="16256" y="146052"/>
        <a:ext cx="1221673" cy="300499"/>
      </dsp:txXfrm>
    </dsp:sp>
    <dsp:sp modelId="{B32CB8FD-BA02-40D8-960A-F866F96E60A3}">
      <dsp:nvSpPr>
        <dsp:cNvPr id="0" name=""/>
        <dsp:cNvSpPr/>
      </dsp:nvSpPr>
      <dsp:spPr>
        <a:xfrm>
          <a:off x="0" y="497367"/>
          <a:ext cx="1254185" cy="3330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90000"/>
            </a:lnSpc>
            <a:spcBef>
              <a:spcPct val="0"/>
            </a:spcBef>
            <a:spcAft>
              <a:spcPct val="35000"/>
            </a:spcAft>
          </a:pPr>
          <a:r>
            <a:rPr lang="zh-TW" altLang="en-US" sz="1200" kern="1200" dirty="0" smtClean="0"/>
            <a:t>切深</a:t>
          </a:r>
          <a:r>
            <a:rPr lang="zh-TW" sz="1200" kern="1200" dirty="0" smtClean="0"/>
            <a:t>：</a:t>
          </a:r>
          <a:r>
            <a:rPr lang="en-US" altLang="zh-TW" sz="1200" kern="1200" dirty="0" smtClean="0"/>
            <a:t>3mm</a:t>
          </a:r>
          <a:endParaRPr lang="zh-TW" sz="1200" kern="1200" dirty="0"/>
        </a:p>
      </dsp:txBody>
      <dsp:txXfrm>
        <a:off x="16256" y="513623"/>
        <a:ext cx="1221673" cy="300499"/>
      </dsp:txXfrm>
    </dsp:sp>
    <dsp:sp modelId="{B40225A9-9BB4-4A00-991D-99DB1CB3177A}">
      <dsp:nvSpPr>
        <dsp:cNvPr id="0" name=""/>
        <dsp:cNvSpPr/>
      </dsp:nvSpPr>
      <dsp:spPr>
        <a:xfrm>
          <a:off x="0" y="864939"/>
          <a:ext cx="1254185" cy="3330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90000"/>
            </a:lnSpc>
            <a:spcBef>
              <a:spcPct val="0"/>
            </a:spcBef>
            <a:spcAft>
              <a:spcPct val="35000"/>
            </a:spcAft>
          </a:pPr>
          <a:r>
            <a:rPr lang="zh-TW" altLang="en-US" sz="1200" kern="1200" dirty="0" smtClean="0"/>
            <a:t>每道間隔：</a:t>
          </a:r>
          <a:r>
            <a:rPr lang="en-US" altLang="zh-TW" sz="1200" kern="1200" dirty="0" smtClean="0"/>
            <a:t>5mm</a:t>
          </a:r>
          <a:endParaRPr lang="zh-TW" sz="1200" kern="1200" dirty="0"/>
        </a:p>
      </dsp:txBody>
      <dsp:txXfrm>
        <a:off x="16256" y="881195"/>
        <a:ext cx="1221673" cy="30049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37C2D-F452-4096-B89C-0BEA823E7E68}">
      <dsp:nvSpPr>
        <dsp:cNvPr id="0" name=""/>
        <dsp:cNvSpPr/>
      </dsp:nvSpPr>
      <dsp:spPr>
        <a:xfrm>
          <a:off x="243456" y="76240"/>
          <a:ext cx="269087" cy="26908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36526-9AE7-48C5-BE0D-FE383E3587BD}">
      <dsp:nvSpPr>
        <dsp:cNvPr id="0" name=""/>
        <dsp:cNvSpPr/>
      </dsp:nvSpPr>
      <dsp:spPr>
        <a:xfrm>
          <a:off x="252416" y="85220"/>
          <a:ext cx="251139" cy="251128"/>
        </a:xfrm>
        <a:prstGeom prst="ellips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defTabSz="444500">
            <a:lnSpc>
              <a:spcPct val="90000"/>
            </a:lnSpc>
            <a:spcBef>
              <a:spcPct val="0"/>
            </a:spcBef>
            <a:spcAft>
              <a:spcPct val="35000"/>
            </a:spcAft>
          </a:pPr>
          <a:r>
            <a:rPr lang="en-US" altLang="zh-TW" sz="1000" b="1" kern="1200" cap="none" spc="0" dirty="0" smtClean="0">
              <a:ln w="22225">
                <a:solidFill>
                  <a:schemeClr val="accent2"/>
                </a:solidFill>
                <a:prstDash val="solid"/>
              </a:ln>
              <a:solidFill>
                <a:schemeClr val="accent2">
                  <a:lumMod val="40000"/>
                  <a:lumOff val="60000"/>
                </a:schemeClr>
              </a:solidFill>
              <a:effectLst/>
            </a:rPr>
            <a:t>9</a:t>
          </a:r>
          <a:endParaRPr lang="zh-TW" altLang="en-US" sz="1000" b="1" kern="1200" cap="none" spc="0" dirty="0">
            <a:ln w="22225">
              <a:solidFill>
                <a:schemeClr val="accent2"/>
              </a:solidFill>
              <a:prstDash val="solid"/>
            </a:ln>
            <a:solidFill>
              <a:schemeClr val="accent2">
                <a:lumMod val="40000"/>
                <a:lumOff val="60000"/>
              </a:schemeClr>
            </a:solidFill>
            <a:effectLst/>
          </a:endParaRPr>
        </a:p>
      </dsp:txBody>
      <dsp:txXfrm>
        <a:off x="288313" y="121095"/>
        <a:ext cx="179400" cy="1793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37C2D-F452-4096-B89C-0BEA823E7E68}">
      <dsp:nvSpPr>
        <dsp:cNvPr id="0" name=""/>
        <dsp:cNvSpPr/>
      </dsp:nvSpPr>
      <dsp:spPr>
        <a:xfrm>
          <a:off x="243456" y="76240"/>
          <a:ext cx="269087" cy="26908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36526-9AE7-48C5-BE0D-FE383E3587BD}">
      <dsp:nvSpPr>
        <dsp:cNvPr id="0" name=""/>
        <dsp:cNvSpPr/>
      </dsp:nvSpPr>
      <dsp:spPr>
        <a:xfrm>
          <a:off x="252416" y="85220"/>
          <a:ext cx="251139" cy="251128"/>
        </a:xfrm>
        <a:prstGeom prst="ellips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defTabSz="444500">
            <a:lnSpc>
              <a:spcPct val="90000"/>
            </a:lnSpc>
            <a:spcBef>
              <a:spcPct val="0"/>
            </a:spcBef>
            <a:spcAft>
              <a:spcPct val="35000"/>
            </a:spcAft>
          </a:pPr>
          <a:r>
            <a:rPr lang="en-US" altLang="zh-TW" sz="1000" b="1" kern="1200" cap="none" spc="0" dirty="0" smtClean="0">
              <a:ln w="22225">
                <a:solidFill>
                  <a:schemeClr val="accent2"/>
                </a:solidFill>
                <a:prstDash val="solid"/>
              </a:ln>
              <a:solidFill>
                <a:schemeClr val="accent2">
                  <a:lumMod val="40000"/>
                  <a:lumOff val="60000"/>
                </a:schemeClr>
              </a:solidFill>
              <a:effectLst/>
            </a:rPr>
            <a:t>1</a:t>
          </a:r>
          <a:endParaRPr lang="zh-TW" altLang="en-US" sz="1000" b="1" kern="1200" cap="none" spc="0" dirty="0">
            <a:ln w="22225">
              <a:solidFill>
                <a:schemeClr val="accent2"/>
              </a:solidFill>
              <a:prstDash val="solid"/>
            </a:ln>
            <a:solidFill>
              <a:schemeClr val="accent2">
                <a:lumMod val="40000"/>
                <a:lumOff val="60000"/>
              </a:schemeClr>
            </a:solidFill>
            <a:effectLst/>
          </a:endParaRPr>
        </a:p>
      </dsp:txBody>
      <dsp:txXfrm>
        <a:off x="288313" y="121095"/>
        <a:ext cx="179400" cy="1793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37C2D-F452-4096-B89C-0BEA823E7E68}">
      <dsp:nvSpPr>
        <dsp:cNvPr id="0" name=""/>
        <dsp:cNvSpPr/>
      </dsp:nvSpPr>
      <dsp:spPr>
        <a:xfrm>
          <a:off x="243456" y="76240"/>
          <a:ext cx="269087" cy="26908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36526-9AE7-48C5-BE0D-FE383E3587BD}">
      <dsp:nvSpPr>
        <dsp:cNvPr id="0" name=""/>
        <dsp:cNvSpPr/>
      </dsp:nvSpPr>
      <dsp:spPr>
        <a:xfrm>
          <a:off x="252416" y="85220"/>
          <a:ext cx="251139" cy="251128"/>
        </a:xfrm>
        <a:prstGeom prst="ellips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defTabSz="444500">
            <a:lnSpc>
              <a:spcPct val="90000"/>
            </a:lnSpc>
            <a:spcBef>
              <a:spcPct val="0"/>
            </a:spcBef>
            <a:spcAft>
              <a:spcPct val="35000"/>
            </a:spcAft>
          </a:pPr>
          <a:r>
            <a:rPr lang="en-US" altLang="zh-TW" sz="1000" b="1" kern="1200" cap="none" spc="0" dirty="0" smtClean="0">
              <a:ln w="22225">
                <a:solidFill>
                  <a:schemeClr val="accent2"/>
                </a:solidFill>
                <a:prstDash val="solid"/>
              </a:ln>
              <a:solidFill>
                <a:schemeClr val="accent2">
                  <a:lumMod val="40000"/>
                  <a:lumOff val="60000"/>
                </a:schemeClr>
              </a:solidFill>
              <a:effectLst/>
            </a:rPr>
            <a:t>3</a:t>
          </a:r>
          <a:endParaRPr lang="zh-TW" altLang="en-US" sz="1000" b="1" kern="1200" cap="none" spc="0" dirty="0">
            <a:ln w="22225">
              <a:solidFill>
                <a:schemeClr val="accent2"/>
              </a:solidFill>
              <a:prstDash val="solid"/>
            </a:ln>
            <a:solidFill>
              <a:schemeClr val="accent2">
                <a:lumMod val="40000"/>
                <a:lumOff val="60000"/>
              </a:schemeClr>
            </a:solidFill>
            <a:effectLst/>
          </a:endParaRPr>
        </a:p>
      </dsp:txBody>
      <dsp:txXfrm>
        <a:off x="288313" y="121095"/>
        <a:ext cx="179400" cy="1793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37C2D-F452-4096-B89C-0BEA823E7E68}">
      <dsp:nvSpPr>
        <dsp:cNvPr id="0" name=""/>
        <dsp:cNvSpPr/>
      </dsp:nvSpPr>
      <dsp:spPr>
        <a:xfrm>
          <a:off x="243456" y="76240"/>
          <a:ext cx="269087" cy="26908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36526-9AE7-48C5-BE0D-FE383E3587BD}">
      <dsp:nvSpPr>
        <dsp:cNvPr id="0" name=""/>
        <dsp:cNvSpPr/>
      </dsp:nvSpPr>
      <dsp:spPr>
        <a:xfrm>
          <a:off x="252416" y="85220"/>
          <a:ext cx="251139" cy="251128"/>
        </a:xfrm>
        <a:prstGeom prst="ellips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defTabSz="444500">
            <a:lnSpc>
              <a:spcPct val="90000"/>
            </a:lnSpc>
            <a:spcBef>
              <a:spcPct val="0"/>
            </a:spcBef>
            <a:spcAft>
              <a:spcPct val="35000"/>
            </a:spcAft>
          </a:pPr>
          <a:r>
            <a:rPr lang="en-US" altLang="zh-TW" sz="1000" b="1" kern="1200" cap="none" spc="0" dirty="0" smtClean="0">
              <a:ln w="22225">
                <a:solidFill>
                  <a:schemeClr val="accent2"/>
                </a:solidFill>
                <a:prstDash val="solid"/>
              </a:ln>
              <a:solidFill>
                <a:schemeClr val="accent2">
                  <a:lumMod val="40000"/>
                  <a:lumOff val="60000"/>
                </a:schemeClr>
              </a:solidFill>
              <a:effectLst/>
            </a:rPr>
            <a:t>2</a:t>
          </a:r>
          <a:endParaRPr lang="zh-TW" altLang="en-US" sz="1000" b="1" kern="1200" cap="none" spc="0" dirty="0">
            <a:ln w="22225">
              <a:solidFill>
                <a:schemeClr val="accent2"/>
              </a:solidFill>
              <a:prstDash val="solid"/>
            </a:ln>
            <a:solidFill>
              <a:schemeClr val="accent2">
                <a:lumMod val="40000"/>
                <a:lumOff val="60000"/>
              </a:schemeClr>
            </a:solidFill>
            <a:effectLst/>
          </a:endParaRPr>
        </a:p>
      </dsp:txBody>
      <dsp:txXfrm>
        <a:off x="288313" y="121095"/>
        <a:ext cx="179400" cy="1793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37C2D-F452-4096-B89C-0BEA823E7E68}">
      <dsp:nvSpPr>
        <dsp:cNvPr id="0" name=""/>
        <dsp:cNvSpPr/>
      </dsp:nvSpPr>
      <dsp:spPr>
        <a:xfrm>
          <a:off x="243456" y="76240"/>
          <a:ext cx="269087" cy="26908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36526-9AE7-48C5-BE0D-FE383E3587BD}">
      <dsp:nvSpPr>
        <dsp:cNvPr id="0" name=""/>
        <dsp:cNvSpPr/>
      </dsp:nvSpPr>
      <dsp:spPr>
        <a:xfrm>
          <a:off x="252416" y="85220"/>
          <a:ext cx="251139" cy="251128"/>
        </a:xfrm>
        <a:prstGeom prst="ellips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defTabSz="444500">
            <a:lnSpc>
              <a:spcPct val="90000"/>
            </a:lnSpc>
            <a:spcBef>
              <a:spcPct val="0"/>
            </a:spcBef>
            <a:spcAft>
              <a:spcPct val="35000"/>
            </a:spcAft>
          </a:pPr>
          <a:r>
            <a:rPr lang="en-US" altLang="zh-TW" sz="1000" b="1" kern="1200" cap="none" spc="0" dirty="0" smtClean="0">
              <a:ln w="22225">
                <a:solidFill>
                  <a:schemeClr val="accent2"/>
                </a:solidFill>
                <a:prstDash val="solid"/>
              </a:ln>
              <a:solidFill>
                <a:schemeClr val="accent2">
                  <a:lumMod val="40000"/>
                  <a:lumOff val="60000"/>
                </a:schemeClr>
              </a:solidFill>
              <a:effectLst/>
            </a:rPr>
            <a:t>4</a:t>
          </a:r>
          <a:endParaRPr lang="zh-TW" altLang="en-US" sz="1000" b="1" kern="1200" cap="none" spc="0" dirty="0">
            <a:ln w="22225">
              <a:solidFill>
                <a:schemeClr val="accent2"/>
              </a:solidFill>
              <a:prstDash val="solid"/>
            </a:ln>
            <a:solidFill>
              <a:schemeClr val="accent2">
                <a:lumMod val="40000"/>
                <a:lumOff val="60000"/>
              </a:schemeClr>
            </a:solidFill>
            <a:effectLst/>
          </a:endParaRPr>
        </a:p>
      </dsp:txBody>
      <dsp:txXfrm>
        <a:off x="288313" y="121095"/>
        <a:ext cx="179400" cy="1793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37C2D-F452-4096-B89C-0BEA823E7E68}">
      <dsp:nvSpPr>
        <dsp:cNvPr id="0" name=""/>
        <dsp:cNvSpPr/>
      </dsp:nvSpPr>
      <dsp:spPr>
        <a:xfrm>
          <a:off x="243456" y="76240"/>
          <a:ext cx="269087" cy="26908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36526-9AE7-48C5-BE0D-FE383E3587BD}">
      <dsp:nvSpPr>
        <dsp:cNvPr id="0" name=""/>
        <dsp:cNvSpPr/>
      </dsp:nvSpPr>
      <dsp:spPr>
        <a:xfrm>
          <a:off x="252416" y="85220"/>
          <a:ext cx="251139" cy="251128"/>
        </a:xfrm>
        <a:prstGeom prst="ellips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defTabSz="444500">
            <a:lnSpc>
              <a:spcPct val="90000"/>
            </a:lnSpc>
            <a:spcBef>
              <a:spcPct val="0"/>
            </a:spcBef>
            <a:spcAft>
              <a:spcPct val="35000"/>
            </a:spcAft>
          </a:pPr>
          <a:r>
            <a:rPr lang="en-US" altLang="zh-TW" sz="1000" b="1" kern="1200" cap="none" spc="0" dirty="0" smtClean="0">
              <a:ln w="22225">
                <a:solidFill>
                  <a:schemeClr val="accent2"/>
                </a:solidFill>
                <a:prstDash val="solid"/>
              </a:ln>
              <a:solidFill>
                <a:schemeClr val="accent2">
                  <a:lumMod val="40000"/>
                  <a:lumOff val="60000"/>
                </a:schemeClr>
              </a:solidFill>
              <a:effectLst/>
            </a:rPr>
            <a:t>6</a:t>
          </a:r>
          <a:endParaRPr lang="zh-TW" altLang="en-US" sz="1000" b="1" kern="1200" cap="none" spc="0" dirty="0">
            <a:ln w="22225">
              <a:solidFill>
                <a:schemeClr val="accent2"/>
              </a:solidFill>
              <a:prstDash val="solid"/>
            </a:ln>
            <a:solidFill>
              <a:schemeClr val="accent2">
                <a:lumMod val="40000"/>
                <a:lumOff val="60000"/>
              </a:schemeClr>
            </a:solidFill>
            <a:effectLst/>
          </a:endParaRPr>
        </a:p>
      </dsp:txBody>
      <dsp:txXfrm>
        <a:off x="288313" y="121095"/>
        <a:ext cx="179400" cy="1793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37C2D-F452-4096-B89C-0BEA823E7E68}">
      <dsp:nvSpPr>
        <dsp:cNvPr id="0" name=""/>
        <dsp:cNvSpPr/>
      </dsp:nvSpPr>
      <dsp:spPr>
        <a:xfrm>
          <a:off x="243456" y="76240"/>
          <a:ext cx="269087" cy="26908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36526-9AE7-48C5-BE0D-FE383E3587BD}">
      <dsp:nvSpPr>
        <dsp:cNvPr id="0" name=""/>
        <dsp:cNvSpPr/>
      </dsp:nvSpPr>
      <dsp:spPr>
        <a:xfrm>
          <a:off x="252416" y="85220"/>
          <a:ext cx="251139" cy="251128"/>
        </a:xfrm>
        <a:prstGeom prst="ellips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defTabSz="444500">
            <a:lnSpc>
              <a:spcPct val="90000"/>
            </a:lnSpc>
            <a:spcBef>
              <a:spcPct val="0"/>
            </a:spcBef>
            <a:spcAft>
              <a:spcPct val="35000"/>
            </a:spcAft>
          </a:pPr>
          <a:r>
            <a:rPr lang="en-US" altLang="zh-TW" sz="1000" b="1" kern="1200" cap="none" spc="0" dirty="0" smtClean="0">
              <a:ln w="22225">
                <a:solidFill>
                  <a:schemeClr val="accent2"/>
                </a:solidFill>
                <a:prstDash val="solid"/>
              </a:ln>
              <a:solidFill>
                <a:schemeClr val="accent2">
                  <a:lumMod val="40000"/>
                  <a:lumOff val="60000"/>
                </a:schemeClr>
              </a:solidFill>
              <a:effectLst/>
            </a:rPr>
            <a:t>5</a:t>
          </a:r>
          <a:endParaRPr lang="zh-TW" altLang="en-US" sz="1000" b="1" kern="1200" cap="none" spc="0" dirty="0">
            <a:ln w="22225">
              <a:solidFill>
                <a:schemeClr val="accent2"/>
              </a:solidFill>
              <a:prstDash val="solid"/>
            </a:ln>
            <a:solidFill>
              <a:schemeClr val="accent2">
                <a:lumMod val="40000"/>
                <a:lumOff val="60000"/>
              </a:schemeClr>
            </a:solidFill>
            <a:effectLst/>
          </a:endParaRPr>
        </a:p>
      </dsp:txBody>
      <dsp:txXfrm>
        <a:off x="288313" y="121095"/>
        <a:ext cx="179400" cy="17937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37C2D-F452-4096-B89C-0BEA823E7E68}">
      <dsp:nvSpPr>
        <dsp:cNvPr id="0" name=""/>
        <dsp:cNvSpPr/>
      </dsp:nvSpPr>
      <dsp:spPr>
        <a:xfrm>
          <a:off x="158997" y="76240"/>
          <a:ext cx="269087" cy="26908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36526-9AE7-48C5-BE0D-FE383E3587BD}">
      <dsp:nvSpPr>
        <dsp:cNvPr id="0" name=""/>
        <dsp:cNvSpPr/>
      </dsp:nvSpPr>
      <dsp:spPr>
        <a:xfrm>
          <a:off x="167958" y="85220"/>
          <a:ext cx="251139" cy="251128"/>
        </a:xfrm>
        <a:prstGeom prst="ellipse">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defTabSz="444500">
            <a:lnSpc>
              <a:spcPct val="90000"/>
            </a:lnSpc>
            <a:spcBef>
              <a:spcPct val="0"/>
            </a:spcBef>
            <a:spcAft>
              <a:spcPct val="35000"/>
            </a:spcAft>
          </a:pPr>
          <a:r>
            <a:rPr lang="en-US" altLang="zh-TW" sz="1000" b="1" kern="1200" cap="none" spc="0" dirty="0" smtClean="0">
              <a:ln w="22225">
                <a:solidFill>
                  <a:schemeClr val="accent2"/>
                </a:solidFill>
                <a:prstDash val="solid"/>
              </a:ln>
              <a:solidFill>
                <a:schemeClr val="accent2">
                  <a:lumMod val="40000"/>
                  <a:lumOff val="60000"/>
                </a:schemeClr>
              </a:solidFill>
              <a:effectLst/>
            </a:rPr>
            <a:t>7</a:t>
          </a:r>
          <a:endParaRPr lang="zh-TW" altLang="en-US" sz="1000" b="1" kern="1200" cap="none" spc="0" dirty="0">
            <a:ln w="22225">
              <a:solidFill>
                <a:schemeClr val="accent2"/>
              </a:solidFill>
              <a:prstDash val="solid"/>
            </a:ln>
            <a:solidFill>
              <a:schemeClr val="accent2">
                <a:lumMod val="40000"/>
                <a:lumOff val="60000"/>
              </a:schemeClr>
            </a:solidFill>
            <a:effectLst/>
          </a:endParaRPr>
        </a:p>
      </dsp:txBody>
      <dsp:txXfrm>
        <a:off x="203854" y="121095"/>
        <a:ext cx="179400" cy="1793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1/layout/CircleProcess">
  <dgm:title val="圓形流程"/>
  <dgm:desc val="用來顯示一個流程中的連續步驟。 上限為 11 個階層 1 圖形，階層 2 圖形的數量則無限制。 最適合用在少量文字的情況。未使用的文字不會出現，但只要切換版面配置，仍然可以使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11/layout/CircleProcess">
  <dgm:title val="圓形流程"/>
  <dgm:desc val="用來顯示一個流程中的連續步驟。 上限為 11 個階層 1 圖形，階層 2 圖形的數量則無限制。 最適合用在少量文字的情況。未使用的文字不會出現，但只要切換版面配置，仍然可以使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11/layout/CircleProcess">
  <dgm:title val="圓形流程"/>
  <dgm:desc val="用來顯示一個流程中的連續步驟。 上限為 11 個階層 1 圖形，階層 2 圖形的數量則無限制。 最適合用在少量文字的情況。未使用的文字不會出現，但只要切換版面配置，仍然可以使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11/layout/CircleProcess">
  <dgm:title val="圓形流程"/>
  <dgm:desc val="用來顯示一個流程中的連續步驟。 上限為 11 個階層 1 圖形，階層 2 圖形的數量則無限制。 最適合用在少量文字的情況。未使用的文字不會出現，但只要切換版面配置，仍然可以使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11/layout/CircleProcess">
  <dgm:title val="圓形流程"/>
  <dgm:desc val="用來顯示一個流程中的連續步驟。 上限為 11 個階層 1 圖形，階層 2 圖形的數量則無限制。 最適合用在少量文字的情況。未使用的文字不會出現，但只要切換版面配置，仍然可以使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11/layout/CircleProcess">
  <dgm:title val="圓形流程"/>
  <dgm:desc val="用來顯示一個流程中的連續步驟。 上限為 11 個階層 1 圖形，階層 2 圖形的數量則無限制。 最適合用在少量文字的情況。未使用的文字不會出現，但只要切換版面配置，仍然可以使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6.xml><?xml version="1.0" encoding="utf-8"?>
<dgm:layoutDef xmlns:dgm="http://schemas.openxmlformats.org/drawingml/2006/diagram" xmlns:a="http://schemas.openxmlformats.org/drawingml/2006/main" uniqueId="urn:microsoft.com/office/officeart/2011/layout/CircleProcess">
  <dgm:title val="圓形流程"/>
  <dgm:desc val="用來顯示一個流程中的連續步驟。 上限為 11 個階層 1 圖形，階層 2 圖形的數量則無限制。 最適合用在少量文字的情況。未使用的文字不會出現，但只要切換版面配置，仍然可以使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7.xml><?xml version="1.0" encoding="utf-8"?>
<dgm:layoutDef xmlns:dgm="http://schemas.openxmlformats.org/drawingml/2006/diagram" xmlns:a="http://schemas.openxmlformats.org/drawingml/2006/main" uniqueId="urn:microsoft.com/office/officeart/2011/layout/CircleProcess">
  <dgm:title val="圓形流程"/>
  <dgm:desc val="用來顯示一個流程中的連續步驟。 上限為 11 個階層 1 圖形，階層 2 圖形的數量則無限制。 最適合用在少量文字的情況。未使用的文字不會出現，但只要切換版面配置，仍然可以使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8.xml><?xml version="1.0" encoding="utf-8"?>
<dgm:layoutDef xmlns:dgm="http://schemas.openxmlformats.org/drawingml/2006/diagram" xmlns:a="http://schemas.openxmlformats.org/drawingml/2006/main" uniqueId="urn:microsoft.com/office/officeart/2011/layout/CircleProcess">
  <dgm:title val="圓形流程"/>
  <dgm:desc val="用來顯示一個流程中的連續步驟。 上限為 11 個階層 1 圖形，階層 2 圖形的數量則無限制。 最適合用在少量文字的情況。未使用的文字不會出現，但只要切換版面配置，仍然可以使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9.xml><?xml version="1.0" encoding="utf-8"?>
<dgm:layoutDef xmlns:dgm="http://schemas.openxmlformats.org/drawingml/2006/diagram" xmlns:a="http://schemas.openxmlformats.org/drawingml/2006/main" uniqueId="urn:microsoft.com/office/officeart/2011/layout/CircleProcess">
  <dgm:title val="圓形流程"/>
  <dgm:desc val="用來顯示一個流程中的連續步驟。 上限為 11 個階層 1 圖形，階層 2 圖形的數量則無限制。 最適合用在少量文字的情況。未使用的文字不會出現，但只要切換版面配置，仍然可以使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11/layout/CircleProcess">
  <dgm:title val="圓形流程"/>
  <dgm:desc val="用來顯示一個流程中的連續步驟。 上限為 11 個階層 1 圖形，階層 2 圖形的數量則無限制。 最適合用在少量文字的情況。未使用的文字不會出現，但只要切換版面配置，仍然可以使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圓形流程"/>
  <dgm:desc val="用來顯示一個流程中的連續步驟。 上限為 11 個階層 1 圖形，階層 2 圖形的數量則無限制。 最適合用在少量文字的情況。未使用的文字不會出現，但只要切換版面配置，仍然可以使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圓形流程"/>
  <dgm:desc val="用來顯示一個流程中的連續步驟。 上限為 11 個階層 1 圖形，階層 2 圖形的數量則無限制。 最適合用在少量文字的情況。未使用的文字不會出現，但只要切換版面配置，仍然可以使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圓形流程"/>
  <dgm:desc val="用來顯示一個流程中的連續步驟。 上限為 11 個階層 1 圖形，階層 2 圖形的數量則無限制。 最適合用在少量文字的情況。未使用的文字不會出現，但只要切換版面配置，仍然可以使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11/layout/CircleProcess">
  <dgm:title val="圓形流程"/>
  <dgm:desc val="用來顯示一個流程中的連續步驟。 上限為 11 個階層 1 圖形，階層 2 圖形的數量則無限制。 最適合用在少量文字的情況。未使用的文字不會出現，但只要切換版面配置，仍然可以使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11/layout/CircleProcess">
  <dgm:title val="圓形流程"/>
  <dgm:desc val="用來顯示一個流程中的連續步驟。 上限為 11 個階層 1 圖形，階層 2 圖形的數量則無限制。 最適合用在少量文字的情況。未使用的文字不會出現，但只要切換版面配置，仍然可以使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11/layout/CircleProcess">
  <dgm:title val="圓形流程"/>
  <dgm:desc val="用來顯示一個流程中的連續步驟。 上限為 11 個階層 1 圖形，階層 2 圖形的數量則無限制。 最適合用在少量文字的情況。未使用的文字不會出現，但只要切換版面配置，仍然可以使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11/layout/CircleProcess">
  <dgm:title val="圓形流程"/>
  <dgm:desc val="用來顯示一個流程中的連續步驟。 上限為 11 個階層 1 圖形，階層 2 圖形的數量則無限制。 最適合用在少量文字的情況。未使用的文字不會出現，但只要切換版面配置，仍然可以使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emf"/></Relationships>
</file>

<file path=ppt/drawings/drawing1.xml><?xml version="1.0" encoding="utf-8"?>
<c:userShapes xmlns:c="http://schemas.openxmlformats.org/drawingml/2006/chart">
  <cdr:relSizeAnchor xmlns:cdr="http://schemas.openxmlformats.org/drawingml/2006/chartDrawing">
    <cdr:from>
      <cdr:x>0.6654</cdr:x>
      <cdr:y>0.11953</cdr:y>
    </cdr:from>
    <cdr:to>
      <cdr:x>0.80116</cdr:x>
      <cdr:y>0.21916</cdr:y>
    </cdr:to>
    <cdr:sp macro="" textlink="">
      <cdr:nvSpPr>
        <cdr:cNvPr id="2" name="文字方塊 1"/>
        <cdr:cNvSpPr txBox="1"/>
      </cdr:nvSpPr>
      <cdr:spPr>
        <a:xfrm xmlns:a="http://schemas.openxmlformats.org/drawingml/2006/main">
          <a:off x="2275663" y="279709"/>
          <a:ext cx="464300" cy="23313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dirty="0"/>
            <a:t>MAPE 39.3%</a:t>
          </a:r>
          <a:endParaRPr lang="zh-TW" altLang="en-US" sz="1100" dirty="0"/>
        </a:p>
      </cdr:txBody>
    </cdr:sp>
  </cdr:relSizeAnchor>
  <cdr:relSizeAnchor xmlns:cdr="http://schemas.openxmlformats.org/drawingml/2006/chartDrawing">
    <cdr:from>
      <cdr:x>0.4358</cdr:x>
      <cdr:y>0.11957</cdr:y>
    </cdr:from>
    <cdr:to>
      <cdr:x>0.57156</cdr:x>
      <cdr:y>0.21921</cdr:y>
    </cdr:to>
    <cdr:sp macro="" textlink="">
      <cdr:nvSpPr>
        <cdr:cNvPr id="3" name="文字方塊 2"/>
        <cdr:cNvSpPr txBox="1"/>
      </cdr:nvSpPr>
      <cdr:spPr>
        <a:xfrm xmlns:a="http://schemas.openxmlformats.org/drawingml/2006/main">
          <a:off x="2296876" y="270229"/>
          <a:ext cx="715523" cy="22518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a:t>MAPE 20.8%</a:t>
          </a:r>
          <a:endParaRPr lang="zh-TW" altLang="en-US" sz="1100"/>
        </a:p>
      </cdr:txBody>
    </cdr:sp>
  </cdr:relSizeAnchor>
</c:userShapes>
</file>

<file path=ppt/drawings/drawing10.xml><?xml version="1.0" encoding="utf-8"?>
<c:userShapes xmlns:c="http://schemas.openxmlformats.org/drawingml/2006/chart">
  <cdr:relSizeAnchor xmlns:cdr="http://schemas.openxmlformats.org/drawingml/2006/chartDrawing">
    <cdr:from>
      <cdr:x>0.66467</cdr:x>
      <cdr:y>0.10368</cdr:y>
    </cdr:from>
    <cdr:to>
      <cdr:x>0.80043</cdr:x>
      <cdr:y>0.20331</cdr:y>
    </cdr:to>
    <cdr:sp macro="" textlink="">
      <cdr:nvSpPr>
        <cdr:cNvPr id="2" name="文字方塊 1"/>
        <cdr:cNvSpPr txBox="1"/>
      </cdr:nvSpPr>
      <cdr:spPr>
        <a:xfrm xmlns:a="http://schemas.openxmlformats.org/drawingml/2006/main">
          <a:off x="2273169" y="242620"/>
          <a:ext cx="464299" cy="23313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dirty="0"/>
            <a:t>MAPE 12.5%</a:t>
          </a:r>
          <a:endParaRPr lang="zh-TW" altLang="en-US" sz="1100" dirty="0"/>
        </a:p>
      </cdr:txBody>
    </cdr:sp>
  </cdr:relSizeAnchor>
  <cdr:relSizeAnchor xmlns:cdr="http://schemas.openxmlformats.org/drawingml/2006/chartDrawing">
    <cdr:from>
      <cdr:x>0.40356</cdr:x>
      <cdr:y>0.10418</cdr:y>
    </cdr:from>
    <cdr:to>
      <cdr:x>0.53932</cdr:x>
      <cdr:y>0.20382</cdr:y>
    </cdr:to>
    <cdr:sp macro="" textlink="">
      <cdr:nvSpPr>
        <cdr:cNvPr id="3" name="文字方塊 2"/>
        <cdr:cNvSpPr txBox="1"/>
      </cdr:nvSpPr>
      <cdr:spPr>
        <a:xfrm xmlns:a="http://schemas.openxmlformats.org/drawingml/2006/main">
          <a:off x="1380185" y="243790"/>
          <a:ext cx="464299" cy="23315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dirty="0"/>
            <a:t>MAPE 7.9%</a:t>
          </a:r>
          <a:endParaRPr lang="zh-TW" altLang="en-US" sz="1100" dirty="0"/>
        </a:p>
      </cdr:txBody>
    </cdr:sp>
  </cdr:relSizeAnchor>
</c:userShapes>
</file>

<file path=ppt/drawings/drawing11.xml><?xml version="1.0" encoding="utf-8"?>
<c:userShapes xmlns:c="http://schemas.openxmlformats.org/drawingml/2006/chart">
  <cdr:relSizeAnchor xmlns:cdr="http://schemas.openxmlformats.org/drawingml/2006/chartDrawing">
    <cdr:from>
      <cdr:x>0.65048</cdr:x>
      <cdr:y>0.10899</cdr:y>
    </cdr:from>
    <cdr:to>
      <cdr:x>0.78624</cdr:x>
      <cdr:y>0.20862</cdr:y>
    </cdr:to>
    <cdr:sp macro="" textlink="">
      <cdr:nvSpPr>
        <cdr:cNvPr id="2" name="文字方塊 1"/>
        <cdr:cNvSpPr txBox="1"/>
      </cdr:nvSpPr>
      <cdr:spPr>
        <a:xfrm xmlns:a="http://schemas.openxmlformats.org/drawingml/2006/main">
          <a:off x="2224629" y="255038"/>
          <a:ext cx="464299" cy="23313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dirty="0"/>
            <a:t>MAPE 18.7%</a:t>
          </a:r>
          <a:endParaRPr lang="zh-TW" altLang="en-US" sz="1100" dirty="0"/>
        </a:p>
      </cdr:txBody>
    </cdr:sp>
  </cdr:relSizeAnchor>
  <cdr:relSizeAnchor xmlns:cdr="http://schemas.openxmlformats.org/drawingml/2006/chartDrawing">
    <cdr:from>
      <cdr:x>0.42822</cdr:x>
      <cdr:y>0.11009</cdr:y>
    </cdr:from>
    <cdr:to>
      <cdr:x>0.56398</cdr:x>
      <cdr:y>0.20973</cdr:y>
    </cdr:to>
    <cdr:sp macro="" textlink="">
      <cdr:nvSpPr>
        <cdr:cNvPr id="3" name="文字方塊 2"/>
        <cdr:cNvSpPr txBox="1"/>
      </cdr:nvSpPr>
      <cdr:spPr>
        <a:xfrm xmlns:a="http://schemas.openxmlformats.org/drawingml/2006/main">
          <a:off x="2256928" y="247823"/>
          <a:ext cx="715524" cy="22429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a:t>MAPE 9.1%</a:t>
          </a:r>
          <a:endParaRPr lang="zh-TW" altLang="en-US" sz="1100"/>
        </a:p>
      </cdr:txBody>
    </cdr:sp>
  </cdr:relSizeAnchor>
</c:userShapes>
</file>

<file path=ppt/drawings/drawing12.xml><?xml version="1.0" encoding="utf-8"?>
<c:userShapes xmlns:c="http://schemas.openxmlformats.org/drawingml/2006/chart">
  <cdr:relSizeAnchor xmlns:cdr="http://schemas.openxmlformats.org/drawingml/2006/chartDrawing">
    <cdr:from>
      <cdr:x>0.66914</cdr:x>
      <cdr:y>0.09622</cdr:y>
    </cdr:from>
    <cdr:to>
      <cdr:x>0.8049</cdr:x>
      <cdr:y>0.19585</cdr:y>
    </cdr:to>
    <cdr:sp macro="" textlink="">
      <cdr:nvSpPr>
        <cdr:cNvPr id="2" name="文字方塊 1"/>
        <cdr:cNvSpPr txBox="1"/>
      </cdr:nvSpPr>
      <cdr:spPr>
        <a:xfrm xmlns:a="http://schemas.openxmlformats.org/drawingml/2006/main">
          <a:off x="2288475" y="225155"/>
          <a:ext cx="464299" cy="23313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dirty="0"/>
            <a:t>MAPE 9.6%</a:t>
          </a:r>
          <a:endParaRPr lang="zh-TW" altLang="en-US" sz="1100" dirty="0"/>
        </a:p>
      </cdr:txBody>
    </cdr:sp>
  </cdr:relSizeAnchor>
  <cdr:relSizeAnchor xmlns:cdr="http://schemas.openxmlformats.org/drawingml/2006/chartDrawing">
    <cdr:from>
      <cdr:x>0.42889</cdr:x>
      <cdr:y>0.09113</cdr:y>
    </cdr:from>
    <cdr:to>
      <cdr:x>0.56465</cdr:x>
      <cdr:y>0.19076</cdr:y>
    </cdr:to>
    <cdr:sp macro="" textlink="">
      <cdr:nvSpPr>
        <cdr:cNvPr id="3" name="文字方塊 2"/>
        <cdr:cNvSpPr txBox="1"/>
      </cdr:nvSpPr>
      <cdr:spPr>
        <a:xfrm xmlns:a="http://schemas.openxmlformats.org/drawingml/2006/main">
          <a:off x="2262090" y="252347"/>
          <a:ext cx="716040" cy="27592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a:t>MAPE 5.8%</a:t>
          </a:r>
          <a:endParaRPr lang="zh-TW" altLang="en-US" sz="1100"/>
        </a:p>
      </cdr:txBody>
    </cdr:sp>
  </cdr:relSizeAnchor>
</c:userShapes>
</file>

<file path=ppt/drawings/drawing2.xml><?xml version="1.0" encoding="utf-8"?>
<c:userShapes xmlns:c="http://schemas.openxmlformats.org/drawingml/2006/chart">
  <cdr:relSizeAnchor xmlns:cdr="http://schemas.openxmlformats.org/drawingml/2006/chartDrawing">
    <cdr:from>
      <cdr:x>0.68719</cdr:x>
      <cdr:y>0.14061</cdr:y>
    </cdr:from>
    <cdr:to>
      <cdr:x>0.82295</cdr:x>
      <cdr:y>0.24024</cdr:y>
    </cdr:to>
    <cdr:sp macro="" textlink="">
      <cdr:nvSpPr>
        <cdr:cNvPr id="2" name="文字方塊 1"/>
        <cdr:cNvSpPr txBox="1"/>
      </cdr:nvSpPr>
      <cdr:spPr>
        <a:xfrm xmlns:a="http://schemas.openxmlformats.org/drawingml/2006/main">
          <a:off x="2350179" y="329019"/>
          <a:ext cx="464299" cy="23313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dirty="0"/>
            <a:t>MAPE 45.1%</a:t>
          </a:r>
          <a:endParaRPr lang="zh-TW" altLang="en-US" sz="1100" dirty="0"/>
        </a:p>
      </cdr:txBody>
    </cdr:sp>
  </cdr:relSizeAnchor>
  <cdr:relSizeAnchor xmlns:cdr="http://schemas.openxmlformats.org/drawingml/2006/chartDrawing">
    <cdr:from>
      <cdr:x>0.45556</cdr:x>
      <cdr:y>0.1481</cdr:y>
    </cdr:from>
    <cdr:to>
      <cdr:x>0.59132</cdr:x>
      <cdr:y>0.24774</cdr:y>
    </cdr:to>
    <cdr:sp macro="" textlink="">
      <cdr:nvSpPr>
        <cdr:cNvPr id="3" name="文字方塊 2"/>
        <cdr:cNvSpPr txBox="1"/>
      </cdr:nvSpPr>
      <cdr:spPr>
        <a:xfrm xmlns:a="http://schemas.openxmlformats.org/drawingml/2006/main">
          <a:off x="3068420" y="523841"/>
          <a:ext cx="914416" cy="35244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a:t>MAPE 24.3%</a:t>
          </a:r>
          <a:endParaRPr lang="zh-TW" altLang="en-US" sz="1100"/>
        </a:p>
      </cdr:txBody>
    </cdr:sp>
  </cdr:relSizeAnchor>
</c:userShapes>
</file>

<file path=ppt/drawings/drawing3.xml><?xml version="1.0" encoding="utf-8"?>
<c:userShapes xmlns:c="http://schemas.openxmlformats.org/drawingml/2006/chart">
  <cdr:relSizeAnchor xmlns:cdr="http://schemas.openxmlformats.org/drawingml/2006/chartDrawing">
    <cdr:from>
      <cdr:x>0.65562</cdr:x>
      <cdr:y>0.09726</cdr:y>
    </cdr:from>
    <cdr:to>
      <cdr:x>0.79138</cdr:x>
      <cdr:y>0.19689</cdr:y>
    </cdr:to>
    <cdr:sp macro="" textlink="">
      <cdr:nvSpPr>
        <cdr:cNvPr id="2" name="文字方塊 1"/>
        <cdr:cNvSpPr txBox="1"/>
      </cdr:nvSpPr>
      <cdr:spPr>
        <a:xfrm xmlns:a="http://schemas.openxmlformats.org/drawingml/2006/main">
          <a:off x="2242229" y="227580"/>
          <a:ext cx="464300" cy="23313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dirty="0"/>
            <a:t>MAPE 43.2%</a:t>
          </a:r>
          <a:endParaRPr lang="zh-TW" altLang="en-US" sz="1100" dirty="0"/>
        </a:p>
      </cdr:txBody>
    </cdr:sp>
  </cdr:relSizeAnchor>
  <cdr:relSizeAnchor xmlns:cdr="http://schemas.openxmlformats.org/drawingml/2006/chartDrawing">
    <cdr:from>
      <cdr:x>0.418</cdr:x>
      <cdr:y>0.09926</cdr:y>
    </cdr:from>
    <cdr:to>
      <cdr:x>0.55376</cdr:x>
      <cdr:y>0.1989</cdr:y>
    </cdr:to>
    <cdr:sp macro="" textlink="">
      <cdr:nvSpPr>
        <cdr:cNvPr id="3" name="文字方塊 2"/>
        <cdr:cNvSpPr txBox="1"/>
      </cdr:nvSpPr>
      <cdr:spPr>
        <a:xfrm xmlns:a="http://schemas.openxmlformats.org/drawingml/2006/main">
          <a:off x="2204674" y="274869"/>
          <a:ext cx="716041" cy="27592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a:t>MAPE 18.6%</a:t>
          </a:r>
          <a:endParaRPr lang="zh-TW" altLang="en-US" sz="1100"/>
        </a:p>
      </cdr:txBody>
    </cdr:sp>
  </cdr:relSizeAnchor>
</c:userShapes>
</file>

<file path=ppt/drawings/drawing4.xml><?xml version="1.0" encoding="utf-8"?>
<c:userShapes xmlns:c="http://schemas.openxmlformats.org/drawingml/2006/chart">
  <cdr:relSizeAnchor xmlns:cdr="http://schemas.openxmlformats.org/drawingml/2006/chartDrawing">
    <cdr:from>
      <cdr:x>0.6482</cdr:x>
      <cdr:y>0.11395</cdr:y>
    </cdr:from>
    <cdr:to>
      <cdr:x>0.78396</cdr:x>
      <cdr:y>0.21358</cdr:y>
    </cdr:to>
    <cdr:sp macro="" textlink="">
      <cdr:nvSpPr>
        <cdr:cNvPr id="2" name="文字方塊 1"/>
        <cdr:cNvSpPr txBox="1"/>
      </cdr:nvSpPr>
      <cdr:spPr>
        <a:xfrm xmlns:a="http://schemas.openxmlformats.org/drawingml/2006/main">
          <a:off x="2216829" y="266643"/>
          <a:ext cx="464299" cy="23313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dirty="0"/>
            <a:t>MAPE 46.2%</a:t>
          </a:r>
          <a:endParaRPr lang="zh-TW" altLang="en-US" sz="1100" dirty="0"/>
        </a:p>
      </cdr:txBody>
    </cdr:sp>
  </cdr:relSizeAnchor>
  <cdr:relSizeAnchor xmlns:cdr="http://schemas.openxmlformats.org/drawingml/2006/chartDrawing">
    <cdr:from>
      <cdr:x>0.41779</cdr:x>
      <cdr:y>0.1119</cdr:y>
    </cdr:from>
    <cdr:to>
      <cdr:x>0.55355</cdr:x>
      <cdr:y>0.21154</cdr:y>
    </cdr:to>
    <cdr:sp macro="" textlink="">
      <cdr:nvSpPr>
        <cdr:cNvPr id="3" name="文字方塊 2"/>
        <cdr:cNvSpPr txBox="1"/>
      </cdr:nvSpPr>
      <cdr:spPr>
        <a:xfrm xmlns:a="http://schemas.openxmlformats.org/drawingml/2006/main">
          <a:off x="2201985" y="272152"/>
          <a:ext cx="715523" cy="24232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a:t>MAPE 19.2%</a:t>
          </a:r>
          <a:endParaRPr lang="zh-TW" altLang="en-US" sz="1100"/>
        </a:p>
      </cdr:txBody>
    </cdr:sp>
  </cdr:relSizeAnchor>
</c:userShapes>
</file>

<file path=ppt/drawings/drawing5.xml><?xml version="1.0" encoding="utf-8"?>
<c:userShapes xmlns:c="http://schemas.openxmlformats.org/drawingml/2006/chart">
  <cdr:relSizeAnchor xmlns:cdr="http://schemas.openxmlformats.org/drawingml/2006/chartDrawing">
    <cdr:from>
      <cdr:x>0.586</cdr:x>
      <cdr:y>0.11886</cdr:y>
    </cdr:from>
    <cdr:to>
      <cdr:x>0.72176</cdr:x>
      <cdr:y>0.21849</cdr:y>
    </cdr:to>
    <cdr:sp macro="" textlink="">
      <cdr:nvSpPr>
        <cdr:cNvPr id="2" name="文字方塊 1"/>
        <cdr:cNvSpPr txBox="1"/>
      </cdr:nvSpPr>
      <cdr:spPr>
        <a:xfrm xmlns:a="http://schemas.openxmlformats.org/drawingml/2006/main">
          <a:off x="3088525" y="268623"/>
          <a:ext cx="715523" cy="225161"/>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a:t>MAPE 21.4%</a:t>
          </a:r>
          <a:endParaRPr lang="zh-TW" altLang="en-US" sz="1100"/>
        </a:p>
      </cdr:txBody>
    </cdr:sp>
  </cdr:relSizeAnchor>
  <cdr:relSizeAnchor xmlns:cdr="http://schemas.openxmlformats.org/drawingml/2006/chartDrawing">
    <cdr:from>
      <cdr:x>0.42598</cdr:x>
      <cdr:y>0.11957</cdr:y>
    </cdr:from>
    <cdr:to>
      <cdr:x>0.56174</cdr:x>
      <cdr:y>0.21921</cdr:y>
    </cdr:to>
    <cdr:sp macro="" textlink="">
      <cdr:nvSpPr>
        <cdr:cNvPr id="3" name="文字方塊 2"/>
        <cdr:cNvSpPr txBox="1"/>
      </cdr:nvSpPr>
      <cdr:spPr>
        <a:xfrm xmlns:a="http://schemas.openxmlformats.org/drawingml/2006/main">
          <a:off x="2245118" y="270230"/>
          <a:ext cx="715523" cy="22518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a:t>MAPE 12.1%</a:t>
          </a:r>
          <a:endParaRPr lang="zh-TW" altLang="en-US" sz="1100"/>
        </a:p>
      </cdr:txBody>
    </cdr:sp>
  </cdr:relSizeAnchor>
</c:userShapes>
</file>

<file path=ppt/drawings/drawing6.xml><?xml version="1.0" encoding="utf-8"?>
<c:userShapes xmlns:c="http://schemas.openxmlformats.org/drawingml/2006/chart">
  <cdr:relSizeAnchor xmlns:cdr="http://schemas.openxmlformats.org/drawingml/2006/chartDrawing">
    <cdr:from>
      <cdr:x>0.57946</cdr:x>
      <cdr:y>0.11346</cdr:y>
    </cdr:from>
    <cdr:to>
      <cdr:x>0.71522</cdr:x>
      <cdr:y>0.21309</cdr:y>
    </cdr:to>
    <cdr:sp macro="" textlink="">
      <cdr:nvSpPr>
        <cdr:cNvPr id="2" name="文字方塊 1"/>
        <cdr:cNvSpPr txBox="1"/>
      </cdr:nvSpPr>
      <cdr:spPr>
        <a:xfrm xmlns:a="http://schemas.openxmlformats.org/drawingml/2006/main">
          <a:off x="3054020" y="240716"/>
          <a:ext cx="715523" cy="21136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a:t>MAPE 25.4%</a:t>
          </a:r>
          <a:endParaRPr lang="zh-TW" altLang="en-US" sz="1100"/>
        </a:p>
      </cdr:txBody>
    </cdr:sp>
  </cdr:relSizeAnchor>
  <cdr:relSizeAnchor xmlns:cdr="http://schemas.openxmlformats.org/drawingml/2006/chartDrawing">
    <cdr:from>
      <cdr:x>0.41288</cdr:x>
      <cdr:y>0.11277</cdr:y>
    </cdr:from>
    <cdr:to>
      <cdr:x>0.54864</cdr:x>
      <cdr:y>0.21241</cdr:y>
    </cdr:to>
    <cdr:sp macro="" textlink="">
      <cdr:nvSpPr>
        <cdr:cNvPr id="3" name="文字方塊 2"/>
        <cdr:cNvSpPr txBox="1"/>
      </cdr:nvSpPr>
      <cdr:spPr>
        <a:xfrm xmlns:a="http://schemas.openxmlformats.org/drawingml/2006/main">
          <a:off x="2176107" y="239238"/>
          <a:ext cx="715523" cy="21139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a:t>MAPE 20.8%</a:t>
          </a:r>
          <a:endParaRPr lang="zh-TW" altLang="en-US" sz="1100"/>
        </a:p>
      </cdr:txBody>
    </cdr:sp>
  </cdr:relSizeAnchor>
</c:userShapes>
</file>

<file path=ppt/drawings/drawing7.xml><?xml version="1.0" encoding="utf-8"?>
<c:userShapes xmlns:c="http://schemas.openxmlformats.org/drawingml/2006/chart">
  <cdr:relSizeAnchor xmlns:cdr="http://schemas.openxmlformats.org/drawingml/2006/chartDrawing">
    <cdr:from>
      <cdr:x>0.586</cdr:x>
      <cdr:y>0.13029</cdr:y>
    </cdr:from>
    <cdr:to>
      <cdr:x>0.72176</cdr:x>
      <cdr:y>0.22992</cdr:y>
    </cdr:to>
    <cdr:sp macro="" textlink="">
      <cdr:nvSpPr>
        <cdr:cNvPr id="2" name="文字方塊 1"/>
        <cdr:cNvSpPr txBox="1"/>
      </cdr:nvSpPr>
      <cdr:spPr>
        <a:xfrm xmlns:a="http://schemas.openxmlformats.org/drawingml/2006/main">
          <a:off x="3088525" y="277568"/>
          <a:ext cx="715523" cy="21225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a:t>MAPE 37.0%</a:t>
          </a:r>
          <a:endParaRPr lang="zh-TW" altLang="en-US" sz="1100"/>
        </a:p>
      </cdr:txBody>
    </cdr:sp>
  </cdr:relSizeAnchor>
  <cdr:relSizeAnchor xmlns:cdr="http://schemas.openxmlformats.org/drawingml/2006/chartDrawing">
    <cdr:from>
      <cdr:x>0.41452</cdr:x>
      <cdr:y>0.12917</cdr:y>
    </cdr:from>
    <cdr:to>
      <cdr:x>0.55028</cdr:x>
      <cdr:y>0.22881</cdr:y>
    </cdr:to>
    <cdr:sp macro="" textlink="">
      <cdr:nvSpPr>
        <cdr:cNvPr id="3" name="文字方塊 2"/>
        <cdr:cNvSpPr txBox="1"/>
      </cdr:nvSpPr>
      <cdr:spPr>
        <a:xfrm xmlns:a="http://schemas.openxmlformats.org/drawingml/2006/main">
          <a:off x="2184733" y="275180"/>
          <a:ext cx="715523" cy="21227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a:t>MAPE 14.5%</a:t>
          </a:r>
          <a:endParaRPr lang="zh-TW" altLang="en-US" sz="1100"/>
        </a:p>
      </cdr:txBody>
    </cdr:sp>
  </cdr:relSizeAnchor>
</c:userShapes>
</file>

<file path=ppt/drawings/drawing8.xml><?xml version="1.0" encoding="utf-8"?>
<c:userShapes xmlns:c="http://schemas.openxmlformats.org/drawingml/2006/chart">
  <cdr:relSizeAnchor xmlns:cdr="http://schemas.openxmlformats.org/drawingml/2006/chartDrawing">
    <cdr:from>
      <cdr:x>0.62555</cdr:x>
      <cdr:y>0.13461</cdr:y>
    </cdr:from>
    <cdr:to>
      <cdr:x>0.76131</cdr:x>
      <cdr:y>0.23424</cdr:y>
    </cdr:to>
    <cdr:sp macro="" textlink="">
      <cdr:nvSpPr>
        <cdr:cNvPr id="2" name="文字方塊 1"/>
        <cdr:cNvSpPr txBox="1"/>
      </cdr:nvSpPr>
      <cdr:spPr>
        <a:xfrm xmlns:a="http://schemas.openxmlformats.org/drawingml/2006/main">
          <a:off x="3296944" y="268235"/>
          <a:ext cx="715523" cy="19852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a:t>MAPE 51.3%</a:t>
          </a:r>
          <a:endParaRPr lang="zh-TW" altLang="en-US" sz="1100"/>
        </a:p>
      </cdr:txBody>
    </cdr:sp>
  </cdr:relSizeAnchor>
  <cdr:relSizeAnchor xmlns:cdr="http://schemas.openxmlformats.org/drawingml/2006/chartDrawing">
    <cdr:from>
      <cdr:x>0.45955</cdr:x>
      <cdr:y>0.13078</cdr:y>
    </cdr:from>
    <cdr:to>
      <cdr:x>0.59531</cdr:x>
      <cdr:y>0.23042</cdr:y>
    </cdr:to>
    <cdr:sp macro="" textlink="">
      <cdr:nvSpPr>
        <cdr:cNvPr id="3" name="文字方塊 2"/>
        <cdr:cNvSpPr txBox="1"/>
      </cdr:nvSpPr>
      <cdr:spPr>
        <a:xfrm xmlns:a="http://schemas.openxmlformats.org/drawingml/2006/main">
          <a:off x="2422080" y="260603"/>
          <a:ext cx="715523" cy="19854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a:t>MAPE 20.0%</a:t>
          </a:r>
          <a:endParaRPr lang="zh-TW" altLang="en-US" sz="1100"/>
        </a:p>
      </cdr:txBody>
    </cdr:sp>
  </cdr:relSizeAnchor>
</c:userShapes>
</file>

<file path=ppt/drawings/drawing9.xml><?xml version="1.0" encoding="utf-8"?>
<c:userShapes xmlns:c="http://schemas.openxmlformats.org/drawingml/2006/chart">
  <cdr:relSizeAnchor xmlns:cdr="http://schemas.openxmlformats.org/drawingml/2006/chartDrawing">
    <cdr:from>
      <cdr:x>0.65372</cdr:x>
      <cdr:y>0.10549</cdr:y>
    </cdr:from>
    <cdr:to>
      <cdr:x>0.78948</cdr:x>
      <cdr:y>0.20512</cdr:y>
    </cdr:to>
    <cdr:sp macro="" textlink="">
      <cdr:nvSpPr>
        <cdr:cNvPr id="2" name="文字方塊 1"/>
        <cdr:cNvSpPr txBox="1"/>
      </cdr:nvSpPr>
      <cdr:spPr>
        <a:xfrm xmlns:a="http://schemas.openxmlformats.org/drawingml/2006/main">
          <a:off x="2235738" y="246838"/>
          <a:ext cx="464299" cy="23313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dirty="0"/>
            <a:t>MAPE 11.6%</a:t>
          </a:r>
          <a:endParaRPr lang="zh-TW" altLang="en-US" sz="1100" dirty="0"/>
        </a:p>
      </cdr:txBody>
    </cdr:sp>
  </cdr:relSizeAnchor>
  <cdr:relSizeAnchor xmlns:cdr="http://schemas.openxmlformats.org/drawingml/2006/chartDrawing">
    <cdr:from>
      <cdr:x>0.41597</cdr:x>
      <cdr:y>0.10399</cdr:y>
    </cdr:from>
    <cdr:to>
      <cdr:x>0.55173</cdr:x>
      <cdr:y>0.20363</cdr:y>
    </cdr:to>
    <cdr:sp macro="" textlink="">
      <cdr:nvSpPr>
        <cdr:cNvPr id="3" name="文字方塊 2"/>
        <cdr:cNvSpPr txBox="1"/>
      </cdr:nvSpPr>
      <cdr:spPr>
        <a:xfrm xmlns:a="http://schemas.openxmlformats.org/drawingml/2006/main">
          <a:off x="1422606" y="243336"/>
          <a:ext cx="464299" cy="233158"/>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altLang="zh-TW" sz="1100" dirty="0"/>
            <a:t>MAPE 6.4%</a:t>
          </a:r>
          <a:endParaRPr lang="zh-TW" alt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TW" sz="1200"/>
            </a:lvl1pPr>
          </a:lstStyle>
          <a:p>
            <a:endParaRPr lang="zh-TW"/>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zh-TW" sz="1200"/>
            </a:lvl1pPr>
          </a:lstStyle>
          <a:p>
            <a:fld id="{EC13577B-6902-467D-A26C-08A0DD5E4E03}" type="datetimeFigureOut">
              <a:rPr lang="zh-TW" altLang="en-US"/>
              <a:pPr/>
              <a:t>2015/8/10</a:t>
            </a:fld>
            <a:endParaRPr lang="zh-TW"/>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t>按一下以編輯母片文字樣式</a:t>
            </a:r>
          </a:p>
          <a:p>
            <a:pPr lvl="1"/>
            <a:r>
              <a:rPr lang="zh-TW"/>
              <a:t>第二層</a:t>
            </a:r>
          </a:p>
          <a:p>
            <a:pPr lvl="2"/>
            <a:r>
              <a:rPr lang="zh-TW"/>
              <a:t>第三層</a:t>
            </a:r>
          </a:p>
          <a:p>
            <a:pPr lvl="3"/>
            <a:r>
              <a:rPr lang="zh-TW"/>
              <a:t>第四層</a:t>
            </a:r>
          </a:p>
          <a:p>
            <a:pPr lvl="4"/>
            <a:r>
              <a:rPr lang="zh-TW"/>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zh-TW" sz="1200"/>
            </a:lvl1pPr>
          </a:lstStyle>
          <a:p>
            <a:endParaRPr lang="zh-TW"/>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zh-TW" sz="1200"/>
            </a:lvl1pPr>
          </a:lstStyle>
          <a:p>
            <a:fld id="{DF61EA0F-A667-4B49-8422-0062BC55E249}" type="slidenum">
              <a:rPr/>
              <a:pPr/>
              <a:t>‹#›</a:t>
            </a:fld>
            <a:endParaRPr lang="zh-TW"/>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lang="zh-TW" sz="1200" kern="1200">
        <a:solidFill>
          <a:schemeClr val="tx1"/>
        </a:solidFill>
        <a:latin typeface="+mn-lt"/>
        <a:ea typeface="+mn-ea"/>
        <a:cs typeface="+mn-cs"/>
      </a:defRPr>
    </a:lvl1pPr>
    <a:lvl2pPr marL="457200" algn="l" defTabSz="914400" rtl="0" eaLnBrk="1" latinLnBrk="0" hangingPunct="1">
      <a:defRPr lang="zh-TW" sz="1200" kern="1200">
        <a:solidFill>
          <a:schemeClr val="tx1"/>
        </a:solidFill>
        <a:latin typeface="+mn-lt"/>
        <a:ea typeface="+mn-ea"/>
        <a:cs typeface="+mn-cs"/>
      </a:defRPr>
    </a:lvl2pPr>
    <a:lvl3pPr marL="914400" algn="l" defTabSz="914400" rtl="0" eaLnBrk="1" latinLnBrk="0" hangingPunct="1">
      <a:defRPr lang="zh-TW" sz="1200" kern="1200">
        <a:solidFill>
          <a:schemeClr val="tx1"/>
        </a:solidFill>
        <a:latin typeface="+mn-lt"/>
        <a:ea typeface="+mn-ea"/>
        <a:cs typeface="+mn-cs"/>
      </a:defRPr>
    </a:lvl3pPr>
    <a:lvl4pPr marL="1371600" algn="l" defTabSz="914400" rtl="0" eaLnBrk="1" latinLnBrk="0" hangingPunct="1">
      <a:defRPr lang="zh-TW" sz="1200" kern="1200">
        <a:solidFill>
          <a:schemeClr val="tx1"/>
        </a:solidFill>
        <a:latin typeface="+mn-lt"/>
        <a:ea typeface="+mn-ea"/>
        <a:cs typeface="+mn-cs"/>
      </a:defRPr>
    </a:lvl4pPr>
    <a:lvl5pPr marL="1828800" algn="l" defTabSz="914400" rtl="0" eaLnBrk="1" latinLnBrk="0" hangingPunct="1">
      <a:defRPr lang="zh-TW" sz="1200" kern="1200">
        <a:solidFill>
          <a:schemeClr val="tx1"/>
        </a:solidFill>
        <a:latin typeface="+mn-lt"/>
        <a:ea typeface="+mn-ea"/>
        <a:cs typeface="+mn-cs"/>
      </a:defRPr>
    </a:lvl5pPr>
    <a:lvl6pPr marL="2286000" algn="l" defTabSz="914400" rtl="0" eaLnBrk="1" latinLnBrk="0" hangingPunct="1">
      <a:defRPr lang="zh-TW" sz="1200" kern="1200">
        <a:solidFill>
          <a:schemeClr val="tx1"/>
        </a:solidFill>
        <a:latin typeface="+mn-lt"/>
        <a:ea typeface="+mn-ea"/>
        <a:cs typeface="+mn-cs"/>
      </a:defRPr>
    </a:lvl6pPr>
    <a:lvl7pPr marL="2743200" algn="l" defTabSz="914400" rtl="0" eaLnBrk="1" latinLnBrk="0" hangingPunct="1">
      <a:defRPr lang="zh-TW" sz="1200" kern="1200">
        <a:solidFill>
          <a:schemeClr val="tx1"/>
        </a:solidFill>
        <a:latin typeface="+mn-lt"/>
        <a:ea typeface="+mn-ea"/>
        <a:cs typeface="+mn-cs"/>
      </a:defRPr>
    </a:lvl7pPr>
    <a:lvl8pPr marL="3200400" algn="l" defTabSz="914400" rtl="0" eaLnBrk="1" latinLnBrk="0" hangingPunct="1">
      <a:defRPr lang="zh-TW" sz="1200" kern="1200">
        <a:solidFill>
          <a:schemeClr val="tx1"/>
        </a:solidFill>
        <a:latin typeface="+mn-lt"/>
        <a:ea typeface="+mn-ea"/>
        <a:cs typeface="+mn-cs"/>
      </a:defRPr>
    </a:lvl8pPr>
    <a:lvl9pPr marL="3657600" algn="l" defTabSz="914400" rtl="0" eaLnBrk="1" latinLnBrk="0" hangingPunct="1">
      <a:defRPr lang="zh-TW"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TW" dirty="0" smtClean="0"/>
          </a:p>
        </p:txBody>
      </p:sp>
      <p:sp>
        <p:nvSpPr>
          <p:cNvPr id="3584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4FE51E4-9357-4296-98DD-D2E62828E329}" type="slidenum">
              <a:rPr lang="zh-TW" altLang="en-US"/>
              <a:pPr>
                <a:spcBef>
                  <a:spcPct val="0"/>
                </a:spcBef>
              </a:pPr>
              <a:t>1</a:t>
            </a:fld>
            <a:endParaRPr lang="zh-TW" altLang="en-US"/>
          </a:p>
        </p:txBody>
      </p:sp>
    </p:spTree>
    <p:extLst>
      <p:ext uri="{BB962C8B-B14F-4D97-AF65-F5344CB8AC3E}">
        <p14:creationId xmlns:p14="http://schemas.microsoft.com/office/powerpoint/2010/main" val="3735652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zh-TW" altLang="en-US" sz="1200" kern="1200" dirty="0" smtClean="0">
                <a:solidFill>
                  <a:schemeClr val="tx1"/>
                </a:solidFill>
                <a:effectLst/>
                <a:latin typeface="+mn-lt"/>
                <a:ea typeface="+mn-ea"/>
                <a:cs typeface="+mn-cs"/>
              </a:rPr>
              <a:t>智能化監控運用於工具機上的相關研究，在國外已經進行相當長的時間，</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而近年來許多國際大廠，如</a:t>
            </a:r>
            <a:r>
              <a:rPr lang="en-US" altLang="zh-TW" sz="1200" kern="1200" dirty="0" smtClean="0">
                <a:solidFill>
                  <a:schemeClr val="tx1"/>
                </a:solidFill>
                <a:effectLst/>
                <a:latin typeface="+mn-lt"/>
                <a:ea typeface="+mn-ea"/>
                <a:cs typeface="+mn-cs"/>
              </a:rPr>
              <a:t>MORI SEIKI</a:t>
            </a:r>
            <a:r>
              <a:rPr lang="zh-TW" altLang="en-US"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MAZAK</a:t>
            </a:r>
            <a:r>
              <a:rPr lang="zh-TW" altLang="en-US"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FANUC</a:t>
            </a:r>
            <a:r>
              <a:rPr lang="zh-TW" altLang="en-US"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OKUMA</a:t>
            </a:r>
            <a:r>
              <a:rPr lang="zh-TW" altLang="en-US" sz="1200" kern="1200" dirty="0" smtClean="0">
                <a:solidFill>
                  <a:schemeClr val="tx1"/>
                </a:solidFill>
                <a:effectLst/>
                <a:latin typeface="+mn-lt"/>
                <a:ea typeface="+mn-ea"/>
                <a:cs typeface="+mn-cs"/>
              </a:rPr>
              <a:t>皆有相關技術運用於實際販售的產品之上，</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透過智能化技術，即時的收集、分析、檢測機台各元件狀況，確保工具機運作的穩定性與提高產品的品質，</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進而體高工具機整體的附加價值，但此類的智能化相關系統，主要還是以歐、美、日等國家為主，</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台灣尚處於研發階段，距離商品化階段仍有一大段發展的空間。</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由於工具機於加工過程中，刀具磨耗對於產品精度的影響為重要因子之一，</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而以往的換刀時機，皆是由現場的操作人員依照本身經驗，</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來判斷是否該更換刀具，當判斷換刀時機點過晚，</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則會有超規工件的產生，進而造成加工資源的浪費</a:t>
            </a:r>
            <a:r>
              <a:rPr lang="en-US" altLang="zh-TW" sz="1200" kern="1200" dirty="0" smtClean="0">
                <a:solidFill>
                  <a:schemeClr val="tx1"/>
                </a:solidFill>
                <a:effectLst/>
                <a:latin typeface="+mn-lt"/>
                <a:ea typeface="+mn-ea"/>
                <a:cs typeface="+mn-cs"/>
              </a:rPr>
              <a:t>(</a:t>
            </a:r>
            <a:r>
              <a:rPr lang="zh-TW" altLang="en-US" sz="1200" kern="1200" dirty="0" smtClean="0">
                <a:solidFill>
                  <a:schemeClr val="tx1"/>
                </a:solidFill>
                <a:effectLst/>
                <a:latin typeface="+mn-lt"/>
                <a:ea typeface="+mn-ea"/>
                <a:cs typeface="+mn-cs"/>
              </a:rPr>
              <a:t>如機台生產效率、原料成本、電力等</a:t>
            </a:r>
            <a:r>
              <a:rPr lang="en-US" altLang="zh-TW" sz="1200" kern="1200" dirty="0" smtClean="0">
                <a:solidFill>
                  <a:schemeClr val="tx1"/>
                </a:solidFill>
                <a:effectLst/>
                <a:latin typeface="+mn-lt"/>
                <a:ea typeface="+mn-ea"/>
                <a:cs typeface="+mn-cs"/>
              </a:rPr>
              <a:t>)</a:t>
            </a:r>
            <a:r>
              <a:rPr lang="zh-TW" altLang="en-US" sz="1200"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又或是當判斷換刀時間點過早，則會有刀具成本提高，</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與停機更道具並重新效正刀具的時間浪費，</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因此，若能發展出一套智能監測系統，即時推估出刀具磨耗狀況，</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預測出刀具更換時機進行換刀，將能提升工具機的加工效能與成本的降低。</a:t>
            </a:r>
            <a:endParaRPr lang="en-US" altLang="zh-TW" sz="1200" kern="1200" dirty="0" smtClean="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10</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zh-TW" altLang="zh-TW" sz="1200" kern="1200" dirty="0" smtClean="0">
                <a:solidFill>
                  <a:schemeClr val="tx1"/>
                </a:solidFill>
                <a:effectLst/>
                <a:latin typeface="+mn-lt"/>
                <a:ea typeface="+mn-ea"/>
                <a:cs typeface="+mn-cs"/>
              </a:rPr>
              <a:t>本研究開發具加工感測與磨耗量測之刀具狀態分析系統，</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整合了顯微攝影機與溫度、電流、加速規三種感測器，</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蒐集到之資料可供熱變形分析、刀具磨耗分析、</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軸承診斷分析使用。</a:t>
            </a:r>
            <a:endParaRPr lang="en-US" altLang="zh-TW" sz="1200" kern="1200" dirty="0" smtClean="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11</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lvl="0"/>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12</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ts val="1200"/>
              </a:spcBef>
              <a:spcAft>
                <a:spcPct val="0"/>
              </a:spcAft>
              <a:buClrTx/>
              <a:buSzTx/>
              <a:buFontTx/>
              <a:buNone/>
              <a:tabLst/>
              <a:defRPr/>
            </a:pPr>
            <a:r>
              <a:rPr lang="zh-TW" altLang="en-US" sz="1200" kern="1200" dirty="0" smtClean="0">
                <a:solidFill>
                  <a:schemeClr val="tx1"/>
                </a:solidFill>
                <a:effectLst/>
                <a:latin typeface="Arial" charset="0"/>
                <a:ea typeface="+mn-ea"/>
                <a:cs typeface="+mn-cs"/>
              </a:rPr>
              <a:t>以上為頻域特徵的種類。</a:t>
            </a:r>
            <a:endParaRPr lang="en-US" altLang="zh-TW" sz="1200" kern="1200" dirty="0" smtClean="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ts val="1200"/>
              </a:spcBef>
              <a:spcAft>
                <a:spcPct val="0"/>
              </a:spcAft>
              <a:buClrTx/>
              <a:buSzTx/>
              <a:buFontTx/>
              <a:buNone/>
              <a:tabLst/>
              <a:defRPr/>
            </a:pPr>
            <a:r>
              <a:rPr lang="zh-TW" altLang="en-US" sz="1200" kern="1200" dirty="0" smtClean="0">
                <a:solidFill>
                  <a:schemeClr val="tx1"/>
                </a:solidFill>
                <a:effectLst/>
                <a:latin typeface="Arial" charset="0"/>
                <a:ea typeface="+mn-ea"/>
                <a:cs typeface="+mn-cs"/>
              </a:rPr>
              <a:t>主軸轉速</a:t>
            </a:r>
            <a:r>
              <a:rPr lang="en-US" altLang="zh-TW" sz="1200" kern="1200" dirty="0" smtClean="0">
                <a:solidFill>
                  <a:schemeClr val="tx1"/>
                </a:solidFill>
                <a:effectLst/>
                <a:latin typeface="Arial" charset="0"/>
                <a:ea typeface="+mn-ea"/>
                <a:cs typeface="+mn-cs"/>
              </a:rPr>
              <a:t>RPM</a:t>
            </a:r>
            <a:r>
              <a:rPr lang="zh-TW" altLang="en-US" sz="1200" kern="1200" dirty="0" smtClean="0">
                <a:solidFill>
                  <a:schemeClr val="tx1"/>
                </a:solidFill>
                <a:effectLst/>
                <a:latin typeface="Arial" charset="0"/>
                <a:ea typeface="+mn-ea"/>
                <a:cs typeface="+mn-cs"/>
              </a:rPr>
              <a:t> </a:t>
            </a:r>
            <a:r>
              <a:rPr lang="en-US" altLang="zh-TW" sz="1200" kern="1200" dirty="0" smtClean="0">
                <a:solidFill>
                  <a:schemeClr val="tx1"/>
                </a:solidFill>
                <a:effectLst/>
                <a:latin typeface="Arial" charset="0"/>
                <a:ea typeface="+mn-ea"/>
                <a:cs typeface="+mn-cs"/>
              </a:rPr>
              <a:t>/</a:t>
            </a:r>
            <a:r>
              <a:rPr lang="zh-TW" altLang="en-US" sz="1200" kern="1200" dirty="0" smtClean="0">
                <a:solidFill>
                  <a:schemeClr val="tx1"/>
                </a:solidFill>
                <a:effectLst/>
                <a:latin typeface="Arial" charset="0"/>
                <a:ea typeface="+mn-ea"/>
                <a:cs typeface="+mn-cs"/>
              </a:rPr>
              <a:t> </a:t>
            </a:r>
            <a:r>
              <a:rPr lang="en-US" altLang="zh-TW" sz="1200" kern="1200" dirty="0" smtClean="0">
                <a:solidFill>
                  <a:schemeClr val="tx1"/>
                </a:solidFill>
                <a:effectLst/>
                <a:latin typeface="Arial" charset="0"/>
                <a:ea typeface="+mn-ea"/>
                <a:cs typeface="+mn-cs"/>
              </a:rPr>
              <a:t>60</a:t>
            </a:r>
            <a:r>
              <a:rPr lang="zh-TW" altLang="en-US" sz="1200" kern="1200" dirty="0" smtClean="0">
                <a:solidFill>
                  <a:schemeClr val="tx1"/>
                </a:solidFill>
                <a:effectLst/>
                <a:latin typeface="Arial" charset="0"/>
                <a:ea typeface="+mn-ea"/>
                <a:cs typeface="+mn-cs"/>
              </a:rPr>
              <a:t>  </a:t>
            </a:r>
            <a:r>
              <a:rPr lang="en-US" altLang="zh-TW" sz="1200" kern="1200" dirty="0" smtClean="0">
                <a:solidFill>
                  <a:schemeClr val="tx1"/>
                </a:solidFill>
                <a:effectLst/>
                <a:latin typeface="Arial" charset="0"/>
                <a:ea typeface="+mn-ea"/>
                <a:cs typeface="+mn-cs"/>
              </a:rPr>
              <a:t>=</a:t>
            </a:r>
            <a:r>
              <a:rPr lang="zh-TW" altLang="en-US" sz="1200" kern="1200" dirty="0" smtClean="0">
                <a:solidFill>
                  <a:schemeClr val="tx1"/>
                </a:solidFill>
                <a:effectLst/>
                <a:latin typeface="Arial" charset="0"/>
                <a:ea typeface="+mn-ea"/>
                <a:cs typeface="+mn-cs"/>
              </a:rPr>
              <a:t> </a:t>
            </a:r>
            <a:r>
              <a:rPr lang="en-US" altLang="zh-TW" sz="1200" kern="1200" dirty="0" smtClean="0">
                <a:solidFill>
                  <a:schemeClr val="tx1"/>
                </a:solidFill>
                <a:effectLst/>
                <a:latin typeface="Arial" charset="0"/>
                <a:ea typeface="+mn-ea"/>
                <a:cs typeface="+mn-cs"/>
              </a:rPr>
              <a:t>1</a:t>
            </a:r>
            <a:r>
              <a:rPr lang="zh-TW" altLang="en-US" sz="1200" kern="1200" dirty="0" smtClean="0">
                <a:solidFill>
                  <a:schemeClr val="tx1"/>
                </a:solidFill>
                <a:effectLst/>
                <a:latin typeface="Arial" charset="0"/>
                <a:ea typeface="+mn-ea"/>
                <a:cs typeface="+mn-cs"/>
              </a:rPr>
              <a:t>倍頻 的</a:t>
            </a:r>
            <a:r>
              <a:rPr lang="en-US" altLang="zh-TW" sz="1200" kern="1200" dirty="0" smtClean="0">
                <a:solidFill>
                  <a:schemeClr val="tx1"/>
                </a:solidFill>
                <a:effectLst/>
                <a:latin typeface="Arial" charset="0"/>
                <a:ea typeface="+mn-ea"/>
                <a:cs typeface="+mn-cs"/>
              </a:rPr>
              <a:t>HZ</a:t>
            </a:r>
          </a:p>
          <a:p>
            <a:pPr marL="0" marR="0" lvl="0" indent="0" algn="l" defTabSz="914400" rtl="0" eaLnBrk="0" fontAlgn="base" latinLnBrk="0" hangingPunct="0">
              <a:lnSpc>
                <a:spcPct val="100000"/>
              </a:lnSpc>
              <a:spcBef>
                <a:spcPts val="1200"/>
              </a:spcBef>
              <a:spcAft>
                <a:spcPct val="0"/>
              </a:spcAft>
              <a:buClrTx/>
              <a:buSzTx/>
              <a:buFontTx/>
              <a:buNone/>
              <a:tabLst/>
              <a:defRPr/>
            </a:pPr>
            <a:endParaRPr lang="en-US" altLang="zh-TW" sz="1200" kern="1200" dirty="0" smtClean="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ts val="1200"/>
              </a:spcBef>
              <a:spcAft>
                <a:spcPct val="0"/>
              </a:spcAft>
              <a:buClrTx/>
              <a:buSzTx/>
              <a:buFontTx/>
              <a:buNone/>
              <a:tabLst/>
              <a:defRPr/>
            </a:pPr>
            <a:r>
              <a:rPr lang="zh-TW" altLang="en-US" sz="1200" kern="1200" dirty="0" smtClean="0">
                <a:solidFill>
                  <a:schemeClr val="tx1"/>
                </a:solidFill>
                <a:effectLst/>
                <a:latin typeface="Arial" charset="0"/>
                <a:ea typeface="+mn-ea"/>
                <a:cs typeface="+mn-cs"/>
              </a:rPr>
              <a:t>透過頻譜圖，並計算出比例</a:t>
            </a:r>
            <a:r>
              <a:rPr lang="en-US" altLang="zh-TW" sz="1200" kern="1200" dirty="0" smtClean="0">
                <a:solidFill>
                  <a:schemeClr val="tx1"/>
                </a:solidFill>
                <a:effectLst/>
                <a:latin typeface="Arial" charset="0"/>
                <a:ea typeface="+mn-ea"/>
                <a:cs typeface="+mn-cs"/>
              </a:rPr>
              <a:t>Scale</a:t>
            </a:r>
            <a:r>
              <a:rPr lang="zh-TW" altLang="en-US" sz="1200" kern="1200" dirty="0" smtClean="0">
                <a:solidFill>
                  <a:schemeClr val="tx1"/>
                </a:solidFill>
                <a:effectLst/>
                <a:latin typeface="Arial" charset="0"/>
                <a:ea typeface="+mn-ea"/>
                <a:cs typeface="+mn-cs"/>
              </a:rPr>
              <a:t>，並找出</a:t>
            </a:r>
            <a:r>
              <a:rPr lang="en-US" altLang="zh-TW" sz="1200" kern="1200" dirty="0" smtClean="0">
                <a:solidFill>
                  <a:schemeClr val="tx1"/>
                </a:solidFill>
                <a:effectLst/>
                <a:latin typeface="Arial" charset="0"/>
                <a:ea typeface="+mn-ea"/>
                <a:cs typeface="+mn-cs"/>
              </a:rPr>
              <a:t>1</a:t>
            </a:r>
            <a:r>
              <a:rPr lang="zh-TW" altLang="en-US" sz="1200" kern="1200" dirty="0" smtClean="0">
                <a:solidFill>
                  <a:schemeClr val="tx1"/>
                </a:solidFill>
                <a:effectLst/>
                <a:latin typeface="Arial" charset="0"/>
                <a:ea typeface="+mn-ea"/>
                <a:cs typeface="+mn-cs"/>
              </a:rPr>
              <a:t>倍頻所在的</a:t>
            </a:r>
            <a:r>
              <a:rPr lang="en-US" altLang="zh-TW" sz="1200" kern="1200" dirty="0" smtClean="0">
                <a:solidFill>
                  <a:schemeClr val="tx1"/>
                </a:solidFill>
                <a:effectLst/>
                <a:latin typeface="Arial" charset="0"/>
                <a:ea typeface="+mn-ea"/>
                <a:cs typeface="+mn-cs"/>
              </a:rPr>
              <a:t>HZ(</a:t>
            </a:r>
            <a:r>
              <a:rPr lang="zh-TW" altLang="en-US" sz="1200" kern="1200" dirty="0" smtClean="0">
                <a:solidFill>
                  <a:schemeClr val="tx1"/>
                </a:solidFill>
                <a:effectLst/>
                <a:latin typeface="Arial" charset="0"/>
                <a:ea typeface="+mn-ea"/>
                <a:cs typeface="+mn-cs"/>
              </a:rPr>
              <a:t>加減</a:t>
            </a:r>
            <a:r>
              <a:rPr lang="en-US" altLang="zh-TW" sz="1200" kern="1200" dirty="0" smtClean="0">
                <a:solidFill>
                  <a:schemeClr val="tx1"/>
                </a:solidFill>
                <a:effectLst/>
                <a:latin typeface="Arial" charset="0"/>
                <a:ea typeface="+mn-ea"/>
                <a:cs typeface="+mn-cs"/>
              </a:rPr>
              <a:t>0.5HZ)</a:t>
            </a:r>
            <a:r>
              <a:rPr lang="zh-TW" altLang="en-US" sz="1200" kern="1200" dirty="0" smtClean="0">
                <a:solidFill>
                  <a:schemeClr val="tx1"/>
                </a:solidFill>
                <a:effectLst/>
                <a:latin typeface="Arial" charset="0"/>
                <a:ea typeface="+mn-ea"/>
                <a:cs typeface="+mn-cs"/>
              </a:rPr>
              <a:t>，所釋放的能量</a:t>
            </a:r>
            <a:endParaRPr lang="en-US" altLang="zh-TW" sz="1200" kern="1200" dirty="0" smtClean="0">
              <a:solidFill>
                <a:schemeClr val="tx1"/>
              </a:solidFill>
              <a:effectLst/>
              <a:latin typeface="Arial" charset="0"/>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DF61EA0F-A667-4B49-8422-0062BC55E249}" type="slidenum">
              <a:rPr lang="en-US" altLang="zh-TW" smtClean="0"/>
              <a:pPr/>
              <a:t>15</a:t>
            </a:fld>
            <a:endParaRPr lang="zh-TW" altLang="en-US"/>
          </a:p>
        </p:txBody>
      </p:sp>
    </p:spTree>
    <p:extLst>
      <p:ext uri="{BB962C8B-B14F-4D97-AF65-F5344CB8AC3E}">
        <p14:creationId xmlns:p14="http://schemas.microsoft.com/office/powerpoint/2010/main" val="329836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ts val="1200"/>
              </a:spcBef>
              <a:spcAft>
                <a:spcPct val="0"/>
              </a:spcAft>
              <a:buClrTx/>
              <a:buSzTx/>
              <a:buFontTx/>
              <a:buNone/>
              <a:tabLst/>
              <a:defRPr/>
            </a:pPr>
            <a:r>
              <a:rPr lang="zh-TW" altLang="en-US" sz="1200" kern="1200" dirty="0" smtClean="0">
                <a:solidFill>
                  <a:schemeClr val="tx1"/>
                </a:solidFill>
                <a:effectLst/>
                <a:latin typeface="Arial" charset="0"/>
                <a:ea typeface="+mn-ea"/>
                <a:cs typeface="+mn-cs"/>
              </a:rPr>
              <a:t>以上為時域特徵的種類。</a:t>
            </a:r>
            <a:endParaRPr lang="en-US" altLang="zh-TW" sz="1200" kern="1200" dirty="0" smtClean="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ts val="1200"/>
              </a:spcBef>
              <a:spcAft>
                <a:spcPct val="0"/>
              </a:spcAft>
              <a:buClrTx/>
              <a:buSzTx/>
              <a:buFontTx/>
              <a:buNone/>
              <a:tabLst/>
              <a:defRPr/>
            </a:pPr>
            <a:r>
              <a:rPr lang="en-US" altLang="zh-TW" sz="1200" kern="1200" dirty="0" smtClean="0">
                <a:solidFill>
                  <a:schemeClr val="tx1"/>
                </a:solidFill>
                <a:effectLst/>
                <a:latin typeface="Arial" charset="0"/>
                <a:ea typeface="+mn-ea"/>
                <a:cs typeface="+mn-cs"/>
              </a:rPr>
              <a:t>RMS=</a:t>
            </a:r>
            <a:r>
              <a:rPr lang="zh-TW" altLang="en-US" sz="1200" kern="1200" dirty="0" smtClean="0">
                <a:solidFill>
                  <a:schemeClr val="tx1"/>
                </a:solidFill>
                <a:effectLst/>
                <a:latin typeface="Arial" charset="0"/>
                <a:ea typeface="+mn-ea"/>
                <a:cs typeface="+mn-cs"/>
              </a:rPr>
              <a:t>離散程度</a:t>
            </a:r>
            <a:r>
              <a:rPr lang="en-US" altLang="zh-TW" sz="1200" kern="1200" dirty="0" smtClean="0">
                <a:solidFill>
                  <a:schemeClr val="tx1"/>
                </a:solidFill>
                <a:effectLst/>
                <a:latin typeface="Arial" charset="0"/>
                <a:ea typeface="+mn-ea"/>
                <a:cs typeface="+mn-cs"/>
              </a:rPr>
              <a:t>(</a:t>
            </a:r>
            <a:r>
              <a:rPr lang="zh-TW" altLang="en-US" sz="1200" kern="1200" dirty="0" smtClean="0">
                <a:solidFill>
                  <a:schemeClr val="tx1"/>
                </a:solidFill>
                <a:effectLst/>
                <a:latin typeface="Arial" charset="0"/>
                <a:ea typeface="+mn-ea"/>
                <a:cs typeface="+mn-cs"/>
              </a:rPr>
              <a:t>有加權效果</a:t>
            </a:r>
            <a:r>
              <a:rPr lang="en-US" altLang="zh-TW" sz="1200" kern="1200" dirty="0" smtClean="0">
                <a:solidFill>
                  <a:schemeClr val="tx1"/>
                </a:solidFill>
                <a:effectLst/>
                <a:latin typeface="Arial" charset="0"/>
                <a:ea typeface="+mn-ea"/>
                <a:cs typeface="+mn-cs"/>
              </a:rPr>
              <a:t>)</a:t>
            </a:r>
          </a:p>
          <a:p>
            <a:pPr marL="0" marR="0" lvl="0" indent="0" algn="l" defTabSz="914400" rtl="0" eaLnBrk="0" fontAlgn="base" latinLnBrk="0" hangingPunct="0">
              <a:lnSpc>
                <a:spcPct val="100000"/>
              </a:lnSpc>
              <a:spcBef>
                <a:spcPts val="1200"/>
              </a:spcBef>
              <a:spcAft>
                <a:spcPct val="0"/>
              </a:spcAft>
              <a:buClrTx/>
              <a:buSzTx/>
              <a:buFontTx/>
              <a:buNone/>
              <a:tabLst/>
              <a:defRPr/>
            </a:pPr>
            <a:r>
              <a:rPr lang="zh-TW" altLang="en-US" sz="1200" kern="1200" dirty="0" smtClean="0">
                <a:solidFill>
                  <a:schemeClr val="tx1"/>
                </a:solidFill>
                <a:effectLst/>
                <a:latin typeface="Arial" charset="0"/>
                <a:ea typeface="+mn-ea"/>
                <a:cs typeface="+mn-cs"/>
              </a:rPr>
              <a:t>波峰因子</a:t>
            </a:r>
            <a:r>
              <a:rPr lang="en-US" altLang="zh-TW" sz="1200" kern="1200" dirty="0" smtClean="0">
                <a:solidFill>
                  <a:schemeClr val="tx1"/>
                </a:solidFill>
                <a:effectLst/>
                <a:latin typeface="Arial" charset="0"/>
                <a:ea typeface="+mn-ea"/>
                <a:cs typeface="+mn-cs"/>
              </a:rPr>
              <a:t>=</a:t>
            </a:r>
            <a:r>
              <a:rPr lang="zh-TW" altLang="en-US" sz="1200" kern="1200" dirty="0" smtClean="0">
                <a:solidFill>
                  <a:schemeClr val="tx1"/>
                </a:solidFill>
                <a:effectLst/>
                <a:latin typeface="Arial" charset="0"/>
                <a:ea typeface="+mn-ea"/>
                <a:cs typeface="+mn-cs"/>
              </a:rPr>
              <a:t> </a:t>
            </a:r>
            <a:r>
              <a:rPr lang="en-US" altLang="zh-TW" sz="1200" kern="1200" dirty="0" smtClean="0">
                <a:solidFill>
                  <a:schemeClr val="tx1"/>
                </a:solidFill>
                <a:effectLst/>
                <a:latin typeface="Arial" charset="0"/>
                <a:ea typeface="+mn-ea"/>
                <a:cs typeface="+mn-cs"/>
              </a:rPr>
              <a:t>Peak </a:t>
            </a:r>
            <a:r>
              <a:rPr lang="zh-TW" altLang="en-US" sz="1200" kern="1200" dirty="0" smtClean="0">
                <a:solidFill>
                  <a:schemeClr val="tx1"/>
                </a:solidFill>
                <a:effectLst/>
                <a:latin typeface="Arial" charset="0"/>
                <a:ea typeface="+mn-ea"/>
                <a:cs typeface="+mn-cs"/>
              </a:rPr>
              <a:t>與 </a:t>
            </a:r>
            <a:r>
              <a:rPr lang="en-US" altLang="zh-TW" sz="1200" kern="1200" dirty="0" smtClean="0">
                <a:solidFill>
                  <a:schemeClr val="tx1"/>
                </a:solidFill>
                <a:effectLst/>
                <a:latin typeface="Arial" charset="0"/>
                <a:ea typeface="+mn-ea"/>
                <a:cs typeface="+mn-cs"/>
              </a:rPr>
              <a:t>RMS</a:t>
            </a:r>
            <a:r>
              <a:rPr lang="zh-TW" altLang="en-US" sz="1200" kern="1200" dirty="0" smtClean="0">
                <a:solidFill>
                  <a:schemeClr val="tx1"/>
                </a:solidFill>
                <a:effectLst/>
                <a:latin typeface="Arial" charset="0"/>
                <a:ea typeface="+mn-ea"/>
                <a:cs typeface="+mn-cs"/>
              </a:rPr>
              <a:t> 之比值，了解波的形狀</a:t>
            </a:r>
            <a:endParaRPr lang="en-US" altLang="zh-TW" sz="1200" kern="1200" dirty="0" smtClean="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ts val="1200"/>
              </a:spcBef>
              <a:spcAft>
                <a:spcPct val="0"/>
              </a:spcAft>
              <a:buClrTx/>
              <a:buSzTx/>
              <a:buFontTx/>
              <a:buNone/>
              <a:tabLst/>
              <a:defRPr/>
            </a:pPr>
            <a:r>
              <a:rPr lang="zh-TW" altLang="en-US" sz="1200" kern="1200" dirty="0" smtClean="0">
                <a:solidFill>
                  <a:schemeClr val="tx1"/>
                </a:solidFill>
                <a:effectLst/>
                <a:latin typeface="Arial" charset="0"/>
                <a:ea typeface="+mn-ea"/>
                <a:cs typeface="+mn-cs"/>
              </a:rPr>
              <a:t>偏態係數 </a:t>
            </a:r>
            <a:r>
              <a:rPr lang="en-US" altLang="zh-TW" sz="1200" kern="1200" dirty="0" smtClean="0">
                <a:solidFill>
                  <a:schemeClr val="tx1"/>
                </a:solidFill>
                <a:effectLst/>
                <a:latin typeface="Arial" charset="0"/>
                <a:ea typeface="+mn-ea"/>
                <a:cs typeface="+mn-cs"/>
              </a:rPr>
              <a:t>=</a:t>
            </a:r>
            <a:r>
              <a:rPr lang="zh-TW" altLang="en-US" sz="1200" kern="1200" dirty="0" smtClean="0">
                <a:solidFill>
                  <a:schemeClr val="tx1"/>
                </a:solidFill>
                <a:effectLst/>
                <a:latin typeface="Arial" charset="0"/>
                <a:ea typeface="+mn-ea"/>
                <a:cs typeface="+mn-cs"/>
              </a:rPr>
              <a:t> 偏度為</a:t>
            </a:r>
            <a:r>
              <a:rPr lang="en-US" altLang="zh-TW" sz="1200" kern="1200" dirty="0" smtClean="0">
                <a:solidFill>
                  <a:schemeClr val="tx1"/>
                </a:solidFill>
                <a:effectLst/>
                <a:latin typeface="Arial" charset="0"/>
                <a:ea typeface="+mn-ea"/>
                <a:cs typeface="+mn-cs"/>
              </a:rPr>
              <a:t>0</a:t>
            </a:r>
            <a:r>
              <a:rPr lang="zh-TW" altLang="en-US" sz="1200" kern="1200" dirty="0" smtClean="0">
                <a:solidFill>
                  <a:schemeClr val="tx1"/>
                </a:solidFill>
                <a:effectLst/>
                <a:latin typeface="Arial" charset="0"/>
                <a:ea typeface="+mn-ea"/>
                <a:cs typeface="+mn-cs"/>
              </a:rPr>
              <a:t>表示，沒偏。左偏態</a:t>
            </a:r>
            <a:r>
              <a:rPr lang="en-US" altLang="zh-TW" sz="1200" kern="1200" dirty="0" smtClean="0">
                <a:solidFill>
                  <a:schemeClr val="tx1"/>
                </a:solidFill>
                <a:effectLst/>
                <a:latin typeface="Arial" charset="0"/>
                <a:ea typeface="+mn-ea"/>
                <a:cs typeface="+mn-cs"/>
              </a:rPr>
              <a:t>(</a:t>
            </a:r>
            <a:r>
              <a:rPr lang="zh-TW" altLang="en-US" sz="1200" kern="1200" dirty="0" smtClean="0">
                <a:solidFill>
                  <a:schemeClr val="tx1"/>
                </a:solidFill>
                <a:effectLst/>
                <a:latin typeface="Arial" charset="0"/>
                <a:ea typeface="+mn-ea"/>
                <a:cs typeface="+mn-cs"/>
              </a:rPr>
              <a:t>負</a:t>
            </a:r>
            <a:r>
              <a:rPr lang="en-US" altLang="zh-TW" sz="1200" kern="1200" dirty="0" smtClean="0">
                <a:solidFill>
                  <a:schemeClr val="tx1"/>
                </a:solidFill>
                <a:effectLst/>
                <a:latin typeface="Arial" charset="0"/>
                <a:ea typeface="+mn-ea"/>
                <a:cs typeface="+mn-cs"/>
              </a:rPr>
              <a:t>)</a:t>
            </a:r>
            <a:r>
              <a:rPr lang="zh-TW" altLang="en-US" sz="1200" kern="1200" dirty="0" smtClean="0">
                <a:solidFill>
                  <a:schemeClr val="tx1"/>
                </a:solidFill>
                <a:effectLst/>
                <a:latin typeface="Arial" charset="0"/>
                <a:ea typeface="+mn-ea"/>
                <a:cs typeface="+mn-cs"/>
              </a:rPr>
              <a:t>，右偏態</a:t>
            </a:r>
            <a:r>
              <a:rPr lang="en-US" altLang="zh-TW" sz="1200" kern="1200" dirty="0" smtClean="0">
                <a:solidFill>
                  <a:schemeClr val="tx1"/>
                </a:solidFill>
                <a:effectLst/>
                <a:latin typeface="Arial" charset="0"/>
                <a:ea typeface="+mn-ea"/>
                <a:cs typeface="+mn-cs"/>
              </a:rPr>
              <a:t>(</a:t>
            </a:r>
            <a:r>
              <a:rPr lang="zh-TW" altLang="en-US" sz="1200" kern="1200" dirty="0" smtClean="0">
                <a:solidFill>
                  <a:schemeClr val="tx1"/>
                </a:solidFill>
                <a:effectLst/>
                <a:latin typeface="Arial" charset="0"/>
                <a:ea typeface="+mn-ea"/>
                <a:cs typeface="+mn-cs"/>
              </a:rPr>
              <a:t>正</a:t>
            </a:r>
            <a:r>
              <a:rPr lang="en-US" altLang="zh-TW" sz="1200" kern="1200" dirty="0" smtClean="0">
                <a:solidFill>
                  <a:schemeClr val="tx1"/>
                </a:solidFill>
                <a:effectLst/>
                <a:latin typeface="Arial" charset="0"/>
                <a:ea typeface="+mn-ea"/>
                <a:cs typeface="+mn-cs"/>
              </a:rPr>
              <a:t>)</a:t>
            </a:r>
          </a:p>
          <a:p>
            <a:pPr marL="0" marR="0" lvl="0" indent="0" algn="l" defTabSz="914400" rtl="0" eaLnBrk="0" fontAlgn="base" latinLnBrk="0" hangingPunct="0">
              <a:lnSpc>
                <a:spcPct val="100000"/>
              </a:lnSpc>
              <a:spcBef>
                <a:spcPts val="1200"/>
              </a:spcBef>
              <a:spcAft>
                <a:spcPct val="0"/>
              </a:spcAft>
              <a:buClrTx/>
              <a:buSzTx/>
              <a:buFontTx/>
              <a:buNone/>
              <a:tabLst/>
              <a:defRPr/>
            </a:pPr>
            <a:r>
              <a:rPr lang="zh-TW" altLang="en-US" sz="1200" kern="1200" dirty="0" smtClean="0">
                <a:solidFill>
                  <a:schemeClr val="tx1"/>
                </a:solidFill>
                <a:effectLst/>
                <a:latin typeface="Arial" charset="0"/>
                <a:ea typeface="+mn-ea"/>
                <a:cs typeface="+mn-cs"/>
              </a:rPr>
              <a:t>峰態係數 </a:t>
            </a:r>
            <a:r>
              <a:rPr lang="en-US" altLang="zh-TW" sz="1200" kern="1200" dirty="0" smtClean="0">
                <a:solidFill>
                  <a:schemeClr val="tx1"/>
                </a:solidFill>
                <a:effectLst/>
                <a:latin typeface="Arial" charset="0"/>
                <a:ea typeface="+mn-ea"/>
                <a:cs typeface="+mn-cs"/>
              </a:rPr>
              <a:t>=</a:t>
            </a:r>
            <a:r>
              <a:rPr lang="zh-TW" altLang="en-US" sz="1200" kern="1200" dirty="0" smtClean="0">
                <a:solidFill>
                  <a:schemeClr val="tx1"/>
                </a:solidFill>
                <a:effectLst/>
                <a:latin typeface="Arial" charset="0"/>
                <a:ea typeface="+mn-ea"/>
                <a:cs typeface="+mn-cs"/>
              </a:rPr>
              <a:t> </a:t>
            </a:r>
            <a:r>
              <a:rPr lang="en-US" altLang="zh-TW" sz="1200" kern="1200" dirty="0" smtClean="0">
                <a:solidFill>
                  <a:schemeClr val="tx1"/>
                </a:solidFill>
                <a:effectLst/>
                <a:latin typeface="Arial" charset="0"/>
                <a:ea typeface="+mn-ea"/>
                <a:cs typeface="+mn-cs"/>
              </a:rPr>
              <a:t>(</a:t>
            </a:r>
            <a:r>
              <a:rPr lang="zh-TW" altLang="en-US" sz="1200" kern="1200" dirty="0" smtClean="0">
                <a:solidFill>
                  <a:schemeClr val="tx1"/>
                </a:solidFill>
                <a:effectLst/>
                <a:latin typeface="Arial" charset="0"/>
                <a:ea typeface="+mn-ea"/>
                <a:cs typeface="+mn-cs"/>
              </a:rPr>
              <a:t>大於</a:t>
            </a:r>
            <a:r>
              <a:rPr lang="en-US" altLang="zh-TW" sz="1200" kern="1200" dirty="0" smtClean="0">
                <a:solidFill>
                  <a:schemeClr val="tx1"/>
                </a:solidFill>
                <a:effectLst/>
                <a:latin typeface="Arial" charset="0"/>
                <a:ea typeface="+mn-ea"/>
                <a:cs typeface="+mn-cs"/>
              </a:rPr>
              <a:t>3</a:t>
            </a:r>
            <a:r>
              <a:rPr lang="zh-TW" altLang="en-US" sz="1200" kern="1200" dirty="0" smtClean="0">
                <a:solidFill>
                  <a:schemeClr val="tx1"/>
                </a:solidFill>
                <a:effectLst/>
                <a:latin typeface="Arial" charset="0"/>
                <a:ea typeface="+mn-ea"/>
                <a:cs typeface="+mn-cs"/>
              </a:rPr>
              <a:t>尖峰</a:t>
            </a:r>
            <a:r>
              <a:rPr lang="en-US" altLang="zh-TW" sz="1200" kern="1200" dirty="0" smtClean="0">
                <a:solidFill>
                  <a:schemeClr val="tx1"/>
                </a:solidFill>
                <a:effectLst/>
                <a:latin typeface="Arial" charset="0"/>
                <a:ea typeface="+mn-ea"/>
                <a:cs typeface="+mn-cs"/>
              </a:rPr>
              <a:t>)(</a:t>
            </a:r>
            <a:r>
              <a:rPr lang="zh-TW" altLang="en-US" sz="1200" kern="1200" dirty="0" smtClean="0">
                <a:solidFill>
                  <a:schemeClr val="tx1"/>
                </a:solidFill>
                <a:effectLst/>
                <a:latin typeface="Arial" charset="0"/>
                <a:ea typeface="+mn-ea"/>
                <a:cs typeface="+mn-cs"/>
              </a:rPr>
              <a:t>等於</a:t>
            </a:r>
            <a:r>
              <a:rPr lang="en-US" altLang="zh-TW" sz="1200" kern="1200" dirty="0" smtClean="0">
                <a:solidFill>
                  <a:schemeClr val="tx1"/>
                </a:solidFill>
                <a:effectLst/>
                <a:latin typeface="Arial" charset="0"/>
                <a:ea typeface="+mn-ea"/>
                <a:cs typeface="+mn-cs"/>
              </a:rPr>
              <a:t>3)(</a:t>
            </a:r>
            <a:r>
              <a:rPr lang="zh-TW" altLang="en-US" sz="1200" kern="1200" dirty="0" smtClean="0">
                <a:solidFill>
                  <a:schemeClr val="tx1"/>
                </a:solidFill>
                <a:effectLst/>
                <a:latin typeface="Arial" charset="0"/>
                <a:ea typeface="+mn-ea"/>
                <a:cs typeface="+mn-cs"/>
              </a:rPr>
              <a:t>小於</a:t>
            </a:r>
            <a:r>
              <a:rPr lang="en-US" altLang="zh-TW" sz="1200" kern="1200" dirty="0" smtClean="0">
                <a:solidFill>
                  <a:schemeClr val="tx1"/>
                </a:solidFill>
                <a:effectLst/>
                <a:latin typeface="Arial" charset="0"/>
                <a:ea typeface="+mn-ea"/>
                <a:cs typeface="+mn-cs"/>
              </a:rPr>
              <a:t>3</a:t>
            </a:r>
            <a:r>
              <a:rPr lang="zh-TW" altLang="en-US" sz="1200" kern="1200" dirty="0" smtClean="0">
                <a:solidFill>
                  <a:schemeClr val="tx1"/>
                </a:solidFill>
                <a:effectLst/>
                <a:latin typeface="Arial" charset="0"/>
                <a:ea typeface="+mn-ea"/>
                <a:cs typeface="+mn-cs"/>
              </a:rPr>
              <a:t> 平峰</a:t>
            </a:r>
            <a:r>
              <a:rPr lang="en-US" altLang="zh-TW" sz="1200" kern="1200" dirty="0" smtClean="0">
                <a:solidFill>
                  <a:schemeClr val="tx1"/>
                </a:solidFill>
                <a:effectLst/>
                <a:latin typeface="Arial" charset="0"/>
                <a:ea typeface="+mn-ea"/>
                <a:cs typeface="+mn-cs"/>
              </a:rPr>
              <a:t>)</a:t>
            </a:r>
          </a:p>
          <a:p>
            <a:endParaRPr lang="zh-TW" altLang="en-US" dirty="0"/>
          </a:p>
        </p:txBody>
      </p:sp>
      <p:sp>
        <p:nvSpPr>
          <p:cNvPr id="4" name="投影片編號版面配置區 3"/>
          <p:cNvSpPr>
            <a:spLocks noGrp="1"/>
          </p:cNvSpPr>
          <p:nvPr>
            <p:ph type="sldNum" sz="quarter" idx="10"/>
          </p:nvPr>
        </p:nvSpPr>
        <p:spPr/>
        <p:txBody>
          <a:bodyPr/>
          <a:lstStyle/>
          <a:p>
            <a:fld id="{DF61EA0F-A667-4B49-8422-0062BC55E249}" type="slidenum">
              <a:rPr lang="en-US" altLang="zh-TW" smtClean="0"/>
              <a:pPr/>
              <a:t>17</a:t>
            </a:fld>
            <a:endParaRPr lang="zh-TW" altLang="en-US"/>
          </a:p>
        </p:txBody>
      </p:sp>
    </p:spTree>
    <p:extLst>
      <p:ext uri="{BB962C8B-B14F-4D97-AF65-F5344CB8AC3E}">
        <p14:creationId xmlns:p14="http://schemas.microsoft.com/office/powerpoint/2010/main" val="3851173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F61EA0F-A667-4B49-8422-0062BC55E249}" type="slidenum">
              <a:rPr lang="en-US" altLang="zh-TW" smtClean="0"/>
              <a:pPr/>
              <a:t>18</a:t>
            </a:fld>
            <a:endParaRPr lang="zh-TW" altLang="en-US"/>
          </a:p>
        </p:txBody>
      </p:sp>
    </p:spTree>
    <p:extLst>
      <p:ext uri="{BB962C8B-B14F-4D97-AF65-F5344CB8AC3E}">
        <p14:creationId xmlns:p14="http://schemas.microsoft.com/office/powerpoint/2010/main" val="213820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迴歸是統計中常利用來表示自變數</a:t>
            </a:r>
            <a:r>
              <a:rPr lang="en-US" altLang="zh-TW" sz="1200" kern="1200" dirty="0" smtClean="0">
                <a:solidFill>
                  <a:schemeClr val="tx1"/>
                </a:solidFill>
                <a:effectLst/>
                <a:latin typeface="+mn-lt"/>
                <a:ea typeface="+mn-ea"/>
                <a:cs typeface="+mn-cs"/>
              </a:rPr>
              <a:t>(x)</a:t>
            </a:r>
            <a:r>
              <a:rPr lang="zh-TW" altLang="zh-TW" sz="1200" kern="1200" dirty="0" smtClean="0">
                <a:solidFill>
                  <a:schemeClr val="tx1"/>
                </a:solidFill>
                <a:effectLst/>
                <a:latin typeface="+mn-lt"/>
                <a:ea typeface="+mn-ea"/>
                <a:cs typeface="+mn-cs"/>
              </a:rPr>
              <a:t>與依變數</a:t>
            </a:r>
            <a:r>
              <a:rPr lang="en-US" altLang="zh-TW" sz="1200" kern="1200" dirty="0" smtClean="0">
                <a:solidFill>
                  <a:schemeClr val="tx1"/>
                </a:solidFill>
                <a:effectLst/>
                <a:latin typeface="+mn-lt"/>
                <a:ea typeface="+mn-ea"/>
                <a:cs typeface="+mn-cs"/>
              </a:rPr>
              <a:t>(y)</a:t>
            </a:r>
            <a:r>
              <a:rPr lang="zh-TW" altLang="zh-TW" sz="1200" kern="1200" dirty="0" smtClean="0">
                <a:solidFill>
                  <a:schemeClr val="tx1"/>
                </a:solidFill>
                <a:effectLst/>
                <a:latin typeface="+mn-lt"/>
                <a:ea typeface="+mn-ea"/>
                <a:cs typeface="+mn-cs"/>
              </a:rPr>
              <a:t>關係的一種模式，其中包含簡單迴歸、複迴歸、多項式迴歸等。</a:t>
            </a:r>
            <a:endParaRPr lang="zh-TW" altLang="en-US" dirty="0"/>
          </a:p>
        </p:txBody>
      </p:sp>
      <p:sp>
        <p:nvSpPr>
          <p:cNvPr id="4" name="投影片編號版面配置區 3"/>
          <p:cNvSpPr>
            <a:spLocks noGrp="1"/>
          </p:cNvSpPr>
          <p:nvPr>
            <p:ph type="sldNum" sz="quarter" idx="10"/>
          </p:nvPr>
        </p:nvSpPr>
        <p:spPr/>
        <p:txBody>
          <a:bodyPr/>
          <a:lstStyle/>
          <a:p>
            <a:fld id="{DF61EA0F-A667-4B49-8422-0062BC55E249}" type="slidenum">
              <a:rPr lang="en-US" altLang="zh-TW" smtClean="0"/>
              <a:pPr/>
              <a:t>19</a:t>
            </a:fld>
            <a:endParaRPr lang="zh-TW" altLang="en-US"/>
          </a:p>
        </p:txBody>
      </p:sp>
    </p:spTree>
    <p:extLst>
      <p:ext uri="{BB962C8B-B14F-4D97-AF65-F5344CB8AC3E}">
        <p14:creationId xmlns:p14="http://schemas.microsoft.com/office/powerpoint/2010/main" val="3747349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倒傳遞神經網路演算法的網路學習過程其示意圖，</a:t>
            </a:r>
            <a:endParaRPr lang="en-US" altLang="zh-TW"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包括了正向傳遞與反向傳遞兩個方向之演算，</a:t>
            </a:r>
            <a:endParaRPr lang="en-US" altLang="zh-TW"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但在同一時間，只會發生一個方向傳遞之演算。</a:t>
            </a:r>
            <a:endParaRPr lang="en-US" altLang="zh-TW"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正向傳遞就是資料由輸入層經過相關權重值處理後傳遞至隱藏層，</a:t>
            </a:r>
            <a:endParaRPr lang="en-US" altLang="zh-TW"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透過轉換函數計算每一神經元所對應的輸出值及其誤差函數的過程。</a:t>
            </a:r>
            <a:endParaRPr lang="en-US" altLang="zh-TW"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反向傳遞就是當正向傳遞輸出層不能得到預期輸出值時，</a:t>
            </a:r>
            <a:endParaRPr lang="en-US" altLang="zh-TW"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將推算之輸出值與目標輸出值，</a:t>
            </a:r>
            <a:endParaRPr lang="en-US" altLang="zh-TW"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代入能量函數透過最陡坡降法得到權重值修正量。</a:t>
            </a:r>
            <a:endParaRPr lang="en-US" altLang="zh-TW"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而透過正向及反向的來回運算，</a:t>
            </a:r>
            <a:endParaRPr lang="en-US" altLang="zh-TW"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不斷的重複正向與反向傳遞運算以產生一組最佳之權重值。</a:t>
            </a:r>
            <a:endParaRPr lang="en-US" altLang="zh-TW" sz="1200" kern="1200" dirty="0" smtClean="0">
              <a:solidFill>
                <a:schemeClr val="tx1"/>
              </a:solidFill>
              <a:effectLst/>
              <a:latin typeface="Arial" charset="0"/>
              <a:ea typeface="+mn-ea"/>
              <a:cs typeface="+mn-cs"/>
            </a:endParaRPr>
          </a:p>
        </p:txBody>
      </p:sp>
      <p:sp>
        <p:nvSpPr>
          <p:cNvPr id="4" name="投影片編號版面配置區 3"/>
          <p:cNvSpPr>
            <a:spLocks noGrp="1"/>
          </p:cNvSpPr>
          <p:nvPr>
            <p:ph type="sldNum" sz="quarter" idx="10"/>
          </p:nvPr>
        </p:nvSpPr>
        <p:spPr/>
        <p:txBody>
          <a:bodyPr/>
          <a:lstStyle/>
          <a:p>
            <a:fld id="{DF61EA0F-A667-4B49-8422-0062BC55E249}" type="slidenum">
              <a:rPr lang="en-US" altLang="zh-TW" smtClean="0"/>
              <a:pPr/>
              <a:t>20</a:t>
            </a:fld>
            <a:endParaRPr lang="zh-TW" altLang="en-US"/>
          </a:p>
        </p:txBody>
      </p:sp>
    </p:spTree>
    <p:extLst>
      <p:ext uri="{BB962C8B-B14F-4D97-AF65-F5344CB8AC3E}">
        <p14:creationId xmlns:p14="http://schemas.microsoft.com/office/powerpoint/2010/main" val="3747349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lvl="0"/>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lvl="0"/>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21</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a:lnSpc>
                <a:spcPct val="150000"/>
              </a:lnSpc>
            </a:pPr>
            <a:r>
              <a:rPr lang="zh-TW" altLang="zh-TW" sz="1200" dirty="0" smtClean="0"/>
              <a:t>這項研究提出了一個雲</a:t>
            </a:r>
            <a:r>
              <a:rPr lang="zh-TW" altLang="en-US" sz="1200" dirty="0" smtClean="0"/>
              <a:t>本研究提出一雲端預測與診斷之三層架構，</a:t>
            </a:r>
            <a:endParaRPr lang="en-US" altLang="zh-TW" sz="1200" dirty="0" smtClean="0"/>
          </a:p>
          <a:p>
            <a:pPr>
              <a:lnSpc>
                <a:spcPct val="150000"/>
              </a:lnSpc>
            </a:pPr>
            <a:r>
              <a:rPr lang="zh-TW" altLang="zh-TW" sz="1200" dirty="0" smtClean="0"/>
              <a:t>架構的三個層次，</a:t>
            </a:r>
            <a:endParaRPr lang="en-US" altLang="zh-TW" sz="1200" dirty="0" smtClean="0"/>
          </a:p>
          <a:p>
            <a:pPr>
              <a:lnSpc>
                <a:spcPct val="150000"/>
              </a:lnSpc>
            </a:pPr>
            <a:r>
              <a:rPr lang="zh-TW" altLang="zh-TW" sz="1200" dirty="0" smtClean="0"/>
              <a:t>工廠，網絡和雲層應用提出的特徵提取方案診斷和預測機床的故障，如軸承故障和刀具破損。</a:t>
            </a:r>
            <a:endPar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endParaRPr>
          </a:p>
          <a:p>
            <a:pPr>
              <a:lnSpc>
                <a:spcPct val="150000"/>
              </a:lnSpc>
            </a:pPr>
            <a:endParaRPr lang="en-US" altLang="zh-TW" sz="1200" dirty="0" smtClean="0"/>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22</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lvl="0"/>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pPr/>
              <a:t>2</a:t>
            </a:fld>
            <a:endParaRPr lang="en-US" altLang="zh-TW" dirty="0" smtClean="0"/>
          </a:p>
        </p:txBody>
      </p:sp>
    </p:spTree>
    <p:extLst>
      <p:ext uri="{BB962C8B-B14F-4D97-AF65-F5344CB8AC3E}">
        <p14:creationId xmlns:p14="http://schemas.microsoft.com/office/powerpoint/2010/main" val="3495214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a:lnSpc>
                <a:spcPct val="150000"/>
              </a:lnSpc>
            </a:pPr>
            <a:r>
              <a:rPr lang="zh-TW" altLang="en-US" sz="1200" dirty="0" smtClean="0"/>
              <a:t>感測資料取得</a:t>
            </a:r>
            <a:r>
              <a:rPr lang="en-US" altLang="zh-TW" sz="1200" dirty="0" smtClean="0"/>
              <a:t>(Data Collection)</a:t>
            </a:r>
            <a:r>
              <a:rPr lang="zh-TW" altLang="en-US" sz="1200" dirty="0" smtClean="0"/>
              <a:t>：於工具機加工過程中，透過裝設於機台上的電流與振動感測器，</a:t>
            </a:r>
            <a:endParaRPr lang="en-US" altLang="zh-TW" sz="1200" dirty="0" smtClean="0"/>
          </a:p>
          <a:p>
            <a:pPr>
              <a:lnSpc>
                <a:spcPct val="150000"/>
              </a:lnSpc>
            </a:pPr>
            <a:r>
              <a:rPr lang="zh-TW" altLang="en-US" sz="1200" dirty="0" smtClean="0"/>
              <a:t>擷取機台振動與各軸電流耗用狀況，並同步擷取控制器加工參數</a:t>
            </a:r>
            <a:r>
              <a:rPr lang="en-US" altLang="zh-TW" sz="1200" dirty="0" smtClean="0"/>
              <a:t>(</a:t>
            </a:r>
            <a:r>
              <a:rPr lang="zh-TW" altLang="en-US" sz="1200" dirty="0" smtClean="0"/>
              <a:t>包含主軸轉速、機台座標、加工程式等</a:t>
            </a:r>
            <a:r>
              <a:rPr lang="en-US" altLang="zh-TW" sz="1200" dirty="0" smtClean="0"/>
              <a:t>)</a:t>
            </a:r>
            <a:r>
              <a:rPr lang="zh-TW" altLang="en-US" sz="1200" dirty="0" smtClean="0"/>
              <a:t>。</a:t>
            </a:r>
          </a:p>
          <a:p>
            <a:pPr>
              <a:lnSpc>
                <a:spcPct val="150000"/>
              </a:lnSpc>
            </a:pPr>
            <a:r>
              <a:rPr lang="zh-TW" altLang="en-US" sz="1200" dirty="0" smtClean="0"/>
              <a:t>資料前處理</a:t>
            </a:r>
            <a:r>
              <a:rPr lang="en-US" altLang="zh-TW" sz="1200" dirty="0" smtClean="0"/>
              <a:t>(Data Preprocessing)</a:t>
            </a:r>
            <a:r>
              <a:rPr lang="zh-TW" altLang="en-US" sz="1200" dirty="0" smtClean="0"/>
              <a:t>：將蒐集到之原始資料與加工動作同步，並依照加工動切割分類，最後以小波濾波進行雜訊過濾。</a:t>
            </a:r>
          </a:p>
          <a:p>
            <a:pPr>
              <a:lnSpc>
                <a:spcPct val="150000"/>
              </a:lnSpc>
            </a:pPr>
            <a:r>
              <a:rPr lang="zh-TW" altLang="en-US" sz="1200" dirty="0" smtClean="0"/>
              <a:t>特徵計算</a:t>
            </a:r>
            <a:r>
              <a:rPr lang="en-US" altLang="zh-TW" sz="1200" dirty="0" smtClean="0"/>
              <a:t>(Feature Calculation)</a:t>
            </a:r>
            <a:r>
              <a:rPr lang="zh-TW" altLang="en-US" sz="1200" dirty="0" smtClean="0"/>
              <a:t>：將前處理完之資料，分別依時域、頻域、時頻域，計算不同動作下之特徵。</a:t>
            </a:r>
          </a:p>
          <a:p>
            <a:pPr>
              <a:lnSpc>
                <a:spcPct val="150000"/>
              </a:lnSpc>
            </a:pPr>
            <a:r>
              <a:rPr lang="zh-TW" altLang="en-US" sz="1200" dirty="0" smtClean="0"/>
              <a:t>特徵選取</a:t>
            </a:r>
            <a:r>
              <a:rPr lang="en-US" altLang="zh-TW" sz="1200" dirty="0" smtClean="0"/>
              <a:t>(Feature Selection)</a:t>
            </a:r>
            <a:r>
              <a:rPr lang="zh-TW" altLang="en-US" sz="1200" dirty="0" smtClean="0"/>
              <a:t>：選取與刀具磨耗相關係數較高之特徵。</a:t>
            </a:r>
          </a:p>
          <a:p>
            <a:pPr>
              <a:lnSpc>
                <a:spcPct val="150000"/>
              </a:lnSpc>
            </a:pPr>
            <a:r>
              <a:rPr lang="zh-TW" altLang="en-US" sz="1200" dirty="0" smtClean="0"/>
              <a:t>影像取得</a:t>
            </a:r>
            <a:r>
              <a:rPr lang="en-US" altLang="zh-TW" sz="1200" dirty="0" smtClean="0"/>
              <a:t>(Image Collection)</a:t>
            </a:r>
            <a:r>
              <a:rPr lang="zh-TW" altLang="en-US" sz="1200" dirty="0" smtClean="0"/>
              <a:t>：於刀具使用前擷取刀具未磨耗影像，之後於特定間格定時擷取刀具磨耗影像。</a:t>
            </a:r>
          </a:p>
          <a:p>
            <a:pPr>
              <a:lnSpc>
                <a:spcPct val="150000"/>
              </a:lnSpc>
            </a:pPr>
            <a:r>
              <a:rPr lang="zh-TW" altLang="en-US" sz="1200" dirty="0" smtClean="0"/>
              <a:t>影像前處理</a:t>
            </a:r>
            <a:r>
              <a:rPr lang="en-US" altLang="zh-TW" sz="1200" dirty="0" smtClean="0"/>
              <a:t>(Image Preprocessing)</a:t>
            </a:r>
            <a:r>
              <a:rPr lang="zh-TW" altLang="en-US" sz="1200" dirty="0" smtClean="0"/>
              <a:t>：將影像過濾雜訊、去除背景使影像內容簡單化。</a:t>
            </a:r>
          </a:p>
          <a:p>
            <a:pPr>
              <a:lnSpc>
                <a:spcPct val="150000"/>
              </a:lnSpc>
            </a:pPr>
            <a:r>
              <a:rPr lang="zh-TW" altLang="en-US" sz="1200" dirty="0" smtClean="0"/>
              <a:t>磨耗值計算</a:t>
            </a:r>
            <a:r>
              <a:rPr lang="en-US" altLang="zh-TW" sz="1200" dirty="0" smtClean="0"/>
              <a:t>(Wear Calculation)</a:t>
            </a:r>
            <a:r>
              <a:rPr lang="zh-TW" altLang="en-US" sz="1200" dirty="0" smtClean="0"/>
              <a:t>：將前處理完之影像，選區磨耗區域，計算所佔之畫素總數，最後乘上畫素比例取得實際磨耗量。</a:t>
            </a:r>
          </a:p>
          <a:p>
            <a:pPr>
              <a:lnSpc>
                <a:spcPct val="150000"/>
              </a:lnSpc>
            </a:pPr>
            <a:r>
              <a:rPr lang="zh-TW" altLang="en-US" sz="1200" dirty="0" smtClean="0"/>
              <a:t>推估模型建立</a:t>
            </a:r>
            <a:r>
              <a:rPr lang="en-US" altLang="zh-TW" sz="1200" dirty="0" smtClean="0"/>
              <a:t>(Model Creation)</a:t>
            </a:r>
            <a:r>
              <a:rPr lang="zh-TW" altLang="en-US" sz="1200" dirty="0" smtClean="0"/>
              <a:t>：輸入加工條件、磨耗量、關鍵特徵，建立推估模型。</a:t>
            </a:r>
          </a:p>
          <a:p>
            <a:pPr>
              <a:lnSpc>
                <a:spcPct val="150000"/>
              </a:lnSpc>
            </a:pPr>
            <a:r>
              <a:rPr lang="zh-TW" altLang="en-US" sz="1200" dirty="0" smtClean="0"/>
              <a:t>刀具磨耗推估</a:t>
            </a:r>
            <a:r>
              <a:rPr lang="en-US" altLang="zh-TW" sz="1200" dirty="0" smtClean="0"/>
              <a:t>(Tool Wear Estimation)</a:t>
            </a:r>
            <a:r>
              <a:rPr lang="zh-TW" altLang="en-US" sz="1200" dirty="0" smtClean="0"/>
              <a:t>：於實際加工時，計算並選取關鍵特徵，輸入模型，以推估刀具磨耗量。</a:t>
            </a:r>
          </a:p>
          <a:p>
            <a:pPr>
              <a:lnSpc>
                <a:spcPct val="150000"/>
              </a:lnSpc>
            </a:pPr>
            <a:endParaRPr lang="en-US" altLang="zh-TW" sz="1200" dirty="0" smtClean="0"/>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23</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zh-TW" altLang="zh-TW" sz="1200" kern="1200" dirty="0" smtClean="0">
                <a:solidFill>
                  <a:schemeClr val="tx1"/>
                </a:solidFill>
                <a:effectLst/>
                <a:latin typeface="+mn-lt"/>
                <a:ea typeface="+mn-ea"/>
                <a:cs typeface="+mn-cs"/>
              </a:rPr>
              <a:t>透過使用者案例圖形，可清楚了解到刀具狀態推估之系統架構。</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刀具狀態推估系統，感測訊號經由</a:t>
            </a:r>
            <a:r>
              <a:rPr lang="en-US" altLang="zh-TW" sz="1200" kern="1200" dirty="0" smtClean="0">
                <a:solidFill>
                  <a:schemeClr val="tx1"/>
                </a:solidFill>
                <a:effectLst/>
                <a:latin typeface="+mn-lt"/>
                <a:ea typeface="+mn-ea"/>
                <a:cs typeface="+mn-cs"/>
              </a:rPr>
              <a:t>ISU</a:t>
            </a:r>
            <a:r>
              <a:rPr lang="zh-TW" altLang="zh-TW" sz="1200" kern="1200" dirty="0" smtClean="0">
                <a:solidFill>
                  <a:schemeClr val="tx1"/>
                </a:solidFill>
                <a:effectLst/>
                <a:latin typeface="+mn-lt"/>
                <a:ea typeface="+mn-ea"/>
                <a:cs typeface="+mn-cs"/>
              </a:rPr>
              <a:t>訊號擷取、訊號濾波、特徵計算、特徵選取；</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刀具影像經由</a:t>
            </a:r>
            <a:r>
              <a:rPr lang="en-US" altLang="zh-TW" sz="1200" kern="1200" dirty="0" smtClean="0">
                <a:solidFill>
                  <a:schemeClr val="tx1"/>
                </a:solidFill>
                <a:effectLst/>
                <a:latin typeface="+mn-lt"/>
                <a:ea typeface="+mn-ea"/>
                <a:cs typeface="+mn-cs"/>
              </a:rPr>
              <a:t>ISU</a:t>
            </a:r>
            <a:r>
              <a:rPr lang="zh-TW" altLang="zh-TW" sz="1200" kern="1200" dirty="0" smtClean="0">
                <a:solidFill>
                  <a:schemeClr val="tx1"/>
                </a:solidFill>
                <a:effectLst/>
                <a:latin typeface="+mn-lt"/>
                <a:ea typeface="+mn-ea"/>
                <a:cs typeface="+mn-cs"/>
              </a:rPr>
              <a:t>影像擷取、影像處理、磨耗計算，</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使用者透過所選取之特徵與刀具磨耗量，進行模型建立、磨耗推估。</a:t>
            </a:r>
          </a:p>
          <a:p>
            <a:pPr>
              <a:lnSpc>
                <a:spcPct val="150000"/>
              </a:lnSpc>
            </a:pPr>
            <a:endParaRPr lang="en-US" altLang="zh-TW" sz="1200" dirty="0" smtClean="0"/>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24</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a:lnSpc>
                <a:spcPct val="150000"/>
              </a:lnSpc>
            </a:pPr>
            <a:r>
              <a:rPr lang="zh-TW" altLang="zh-TW" sz="1200" kern="1200" dirty="0" smtClean="0">
                <a:solidFill>
                  <a:schemeClr val="tx1"/>
                </a:solidFill>
                <a:effectLst/>
                <a:latin typeface="+mn-lt"/>
                <a:ea typeface="+mn-ea"/>
                <a:cs typeface="+mn-cs"/>
              </a:rPr>
              <a:t>智慧感測單元</a:t>
            </a:r>
            <a:r>
              <a:rPr lang="en-US" altLang="zh-TW" sz="1200" kern="1200" dirty="0" smtClean="0">
                <a:solidFill>
                  <a:schemeClr val="tx1"/>
                </a:solidFill>
                <a:effectLst/>
                <a:latin typeface="+mn-lt"/>
                <a:ea typeface="+mn-ea"/>
                <a:cs typeface="+mn-cs"/>
              </a:rPr>
              <a:t>(ISU)</a:t>
            </a:r>
            <a:r>
              <a:rPr lang="zh-TW" altLang="zh-TW" sz="1200" kern="1200" dirty="0" smtClean="0">
                <a:solidFill>
                  <a:schemeClr val="tx1"/>
                </a:solidFill>
                <a:effectLst/>
                <a:latin typeface="+mn-lt"/>
                <a:ea typeface="+mn-ea"/>
                <a:cs typeface="+mn-cs"/>
              </a:rPr>
              <a:t>基於飛機黑盒子資料蒐集資料並彙整之概念，</a:t>
            </a:r>
            <a:endParaRPr lang="en-US" altLang="zh-TW" sz="1200" kern="1200" dirty="0" smtClean="0">
              <a:solidFill>
                <a:schemeClr val="tx1"/>
              </a:solidFill>
              <a:effectLst/>
              <a:latin typeface="+mn-lt"/>
              <a:ea typeface="+mn-ea"/>
              <a:cs typeface="+mn-cs"/>
            </a:endParaRPr>
          </a:p>
          <a:p>
            <a:pPr>
              <a:lnSpc>
                <a:spcPct val="150000"/>
              </a:lnSpc>
            </a:pPr>
            <a:r>
              <a:rPr lang="zh-TW" altLang="zh-TW" sz="1200" kern="1200" dirty="0" smtClean="0">
                <a:solidFill>
                  <a:schemeClr val="tx1"/>
                </a:solidFill>
                <a:effectLst/>
                <a:latin typeface="+mn-lt"/>
                <a:ea typeface="+mn-ea"/>
                <a:cs typeface="+mn-cs"/>
              </a:rPr>
              <a:t>因此俗稱為黑盒子，本研究整合硬體與軟體於一裝置內，</a:t>
            </a:r>
            <a:endParaRPr lang="en-US" altLang="zh-TW" sz="1200" kern="1200" dirty="0" smtClean="0">
              <a:solidFill>
                <a:schemeClr val="tx1"/>
              </a:solidFill>
              <a:effectLst/>
              <a:latin typeface="+mn-lt"/>
              <a:ea typeface="+mn-ea"/>
              <a:cs typeface="+mn-cs"/>
            </a:endParaRPr>
          </a:p>
          <a:p>
            <a:pPr>
              <a:lnSpc>
                <a:spcPct val="150000"/>
              </a:lnSpc>
            </a:pPr>
            <a:r>
              <a:rPr lang="zh-TW" altLang="zh-TW" sz="1200" kern="1200" dirty="0" smtClean="0">
                <a:solidFill>
                  <a:schemeClr val="tx1"/>
                </a:solidFill>
                <a:effectLst/>
                <a:latin typeface="+mn-lt"/>
                <a:ea typeface="+mn-ea"/>
                <a:cs typeface="+mn-cs"/>
              </a:rPr>
              <a:t>使得</a:t>
            </a:r>
            <a:r>
              <a:rPr lang="en-US" altLang="zh-TW" sz="1200" kern="1200" dirty="0" smtClean="0">
                <a:solidFill>
                  <a:schemeClr val="tx1"/>
                </a:solidFill>
                <a:effectLst/>
                <a:latin typeface="+mn-lt"/>
                <a:ea typeface="+mn-ea"/>
                <a:cs typeface="+mn-cs"/>
              </a:rPr>
              <a:t>ISU</a:t>
            </a:r>
            <a:r>
              <a:rPr lang="zh-TW" altLang="zh-TW" sz="1200" kern="1200" dirty="0" smtClean="0">
                <a:solidFill>
                  <a:schemeClr val="tx1"/>
                </a:solidFill>
                <a:effectLst/>
                <a:latin typeface="+mn-lt"/>
                <a:ea typeface="+mn-ea"/>
                <a:cs typeface="+mn-cs"/>
              </a:rPr>
              <a:t>有安裝方便、應用彈性度高、機動性強等功能。</a:t>
            </a:r>
            <a:endParaRPr lang="en-US" altLang="zh-TW" sz="1200" kern="1200" dirty="0" smtClean="0">
              <a:solidFill>
                <a:schemeClr val="tx1"/>
              </a:solidFill>
              <a:effectLst/>
              <a:latin typeface="+mn-lt"/>
              <a:ea typeface="+mn-ea"/>
              <a:cs typeface="+mn-cs"/>
            </a:endParaRPr>
          </a:p>
          <a:p>
            <a:pPr>
              <a:lnSpc>
                <a:spcPct val="150000"/>
              </a:lnSpc>
            </a:pPr>
            <a:r>
              <a:rPr lang="en-US" altLang="zh-TW" sz="1200" kern="1200" dirty="0" smtClean="0">
                <a:solidFill>
                  <a:schemeClr val="tx1"/>
                </a:solidFill>
                <a:effectLst/>
                <a:latin typeface="+mn-lt"/>
                <a:ea typeface="+mn-ea"/>
                <a:cs typeface="+mn-cs"/>
              </a:rPr>
              <a:t>ISU</a:t>
            </a:r>
            <a:r>
              <a:rPr lang="zh-TW" altLang="zh-TW" sz="1200" kern="1200" dirty="0" smtClean="0">
                <a:solidFill>
                  <a:schemeClr val="tx1"/>
                </a:solidFill>
                <a:effectLst/>
                <a:latin typeface="+mn-lt"/>
                <a:ea typeface="+mn-ea"/>
                <a:cs typeface="+mn-cs"/>
              </a:rPr>
              <a:t>內部整合了三台</a:t>
            </a:r>
            <a:r>
              <a:rPr lang="en-US" altLang="zh-TW" sz="1200" kern="1200" dirty="0" smtClean="0">
                <a:solidFill>
                  <a:schemeClr val="tx1"/>
                </a:solidFill>
                <a:effectLst/>
                <a:latin typeface="+mn-lt"/>
                <a:ea typeface="+mn-ea"/>
                <a:cs typeface="+mn-cs"/>
              </a:rPr>
              <a:t>A/D</a:t>
            </a:r>
            <a:r>
              <a:rPr lang="zh-TW" altLang="zh-TW" sz="1200" kern="1200" dirty="0" smtClean="0">
                <a:solidFill>
                  <a:schemeClr val="tx1"/>
                </a:solidFill>
                <a:effectLst/>
                <a:latin typeface="+mn-lt"/>
                <a:ea typeface="+mn-ea"/>
                <a:cs typeface="+mn-cs"/>
              </a:rPr>
              <a:t>訊號擷取器、</a:t>
            </a:r>
            <a:endParaRPr lang="en-US" altLang="zh-TW" sz="1200" kern="1200" dirty="0" smtClean="0">
              <a:solidFill>
                <a:schemeClr val="tx1"/>
              </a:solidFill>
              <a:effectLst/>
              <a:latin typeface="+mn-lt"/>
              <a:ea typeface="+mn-ea"/>
              <a:cs typeface="+mn-cs"/>
            </a:endParaRPr>
          </a:p>
          <a:p>
            <a:pPr>
              <a:lnSpc>
                <a:spcPct val="150000"/>
              </a:lnSpc>
            </a:pPr>
            <a:r>
              <a:rPr lang="zh-TW" altLang="zh-TW" sz="1200" kern="1200" dirty="0" smtClean="0">
                <a:solidFill>
                  <a:schemeClr val="tx1"/>
                </a:solidFill>
                <a:effectLst/>
                <a:latin typeface="+mn-lt"/>
                <a:ea typeface="+mn-ea"/>
                <a:cs typeface="+mn-cs"/>
              </a:rPr>
              <a:t>四台</a:t>
            </a:r>
            <a:r>
              <a:rPr lang="en-US" altLang="zh-TW" sz="1200" kern="1200" dirty="0" smtClean="0">
                <a:solidFill>
                  <a:schemeClr val="tx1"/>
                </a:solidFill>
                <a:effectLst/>
                <a:latin typeface="+mn-lt"/>
                <a:ea typeface="+mn-ea"/>
                <a:cs typeface="+mn-cs"/>
              </a:rPr>
              <a:t>SD200</a:t>
            </a:r>
            <a:r>
              <a:rPr lang="zh-TW" altLang="zh-TW" sz="1200" kern="1200" dirty="0" smtClean="0">
                <a:solidFill>
                  <a:schemeClr val="tx1"/>
                </a:solidFill>
                <a:effectLst/>
                <a:latin typeface="+mn-lt"/>
                <a:ea typeface="+mn-ea"/>
                <a:cs typeface="+mn-cs"/>
              </a:rPr>
              <a:t>溫度訊號轉換器、</a:t>
            </a:r>
            <a:r>
              <a:rPr lang="en-US" altLang="zh-TW" sz="1200" kern="1200" dirty="0" smtClean="0">
                <a:solidFill>
                  <a:schemeClr val="tx1"/>
                </a:solidFill>
                <a:effectLst/>
                <a:latin typeface="+mn-lt"/>
                <a:ea typeface="+mn-ea"/>
                <a:cs typeface="+mn-cs"/>
              </a:rPr>
              <a:t>WIFI</a:t>
            </a:r>
            <a:r>
              <a:rPr lang="zh-TW" altLang="zh-TW" sz="1200" kern="1200" dirty="0" smtClean="0">
                <a:solidFill>
                  <a:schemeClr val="tx1"/>
                </a:solidFill>
                <a:effectLst/>
                <a:latin typeface="+mn-lt"/>
                <a:ea typeface="+mn-ea"/>
                <a:cs typeface="+mn-cs"/>
              </a:rPr>
              <a:t>路由器、電源供應器、</a:t>
            </a:r>
            <a:endParaRPr lang="en-US" altLang="zh-TW" sz="1200" kern="1200" dirty="0" smtClean="0">
              <a:solidFill>
                <a:schemeClr val="tx1"/>
              </a:solidFill>
              <a:effectLst/>
              <a:latin typeface="+mn-lt"/>
              <a:ea typeface="+mn-ea"/>
              <a:cs typeface="+mn-cs"/>
            </a:endParaRPr>
          </a:p>
          <a:p>
            <a:pPr>
              <a:lnSpc>
                <a:spcPct val="150000"/>
              </a:lnSpc>
            </a:pPr>
            <a:r>
              <a:rPr lang="zh-TW" altLang="zh-TW" sz="1200" kern="1200" dirty="0" smtClean="0">
                <a:solidFill>
                  <a:schemeClr val="tx1"/>
                </a:solidFill>
                <a:effectLst/>
                <a:latin typeface="+mn-lt"/>
                <a:ea typeface="+mn-ea"/>
                <a:cs typeface="+mn-cs"/>
              </a:rPr>
              <a:t>訊號轉換器與訊號整合器等，因為</a:t>
            </a:r>
            <a:r>
              <a:rPr lang="en-US" altLang="zh-TW" sz="1200" kern="1200" dirty="0" smtClean="0">
                <a:solidFill>
                  <a:schemeClr val="tx1"/>
                </a:solidFill>
                <a:effectLst/>
                <a:latin typeface="+mn-lt"/>
                <a:ea typeface="+mn-ea"/>
                <a:cs typeface="+mn-cs"/>
              </a:rPr>
              <a:t>ISU</a:t>
            </a:r>
            <a:r>
              <a:rPr lang="zh-TW" altLang="zh-TW" sz="1200" kern="1200" dirty="0" smtClean="0">
                <a:solidFill>
                  <a:schemeClr val="tx1"/>
                </a:solidFill>
                <a:effectLst/>
                <a:latin typeface="+mn-lt"/>
                <a:ea typeface="+mn-ea"/>
                <a:cs typeface="+mn-cs"/>
              </a:rPr>
              <a:t>於正常運作時為一密閉空間，</a:t>
            </a:r>
            <a:endParaRPr lang="en-US" altLang="zh-TW" sz="1200" kern="1200" dirty="0" smtClean="0">
              <a:solidFill>
                <a:schemeClr val="tx1"/>
              </a:solidFill>
              <a:effectLst/>
              <a:latin typeface="+mn-lt"/>
              <a:ea typeface="+mn-ea"/>
              <a:cs typeface="+mn-cs"/>
            </a:endParaRPr>
          </a:p>
          <a:p>
            <a:pPr>
              <a:lnSpc>
                <a:spcPct val="150000"/>
              </a:lnSpc>
            </a:pPr>
            <a:r>
              <a:rPr lang="zh-TW" altLang="zh-TW" sz="1200" kern="1200" dirty="0" smtClean="0">
                <a:solidFill>
                  <a:schemeClr val="tx1"/>
                </a:solidFill>
                <a:effectLst/>
                <a:latin typeface="+mn-lt"/>
                <a:ea typeface="+mn-ea"/>
                <a:cs typeface="+mn-cs"/>
              </a:rPr>
              <a:t>為保護內部元件過熱而損壞，</a:t>
            </a:r>
            <a:endParaRPr lang="en-US" altLang="zh-TW" sz="1200" kern="1200" dirty="0" smtClean="0">
              <a:solidFill>
                <a:schemeClr val="tx1"/>
              </a:solidFill>
              <a:effectLst/>
              <a:latin typeface="+mn-lt"/>
              <a:ea typeface="+mn-ea"/>
              <a:cs typeface="+mn-cs"/>
            </a:endParaRPr>
          </a:p>
          <a:p>
            <a:pPr>
              <a:lnSpc>
                <a:spcPct val="150000"/>
              </a:lnSpc>
            </a:pPr>
            <a:r>
              <a:rPr lang="zh-TW" altLang="zh-TW" sz="1200" kern="1200" dirty="0" smtClean="0">
                <a:solidFill>
                  <a:schemeClr val="tx1"/>
                </a:solidFill>
                <a:effectLst/>
                <a:latin typeface="+mn-lt"/>
                <a:ea typeface="+mn-ea"/>
                <a:cs typeface="+mn-cs"/>
              </a:rPr>
              <a:t>因此設計三組散熱風扇於</a:t>
            </a:r>
            <a:r>
              <a:rPr lang="en-US" altLang="zh-TW" sz="1200" kern="1200" dirty="0" smtClean="0">
                <a:solidFill>
                  <a:schemeClr val="tx1"/>
                </a:solidFill>
                <a:effectLst/>
                <a:latin typeface="+mn-lt"/>
                <a:ea typeface="+mn-ea"/>
                <a:cs typeface="+mn-cs"/>
              </a:rPr>
              <a:t>ISU</a:t>
            </a:r>
            <a:r>
              <a:rPr lang="zh-TW" altLang="zh-TW" sz="1200" kern="1200" dirty="0" smtClean="0">
                <a:solidFill>
                  <a:schemeClr val="tx1"/>
                </a:solidFill>
                <a:effectLst/>
                <a:latin typeface="+mn-lt"/>
                <a:ea typeface="+mn-ea"/>
                <a:cs typeface="+mn-cs"/>
              </a:rPr>
              <a:t>裝置底部，</a:t>
            </a:r>
            <a:endParaRPr lang="en-US" altLang="zh-TW" sz="1200" kern="1200" dirty="0" smtClean="0">
              <a:solidFill>
                <a:schemeClr val="tx1"/>
              </a:solidFill>
              <a:effectLst/>
              <a:latin typeface="+mn-lt"/>
              <a:ea typeface="+mn-ea"/>
              <a:cs typeface="+mn-cs"/>
            </a:endParaRPr>
          </a:p>
          <a:p>
            <a:pPr>
              <a:lnSpc>
                <a:spcPct val="150000"/>
              </a:lnSpc>
            </a:pPr>
            <a:r>
              <a:rPr lang="zh-TW" altLang="zh-TW" sz="1200" kern="1200" dirty="0" smtClean="0">
                <a:solidFill>
                  <a:schemeClr val="tx1"/>
                </a:solidFill>
                <a:effectLst/>
                <a:latin typeface="+mn-lt"/>
                <a:ea typeface="+mn-ea"/>
                <a:cs typeface="+mn-cs"/>
              </a:rPr>
              <a:t>能於運作時快速排出</a:t>
            </a:r>
            <a:r>
              <a:rPr lang="en-US" altLang="zh-TW" sz="1200" kern="1200" dirty="0" smtClean="0">
                <a:solidFill>
                  <a:schemeClr val="tx1"/>
                </a:solidFill>
                <a:effectLst/>
                <a:latin typeface="+mn-lt"/>
                <a:ea typeface="+mn-ea"/>
                <a:cs typeface="+mn-cs"/>
              </a:rPr>
              <a:t>ISU</a:t>
            </a:r>
            <a:r>
              <a:rPr lang="zh-TW" altLang="zh-TW" sz="1200" kern="1200" dirty="0" smtClean="0">
                <a:solidFill>
                  <a:schemeClr val="tx1"/>
                </a:solidFill>
                <a:effectLst/>
                <a:latin typeface="+mn-lt"/>
                <a:ea typeface="+mn-ea"/>
                <a:cs typeface="+mn-cs"/>
              </a:rPr>
              <a:t>內部之溫度。</a:t>
            </a:r>
            <a:endParaRPr lang="en-US" altLang="zh-TW" sz="1200" dirty="0" smtClean="0"/>
          </a:p>
          <a:p>
            <a:pPr>
              <a:lnSpc>
                <a:spcPct val="150000"/>
              </a:lnSpc>
            </a:pPr>
            <a:endParaRPr lang="en-US" altLang="zh-TW" sz="1200" dirty="0" smtClean="0"/>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25</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a:lnSpc>
                <a:spcPct val="150000"/>
              </a:lnSpc>
            </a:pPr>
            <a:r>
              <a:rPr lang="zh-TW" altLang="en-US" sz="1200" dirty="0" smtClean="0"/>
              <a:t>為了使以後維修的方便 因此我們建立</a:t>
            </a:r>
            <a:r>
              <a:rPr lang="en-US" altLang="zh-TW" sz="1200" dirty="0" smtClean="0"/>
              <a:t>ISU</a:t>
            </a:r>
            <a:r>
              <a:rPr lang="zh-TW" altLang="en-US" sz="1200" dirty="0" smtClean="0"/>
              <a:t>的內部電路圖，</a:t>
            </a:r>
            <a:endParaRPr lang="en-US" altLang="zh-TW" sz="1200" dirty="0" smtClean="0"/>
          </a:p>
          <a:p>
            <a:pPr>
              <a:lnSpc>
                <a:spcPct val="150000"/>
              </a:lnSpc>
            </a:pPr>
            <a:r>
              <a:rPr lang="zh-TW" altLang="en-US" sz="1200" dirty="0" smtClean="0"/>
              <a:t>往後的維修只要過此電路圖即可輕易的找到對應的電路</a:t>
            </a:r>
            <a:endParaRPr lang="en-US" altLang="zh-TW" sz="1200" dirty="0" smtClean="0"/>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26</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a:lnSpc>
                <a:spcPct val="150000"/>
              </a:lnSpc>
            </a:pPr>
            <a:endParaRPr lang="en-US" altLang="zh-TW" sz="1200" dirty="0" smtClean="0"/>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27</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zh-TW" altLang="en-US" sz="800" dirty="0" smtClean="0"/>
              <a:t>震動</a:t>
            </a:r>
            <a:endParaRPr lang="en-US" altLang="zh-CN" sz="800" dirty="0" smtClean="0"/>
          </a:p>
          <a:p>
            <a:r>
              <a:rPr lang="en-US" altLang="zh-TW" sz="800" dirty="0" smtClean="0"/>
              <a:t>•</a:t>
            </a:r>
            <a:r>
              <a:rPr lang="zh-TW" altLang="en-US" sz="800" dirty="0" smtClean="0"/>
              <a:t>低消耗電流：</a:t>
            </a:r>
            <a:r>
              <a:rPr lang="en-US" altLang="zh-TW" sz="800" dirty="0" smtClean="0"/>
              <a:t>400μA</a:t>
            </a:r>
          </a:p>
          <a:p>
            <a:r>
              <a:rPr lang="en-US" altLang="zh-TW" sz="800" dirty="0" smtClean="0"/>
              <a:t>•</a:t>
            </a:r>
            <a:r>
              <a:rPr lang="zh-TW" altLang="en-US" sz="800" dirty="0" smtClean="0"/>
              <a:t>低工作電壓：</a:t>
            </a:r>
            <a:r>
              <a:rPr lang="en-US" altLang="zh-TW" sz="800" dirty="0" smtClean="0"/>
              <a:t>2.2 V - 3.6 V</a:t>
            </a:r>
          </a:p>
          <a:p>
            <a:r>
              <a:rPr lang="en-US" altLang="zh-TW" sz="800" dirty="0" smtClean="0"/>
              <a:t>•</a:t>
            </a:r>
            <a:r>
              <a:rPr lang="zh-TW" altLang="en-US" sz="800" dirty="0" smtClean="0"/>
              <a:t>高靈敏度（</a:t>
            </a:r>
            <a:r>
              <a:rPr lang="en-US" altLang="zh-TW" sz="800" dirty="0" smtClean="0"/>
              <a:t>800</a:t>
            </a:r>
            <a:r>
              <a:rPr lang="zh-TW" altLang="en-US" sz="800" dirty="0" smtClean="0"/>
              <a:t>毫伏</a:t>
            </a:r>
            <a:r>
              <a:rPr lang="en-US" altLang="zh-TW" sz="800" dirty="0" smtClean="0"/>
              <a:t>/</a:t>
            </a:r>
            <a:r>
              <a:rPr lang="zh-TW" altLang="en-US" sz="800" dirty="0" smtClean="0"/>
              <a:t>克</a:t>
            </a:r>
            <a:r>
              <a:rPr lang="en-US" altLang="zh-TW" sz="800" dirty="0" smtClean="0"/>
              <a:t>@1.5</a:t>
            </a:r>
            <a:r>
              <a:rPr lang="zh-TW" altLang="en-US" sz="800" dirty="0" smtClean="0"/>
              <a:t>克）</a:t>
            </a:r>
          </a:p>
          <a:p>
            <a:r>
              <a:rPr lang="en-US" altLang="zh-TW" sz="800" dirty="0" smtClean="0"/>
              <a:t>•</a:t>
            </a:r>
            <a:r>
              <a:rPr lang="zh-TW" altLang="en-US" sz="800" dirty="0" smtClean="0"/>
              <a:t>可選靈敏度（</a:t>
            </a:r>
            <a:r>
              <a:rPr lang="en-US" altLang="zh-TW" sz="800" dirty="0" smtClean="0"/>
              <a:t>±1.5</a:t>
            </a:r>
            <a:r>
              <a:rPr lang="zh-TW" altLang="en-US" sz="800" dirty="0" smtClean="0"/>
              <a:t>克，</a:t>
            </a:r>
            <a:r>
              <a:rPr lang="en-US" altLang="zh-TW" sz="800" dirty="0" smtClean="0"/>
              <a:t>±6</a:t>
            </a:r>
            <a:r>
              <a:rPr lang="zh-TW" altLang="en-US" sz="800" dirty="0" smtClean="0"/>
              <a:t>克）</a:t>
            </a:r>
          </a:p>
          <a:p>
            <a:r>
              <a:rPr lang="en-US" altLang="zh-TW" sz="800" dirty="0" smtClean="0"/>
              <a:t>•</a:t>
            </a:r>
            <a:r>
              <a:rPr lang="zh-TW" altLang="en-US" sz="800" dirty="0" smtClean="0"/>
              <a:t>快速開啟時間（</a:t>
            </a:r>
            <a:r>
              <a:rPr lang="en-US" altLang="zh-TW" sz="800" dirty="0" smtClean="0"/>
              <a:t>0.5</a:t>
            </a:r>
            <a:r>
              <a:rPr lang="zh-TW" altLang="en-US" sz="800" dirty="0" smtClean="0"/>
              <a:t>毫秒啟用響應時間）</a:t>
            </a:r>
            <a:endParaRPr lang="en-US" altLang="zh-TW" sz="800" dirty="0" smtClean="0"/>
          </a:p>
          <a:p>
            <a:endParaRPr lang="en-US" altLang="zh-TW" sz="800" dirty="0" smtClean="0"/>
          </a:p>
          <a:p>
            <a:r>
              <a:rPr lang="zh-TW" altLang="en-US" sz="800" dirty="0" smtClean="0"/>
              <a:t>溫度</a:t>
            </a:r>
            <a:r>
              <a:rPr lang="en-US" altLang="zh-TW" sz="800" dirty="0" smtClean="0"/>
              <a:t>TS2229</a:t>
            </a:r>
          </a:p>
          <a:p>
            <a:pPr rtl="0" eaLnBrk="1" fontAlgn="t" latinLnBrk="0" hangingPunct="1"/>
            <a:r>
              <a:rPr lang="en-US" altLang="zh-TW" sz="800" dirty="0" smtClean="0">
                <a:latin typeface="+mn-lt"/>
              </a:rPr>
              <a:t>•</a:t>
            </a:r>
            <a:r>
              <a:rPr lang="zh-TW" altLang="zh-TW" sz="800" b="0" i="0" u="none" strike="noStrike" kern="1200" dirty="0" smtClean="0">
                <a:solidFill>
                  <a:schemeClr val="tx1"/>
                </a:solidFill>
                <a:effectLst/>
                <a:latin typeface="+mn-lt"/>
                <a:ea typeface="微軟正黑體" panose="020B0604030504040204" pitchFamily="34" charset="-120"/>
                <a:cs typeface="+mn-cs"/>
              </a:rPr>
              <a:t>測量範圍 </a:t>
            </a:r>
            <a:r>
              <a:rPr lang="en-US" altLang="zh-TW" sz="800" dirty="0" smtClean="0">
                <a:latin typeface="+mn-lt"/>
                <a:ea typeface="微軟正黑體" panose="020B0604030504040204" pitchFamily="34" charset="-120"/>
              </a:rPr>
              <a:t>: </a:t>
            </a:r>
            <a:r>
              <a:rPr lang="en-US" altLang="zh-TW" sz="800" b="0" i="0" u="none" strike="noStrike" kern="1200" dirty="0" smtClean="0">
                <a:solidFill>
                  <a:schemeClr val="tx1"/>
                </a:solidFill>
                <a:effectLst/>
                <a:latin typeface="+mn-lt"/>
                <a:ea typeface="微軟正黑體" panose="020B0604030504040204" pitchFamily="34" charset="-120"/>
                <a:cs typeface="+mn-cs"/>
              </a:rPr>
              <a:t>-25...90°C</a:t>
            </a:r>
          </a:p>
          <a:p>
            <a:pPr rtl="0" eaLnBrk="1" fontAlgn="t" latinLnBrk="0" hangingPunct="1"/>
            <a:r>
              <a:rPr lang="en-US" altLang="zh-TW" sz="800" dirty="0" smtClean="0">
                <a:latin typeface="+mn-lt"/>
              </a:rPr>
              <a:t>•</a:t>
            </a:r>
            <a:r>
              <a:rPr lang="zh-TW" altLang="zh-TW" sz="800" b="0" i="0" u="none" strike="noStrike" kern="1200" dirty="0" smtClean="0">
                <a:solidFill>
                  <a:schemeClr val="tx1"/>
                </a:solidFill>
                <a:effectLst/>
                <a:latin typeface="+mn-lt"/>
                <a:ea typeface="微軟正黑體" panose="020B0604030504040204" pitchFamily="34" charset="-120"/>
                <a:cs typeface="+mn-cs"/>
              </a:rPr>
              <a:t>精確度</a:t>
            </a:r>
            <a:r>
              <a:rPr lang="zh-TW" altLang="en-US" sz="800" b="0" i="0" u="none" strike="noStrike" kern="1200" dirty="0" smtClean="0">
                <a:solidFill>
                  <a:schemeClr val="tx1"/>
                </a:solidFill>
                <a:effectLst/>
                <a:latin typeface="+mn-lt"/>
                <a:ea typeface="微軟正黑體" panose="020B0604030504040204" pitchFamily="34" charset="-120"/>
                <a:cs typeface="+mn-cs"/>
              </a:rPr>
              <a:t> </a:t>
            </a:r>
            <a:r>
              <a:rPr lang="en-US" altLang="zh-TW" sz="800" dirty="0" smtClean="0">
                <a:latin typeface="+mn-lt"/>
                <a:ea typeface="微軟正黑體" panose="020B0604030504040204" pitchFamily="34" charset="-120"/>
              </a:rPr>
              <a:t>:</a:t>
            </a:r>
            <a:r>
              <a:rPr lang="en-US" altLang="zh-TW" sz="800" b="0" i="0" u="none" strike="noStrike" kern="1200" dirty="0" smtClean="0">
                <a:solidFill>
                  <a:schemeClr val="tx1"/>
                </a:solidFill>
                <a:effectLst/>
                <a:latin typeface="+mn-lt"/>
                <a:ea typeface="微軟正黑體" panose="020B0604030504040204" pitchFamily="34" charset="-120"/>
                <a:cs typeface="+mn-cs"/>
              </a:rPr>
              <a:t>± (0.30 K + 0.005 x |t|)</a:t>
            </a:r>
            <a:endParaRPr lang="zh-TW" altLang="zh-TW" sz="800" b="0" i="0" u="none" strike="noStrike" kern="1200" dirty="0" smtClean="0">
              <a:solidFill>
                <a:schemeClr val="tx1"/>
              </a:solidFill>
              <a:effectLst/>
              <a:latin typeface="+mn-lt"/>
              <a:ea typeface="微軟正黑體" panose="020B0604030504040204" pitchFamily="34" charset="-120"/>
              <a:cs typeface="+mn-cs"/>
            </a:endParaRPr>
          </a:p>
          <a:p>
            <a:pPr rtl="0" eaLnBrk="1" fontAlgn="t" latinLnBrk="0" hangingPunct="1"/>
            <a:r>
              <a:rPr lang="en-US" altLang="zh-TW" sz="800" dirty="0" smtClean="0">
                <a:latin typeface="+mn-lt"/>
              </a:rPr>
              <a:t>•</a:t>
            </a:r>
            <a:r>
              <a:rPr lang="zh-TW" altLang="zh-TW" sz="800" b="0" i="0" u="none" strike="noStrike" kern="1200" dirty="0" smtClean="0">
                <a:solidFill>
                  <a:schemeClr val="tx1"/>
                </a:solidFill>
                <a:effectLst/>
                <a:latin typeface="+mn-lt"/>
                <a:ea typeface="微軟正黑體" panose="020B0604030504040204" pitchFamily="34" charset="-120"/>
                <a:cs typeface="+mn-cs"/>
              </a:rPr>
              <a:t>反應時間 </a:t>
            </a:r>
            <a:r>
              <a:rPr lang="en-US" altLang="zh-TW" sz="800" dirty="0" smtClean="0">
                <a:latin typeface="+mn-lt"/>
                <a:ea typeface="微軟正黑體" panose="020B0604030504040204" pitchFamily="34" charset="-120"/>
              </a:rPr>
              <a:t>:600m</a:t>
            </a:r>
            <a:r>
              <a:rPr lang="en-US" altLang="zh-TW" sz="800" b="0" i="0" u="none" strike="noStrike" kern="1200" dirty="0" smtClean="0">
                <a:solidFill>
                  <a:schemeClr val="tx1"/>
                </a:solidFill>
                <a:effectLst/>
                <a:latin typeface="+mn-lt"/>
                <a:ea typeface="微軟正黑體" panose="020B0604030504040204" pitchFamily="34" charset="-120"/>
                <a:cs typeface="+mn-cs"/>
              </a:rPr>
              <a:t> S</a:t>
            </a:r>
            <a:endParaRPr lang="zh-TW" altLang="zh-TW" sz="800" b="0" i="0" u="none" strike="noStrike" kern="1200" dirty="0" smtClean="0">
              <a:solidFill>
                <a:schemeClr val="tx1"/>
              </a:solidFill>
              <a:effectLst/>
              <a:latin typeface="+mn-lt"/>
              <a:ea typeface="微軟正黑體" panose="020B0604030504040204" pitchFamily="34" charset="-120"/>
              <a:cs typeface="+mn-cs"/>
            </a:endParaRPr>
          </a:p>
          <a:p>
            <a:endParaRPr lang="en-US" altLang="zh-TW" sz="800" dirty="0" smtClean="0"/>
          </a:p>
          <a:p>
            <a:r>
              <a:rPr lang="zh-TW" altLang="en-US" sz="800" dirty="0" smtClean="0"/>
              <a:t>溫度</a:t>
            </a:r>
            <a:r>
              <a:rPr lang="en-US" altLang="zh-TW" sz="800" dirty="0" smtClean="0"/>
              <a:t>PT100</a:t>
            </a:r>
          </a:p>
          <a:p>
            <a:pPr rtl="0" eaLnBrk="1" fontAlgn="t" latinLnBrk="0" hangingPunct="1"/>
            <a:r>
              <a:rPr lang="en-US" altLang="zh-TW" sz="800" dirty="0" smtClean="0">
                <a:latin typeface="+mn-lt"/>
              </a:rPr>
              <a:t>•</a:t>
            </a:r>
            <a:r>
              <a:rPr lang="zh-TW" altLang="zh-TW" sz="800" b="0" i="0" u="none" strike="noStrike" kern="1200" dirty="0" smtClean="0">
                <a:solidFill>
                  <a:schemeClr val="tx1"/>
                </a:solidFill>
                <a:effectLst/>
                <a:latin typeface="+mn-lt"/>
                <a:ea typeface="微軟正黑體" panose="020B0604030504040204" pitchFamily="34" charset="-120"/>
                <a:cs typeface="+mn-cs"/>
              </a:rPr>
              <a:t>測量範圍 </a:t>
            </a:r>
            <a:r>
              <a:rPr lang="en-US" altLang="zh-TW" sz="800" dirty="0" smtClean="0">
                <a:latin typeface="+mn-lt"/>
                <a:ea typeface="微軟正黑體" panose="020B0604030504040204" pitchFamily="34" charset="-120"/>
              </a:rPr>
              <a:t>: 0</a:t>
            </a:r>
            <a:r>
              <a:rPr lang="en-US" altLang="zh-TW" sz="800" b="0" i="0" u="none" strike="noStrike" kern="1200" dirty="0" smtClean="0">
                <a:solidFill>
                  <a:schemeClr val="tx1"/>
                </a:solidFill>
                <a:effectLst/>
                <a:latin typeface="+mn-lt"/>
                <a:ea typeface="微軟正黑體" panose="020B0604030504040204" pitchFamily="34" charset="-120"/>
                <a:cs typeface="+mn-cs"/>
              </a:rPr>
              <a:t>...100°C</a:t>
            </a:r>
          </a:p>
          <a:p>
            <a:pPr rtl="0" eaLnBrk="1" fontAlgn="t" latinLnBrk="0" hangingPunct="1"/>
            <a:r>
              <a:rPr lang="en-US" altLang="zh-TW" sz="800" dirty="0" smtClean="0">
                <a:latin typeface="+mn-lt"/>
              </a:rPr>
              <a:t>•</a:t>
            </a:r>
            <a:r>
              <a:rPr lang="zh-TW" altLang="zh-TW" sz="800" b="0" i="0" u="none" strike="noStrike" kern="1200" dirty="0" smtClean="0">
                <a:solidFill>
                  <a:schemeClr val="tx1"/>
                </a:solidFill>
                <a:effectLst/>
                <a:latin typeface="+mn-lt"/>
                <a:ea typeface="微軟正黑體" panose="020B0604030504040204" pitchFamily="34" charset="-120"/>
                <a:cs typeface="+mn-cs"/>
              </a:rPr>
              <a:t>精確度</a:t>
            </a:r>
            <a:r>
              <a:rPr lang="zh-TW" altLang="en-US" sz="800" b="0" i="0" u="none" strike="noStrike" kern="1200" dirty="0" smtClean="0">
                <a:solidFill>
                  <a:schemeClr val="tx1"/>
                </a:solidFill>
                <a:effectLst/>
                <a:latin typeface="+mn-lt"/>
                <a:ea typeface="微軟正黑體" panose="020B0604030504040204" pitchFamily="34" charset="-120"/>
                <a:cs typeface="+mn-cs"/>
              </a:rPr>
              <a:t> </a:t>
            </a:r>
            <a:r>
              <a:rPr lang="en-US" altLang="zh-TW" sz="800" dirty="0" smtClean="0">
                <a:latin typeface="+mn-lt"/>
                <a:ea typeface="微軟正黑體" panose="020B0604030504040204" pitchFamily="34" charset="-120"/>
              </a:rPr>
              <a:t>:</a:t>
            </a:r>
            <a:r>
              <a:rPr lang="en-US" altLang="zh-TW" sz="800" b="0" i="0" u="none" strike="noStrike" kern="1200" dirty="0" smtClean="0">
                <a:solidFill>
                  <a:schemeClr val="tx1"/>
                </a:solidFill>
                <a:effectLst/>
                <a:latin typeface="+mn-lt"/>
                <a:ea typeface="微軟正黑體" panose="020B0604030504040204" pitchFamily="34" charset="-120"/>
                <a:cs typeface="+mn-cs"/>
              </a:rPr>
              <a:t>± 0.2°C</a:t>
            </a:r>
            <a:endParaRPr lang="zh-TW" altLang="zh-TW" sz="800" b="0" i="0" u="none" strike="noStrike" kern="1200" dirty="0" smtClean="0">
              <a:solidFill>
                <a:schemeClr val="tx1"/>
              </a:solidFill>
              <a:effectLst/>
              <a:latin typeface="+mn-lt"/>
              <a:ea typeface="微軟正黑體" panose="020B0604030504040204" pitchFamily="34" charset="-120"/>
              <a:cs typeface="+mn-cs"/>
            </a:endParaRPr>
          </a:p>
          <a:p>
            <a:pPr rtl="0" eaLnBrk="1" fontAlgn="t" latinLnBrk="0" hangingPunct="1"/>
            <a:r>
              <a:rPr lang="en-US" altLang="zh-TW" sz="800" dirty="0" smtClean="0">
                <a:latin typeface="+mn-lt"/>
              </a:rPr>
              <a:t>•</a:t>
            </a:r>
            <a:r>
              <a:rPr lang="zh-TW" altLang="zh-TW" sz="800" b="0" i="0" u="none" strike="noStrike" kern="1200" dirty="0" smtClean="0">
                <a:solidFill>
                  <a:schemeClr val="tx1"/>
                </a:solidFill>
                <a:effectLst/>
                <a:latin typeface="+mn-lt"/>
                <a:ea typeface="微軟正黑體" panose="020B0604030504040204" pitchFamily="34" charset="-120"/>
                <a:cs typeface="+mn-cs"/>
              </a:rPr>
              <a:t>反應時間 </a:t>
            </a:r>
            <a:r>
              <a:rPr lang="en-US" altLang="zh-TW" sz="800" dirty="0" smtClean="0">
                <a:latin typeface="+mn-lt"/>
                <a:ea typeface="微軟正黑體" panose="020B0604030504040204" pitchFamily="34" charset="-120"/>
              </a:rPr>
              <a:t>:200m</a:t>
            </a:r>
            <a:r>
              <a:rPr lang="en-US" altLang="zh-TW" sz="800" b="0" i="0" u="none" strike="noStrike" kern="1200" dirty="0" smtClean="0">
                <a:solidFill>
                  <a:schemeClr val="tx1"/>
                </a:solidFill>
                <a:effectLst/>
                <a:latin typeface="+mn-lt"/>
                <a:ea typeface="微軟正黑體" panose="020B0604030504040204" pitchFamily="34" charset="-120"/>
                <a:cs typeface="+mn-cs"/>
              </a:rPr>
              <a:t> S</a:t>
            </a:r>
            <a:endParaRPr lang="zh-TW" altLang="zh-TW" sz="800" b="0" i="0" u="none" strike="noStrike" kern="1200" dirty="0" smtClean="0">
              <a:solidFill>
                <a:schemeClr val="tx1"/>
              </a:solidFill>
              <a:effectLst/>
              <a:latin typeface="+mn-lt"/>
              <a:ea typeface="微軟正黑體" panose="020B0604030504040204" pitchFamily="34" charset="-120"/>
              <a:cs typeface="+mn-cs"/>
            </a:endParaRPr>
          </a:p>
          <a:p>
            <a:endParaRPr lang="en-US" altLang="zh-TW" sz="800" dirty="0" smtClean="0"/>
          </a:p>
          <a:p>
            <a:endParaRPr lang="en-US" altLang="zh-TW" sz="800" dirty="0" smtClean="0"/>
          </a:p>
          <a:p>
            <a:r>
              <a:rPr lang="zh-TW" altLang="en-US" sz="800" dirty="0" smtClean="0"/>
              <a:t>電流</a:t>
            </a:r>
            <a:endParaRPr lang="en-US" altLang="zh-TW" sz="800" dirty="0" smtClean="0"/>
          </a:p>
          <a:p>
            <a:r>
              <a:rPr lang="en-US" altLang="zh-TW" sz="800" dirty="0" smtClean="0"/>
              <a:t>•</a:t>
            </a:r>
            <a:r>
              <a:rPr lang="zh-TW" altLang="en-US" sz="800" dirty="0" smtClean="0"/>
              <a:t>量測電流（</a:t>
            </a:r>
            <a:r>
              <a:rPr lang="en-US" altLang="zh-TW" sz="800" dirty="0" smtClean="0"/>
              <a:t>IPN</a:t>
            </a:r>
            <a:r>
              <a:rPr lang="zh-TW" altLang="en-US" sz="800" dirty="0" smtClean="0"/>
              <a:t>）：</a:t>
            </a:r>
            <a:r>
              <a:rPr lang="en-US" altLang="zh-TW" sz="800" dirty="0" smtClean="0"/>
              <a:t>0-50à</a:t>
            </a:r>
          </a:p>
          <a:p>
            <a:r>
              <a:rPr lang="en-US" altLang="zh-TW" sz="800" dirty="0" smtClean="0"/>
              <a:t>•</a:t>
            </a:r>
            <a:r>
              <a:rPr lang="zh-TW" altLang="en-US" sz="800" dirty="0" smtClean="0"/>
              <a:t>輸出信號（</a:t>
            </a:r>
            <a:r>
              <a:rPr lang="en-US" altLang="zh-TW" sz="800" dirty="0" smtClean="0"/>
              <a:t>IOUT</a:t>
            </a:r>
            <a:r>
              <a:rPr lang="zh-TW" altLang="en-US" sz="800" dirty="0" smtClean="0"/>
              <a:t>）：</a:t>
            </a:r>
            <a:r>
              <a:rPr lang="en-US" altLang="zh-TW" sz="800" dirty="0" smtClean="0"/>
              <a:t>4〜20</a:t>
            </a:r>
            <a:r>
              <a:rPr lang="zh-TW" altLang="en-US" sz="800" dirty="0" smtClean="0"/>
              <a:t>毫安</a:t>
            </a:r>
            <a:r>
              <a:rPr lang="en-US" altLang="zh-TW" sz="800" dirty="0" smtClean="0"/>
              <a:t>/ DC</a:t>
            </a:r>
          </a:p>
          <a:p>
            <a:r>
              <a:rPr lang="en-US" altLang="zh-TW" sz="800" dirty="0" smtClean="0"/>
              <a:t>•</a:t>
            </a:r>
            <a:r>
              <a:rPr lang="zh-TW" altLang="en-US" sz="800" dirty="0" smtClean="0"/>
              <a:t>電源電壓（</a:t>
            </a:r>
            <a:r>
              <a:rPr lang="en-US" altLang="zh-TW" sz="800" dirty="0" smtClean="0"/>
              <a:t>±10</a:t>
            </a:r>
            <a:r>
              <a:rPr lang="zh-TW" altLang="en-US" sz="800" dirty="0" smtClean="0"/>
              <a:t>％）</a:t>
            </a:r>
            <a:r>
              <a:rPr lang="en-US" altLang="zh-TW" sz="800" dirty="0" smtClean="0"/>
              <a:t>VCC</a:t>
            </a:r>
            <a:r>
              <a:rPr lang="zh-TW" altLang="en-US" sz="800" dirty="0" smtClean="0"/>
              <a:t>：</a:t>
            </a:r>
            <a:r>
              <a:rPr lang="en-US" altLang="zh-TW" sz="800" dirty="0" smtClean="0"/>
              <a:t>8-35</a:t>
            </a:r>
            <a:r>
              <a:rPr lang="zh-TW" altLang="en-US" sz="800" dirty="0" smtClean="0"/>
              <a:t>伏</a:t>
            </a:r>
          </a:p>
          <a:p>
            <a:r>
              <a:rPr lang="en-US" altLang="zh-TW" sz="800" dirty="0" smtClean="0"/>
              <a:t>•</a:t>
            </a:r>
            <a:r>
              <a:rPr lang="zh-TW" altLang="en-US" sz="800" dirty="0" smtClean="0"/>
              <a:t>負載電阻（</a:t>
            </a:r>
            <a:r>
              <a:rPr lang="en-US" altLang="zh-TW" sz="800" dirty="0" smtClean="0"/>
              <a:t>RL</a:t>
            </a:r>
            <a:r>
              <a:rPr lang="zh-TW" altLang="en-US" sz="800" dirty="0" smtClean="0"/>
              <a:t>）：</a:t>
            </a:r>
            <a:r>
              <a:rPr lang="en-US" altLang="zh-TW" sz="800" dirty="0" smtClean="0"/>
              <a:t>&lt;250Ω</a:t>
            </a:r>
          </a:p>
          <a:p>
            <a:r>
              <a:rPr lang="en-US" altLang="zh-TW" sz="800" dirty="0" smtClean="0"/>
              <a:t>•</a:t>
            </a:r>
            <a:r>
              <a:rPr lang="zh-TW" altLang="en-US" sz="800" dirty="0" smtClean="0"/>
              <a:t>精度（</a:t>
            </a:r>
            <a:r>
              <a:rPr lang="en-US" altLang="zh-TW" sz="800" dirty="0" err="1" smtClean="0"/>
              <a:t>εL</a:t>
            </a:r>
            <a:r>
              <a:rPr lang="zh-TW" altLang="en-US" sz="800" dirty="0" smtClean="0"/>
              <a:t>）：</a:t>
            </a:r>
            <a:r>
              <a:rPr lang="en-US" altLang="zh-TW" sz="800" dirty="0" smtClean="0"/>
              <a:t>±2</a:t>
            </a:r>
            <a:r>
              <a:rPr lang="zh-TW" altLang="en-US" sz="800" dirty="0" smtClean="0"/>
              <a:t>％</a:t>
            </a:r>
          </a:p>
          <a:p>
            <a:r>
              <a:rPr lang="en-US" altLang="zh-TW" sz="800" dirty="0" smtClean="0"/>
              <a:t>•</a:t>
            </a:r>
            <a:r>
              <a:rPr lang="zh-TW" altLang="en-US" sz="800" dirty="0" smtClean="0"/>
              <a:t>頻率帶寬（</a:t>
            </a:r>
            <a:r>
              <a:rPr lang="en-US" altLang="zh-TW" sz="800" dirty="0" smtClean="0"/>
              <a:t>F</a:t>
            </a:r>
            <a:r>
              <a:rPr lang="zh-TW" altLang="en-US" sz="800" dirty="0" smtClean="0"/>
              <a:t>）：</a:t>
            </a:r>
            <a:r>
              <a:rPr lang="en-US" altLang="zh-TW" sz="800" dirty="0" smtClean="0"/>
              <a:t>50〜60</a:t>
            </a:r>
            <a:r>
              <a:rPr lang="zh-TW" altLang="en-US" sz="800" dirty="0" smtClean="0"/>
              <a:t>赫茲</a:t>
            </a:r>
            <a:endParaRPr lang="en-US" altLang="zh-TW" sz="800" dirty="0" smtClean="0"/>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28</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a:lnSpc>
                <a:spcPct val="150000"/>
              </a:lnSpc>
            </a:pPr>
            <a:endParaRPr lang="en-US" altLang="zh-TW" sz="1200" dirty="0" smtClean="0"/>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29</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a:lnSpc>
                <a:spcPct val="150000"/>
              </a:lnSpc>
            </a:pPr>
            <a:r>
              <a:rPr lang="en-US" altLang="zh-TW" sz="1200" dirty="0" smtClean="0"/>
              <a:t>Step1</a:t>
            </a:r>
            <a:r>
              <a:rPr lang="zh-TW" altLang="en-US" sz="1200" dirty="0" smtClean="0"/>
              <a:t>：將</a:t>
            </a:r>
            <a:r>
              <a:rPr lang="en-US" altLang="zh-TW" sz="1200" dirty="0" smtClean="0"/>
              <a:t>ISU</a:t>
            </a:r>
            <a:r>
              <a:rPr lang="zh-TW" altLang="en-US" sz="1200" dirty="0" smtClean="0"/>
              <a:t>所擷取到之振動訊號、電流訊號、取樣率、主軸轉速等資料輸入至函數中。</a:t>
            </a:r>
          </a:p>
          <a:p>
            <a:pPr>
              <a:lnSpc>
                <a:spcPct val="150000"/>
              </a:lnSpc>
            </a:pPr>
            <a:r>
              <a:rPr lang="en-US" altLang="zh-TW" sz="1200" dirty="0" smtClean="0"/>
              <a:t>Step2</a:t>
            </a:r>
            <a:r>
              <a:rPr lang="zh-TW" altLang="en-US" sz="1200" dirty="0" smtClean="0"/>
              <a:t>：應用</a:t>
            </a:r>
            <a:r>
              <a:rPr lang="en-US" altLang="zh-TW" sz="1200" dirty="0" smtClean="0"/>
              <a:t>db3</a:t>
            </a:r>
            <a:r>
              <a:rPr lang="zh-TW" altLang="en-US" sz="1200" dirty="0" smtClean="0"/>
              <a:t>階之小波濾波進行雜訊去除，如式</a:t>
            </a:r>
            <a:r>
              <a:rPr lang="en-US" altLang="zh-TW" sz="1200" dirty="0" smtClean="0"/>
              <a:t>(2-3)</a:t>
            </a:r>
            <a:r>
              <a:rPr lang="zh-TW" altLang="en-US" sz="1200" dirty="0" smtClean="0"/>
              <a:t>。</a:t>
            </a:r>
          </a:p>
          <a:p>
            <a:pPr>
              <a:lnSpc>
                <a:spcPct val="150000"/>
              </a:lnSpc>
            </a:pPr>
            <a:r>
              <a:rPr lang="en-US" altLang="zh-TW" sz="1200" dirty="0" smtClean="0"/>
              <a:t>Step3</a:t>
            </a:r>
            <a:r>
              <a:rPr lang="zh-TW" altLang="en-US" sz="1200" dirty="0" smtClean="0"/>
              <a:t>：應用快速傅立葉轉換計算能量頻譜，供計算倍頻特徵使用。</a:t>
            </a:r>
          </a:p>
          <a:p>
            <a:pPr>
              <a:lnSpc>
                <a:spcPct val="150000"/>
              </a:lnSpc>
            </a:pPr>
            <a:r>
              <a:rPr lang="en-US" altLang="zh-TW" sz="1200" dirty="0" smtClean="0"/>
              <a:t>Step4</a:t>
            </a:r>
            <a:r>
              <a:rPr lang="zh-TW" altLang="en-US" sz="1200" dirty="0" smtClean="0"/>
              <a:t>：計算倍頻特徵，如式</a:t>
            </a:r>
            <a:r>
              <a:rPr lang="en-US" altLang="zh-TW" sz="1200" dirty="0" smtClean="0"/>
              <a:t>(2-5)</a:t>
            </a:r>
            <a:r>
              <a:rPr lang="zh-TW" altLang="en-US" sz="1200" dirty="0" smtClean="0"/>
              <a:t>、</a:t>
            </a:r>
            <a:r>
              <a:rPr lang="en-US" altLang="zh-TW" sz="1200" dirty="0" smtClean="0"/>
              <a:t>(2-6)</a:t>
            </a:r>
            <a:r>
              <a:rPr lang="zh-TW" altLang="en-US" sz="1200" dirty="0" smtClean="0"/>
              <a:t>。</a:t>
            </a:r>
          </a:p>
          <a:p>
            <a:pPr>
              <a:lnSpc>
                <a:spcPct val="150000"/>
              </a:lnSpc>
            </a:pPr>
            <a:r>
              <a:rPr lang="en-US" altLang="zh-TW" sz="1200" dirty="0" smtClean="0"/>
              <a:t>Step5</a:t>
            </a:r>
            <a:r>
              <a:rPr lang="zh-TW" altLang="en-US" sz="1200" dirty="0" smtClean="0"/>
              <a:t>：計算時域特徵，如式</a:t>
            </a:r>
            <a:r>
              <a:rPr lang="en-US" altLang="zh-TW" sz="1200" dirty="0" smtClean="0"/>
              <a:t>(2-7)~(2-15)</a:t>
            </a:r>
            <a:r>
              <a:rPr lang="zh-TW" altLang="en-US" sz="1200" dirty="0" smtClean="0"/>
              <a:t>。</a:t>
            </a:r>
          </a:p>
          <a:p>
            <a:pPr>
              <a:lnSpc>
                <a:spcPct val="150000"/>
              </a:lnSpc>
            </a:pPr>
            <a:r>
              <a:rPr lang="en-US" altLang="zh-TW" sz="1200" dirty="0" smtClean="0"/>
              <a:t>Step6</a:t>
            </a:r>
            <a:r>
              <a:rPr lang="zh-TW" altLang="en-US" sz="1200" dirty="0" smtClean="0"/>
              <a:t>：計算小波包分解特徵，如圖</a:t>
            </a:r>
            <a:r>
              <a:rPr lang="en-US" altLang="zh-TW" sz="1200" dirty="0" smtClean="0"/>
              <a:t>2-29</a:t>
            </a:r>
            <a:r>
              <a:rPr lang="zh-TW" altLang="en-US" sz="1200" dirty="0" smtClean="0"/>
              <a:t>。</a:t>
            </a:r>
          </a:p>
          <a:p>
            <a:pPr>
              <a:lnSpc>
                <a:spcPct val="150000"/>
              </a:lnSpc>
            </a:pPr>
            <a:r>
              <a:rPr lang="en-US" altLang="zh-TW" sz="1200" dirty="0" smtClean="0"/>
              <a:t>Step7</a:t>
            </a:r>
            <a:r>
              <a:rPr lang="zh-TW" altLang="en-US" sz="1200" dirty="0" smtClean="0"/>
              <a:t>：返回特徵值。</a:t>
            </a:r>
          </a:p>
          <a:p>
            <a:pPr>
              <a:lnSpc>
                <a:spcPct val="150000"/>
              </a:lnSpc>
            </a:pPr>
            <a:endParaRPr lang="en-US" altLang="zh-TW" sz="1200" dirty="0" smtClean="0"/>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30</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zh-TW" altLang="zh-TW" sz="1200" kern="1200" dirty="0" smtClean="0">
                <a:solidFill>
                  <a:schemeClr val="tx1"/>
                </a:solidFill>
                <a:effectLst/>
                <a:latin typeface="+mn-lt"/>
                <a:ea typeface="+mn-ea"/>
                <a:cs typeface="+mn-cs"/>
              </a:rPr>
              <a:t>本研究使用</a:t>
            </a:r>
            <a:r>
              <a:rPr lang="en-US" altLang="zh-TW" sz="1200" kern="1200" dirty="0" smtClean="0">
                <a:solidFill>
                  <a:schemeClr val="tx1"/>
                </a:solidFill>
                <a:effectLst/>
                <a:latin typeface="+mn-lt"/>
                <a:ea typeface="+mn-ea"/>
                <a:cs typeface="+mn-cs"/>
              </a:rPr>
              <a:t>CCD</a:t>
            </a:r>
            <a:r>
              <a:rPr lang="zh-TW" altLang="zh-TW" sz="1200" kern="1200" dirty="0" smtClean="0">
                <a:solidFill>
                  <a:schemeClr val="tx1"/>
                </a:solidFill>
                <a:effectLst/>
                <a:latin typeface="+mn-lt"/>
                <a:ea typeface="+mn-ea"/>
                <a:cs typeface="+mn-cs"/>
              </a:rPr>
              <a:t>為</a:t>
            </a:r>
            <a:r>
              <a:rPr lang="en-US" altLang="zh-TW" sz="1200" kern="1200" dirty="0" smtClean="0">
                <a:solidFill>
                  <a:schemeClr val="tx1"/>
                </a:solidFill>
                <a:effectLst/>
                <a:latin typeface="+mn-lt"/>
                <a:ea typeface="+mn-ea"/>
                <a:cs typeface="+mn-cs"/>
              </a:rPr>
              <a:t>USB-Digital Microscope</a:t>
            </a:r>
            <a:r>
              <a:rPr lang="zh-TW" altLang="zh-TW" sz="1200"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此</a:t>
            </a:r>
            <a:r>
              <a:rPr lang="en-US" altLang="zh-TW" sz="1200" kern="1200" dirty="0" smtClean="0">
                <a:solidFill>
                  <a:schemeClr val="tx1"/>
                </a:solidFill>
                <a:effectLst/>
                <a:latin typeface="+mn-lt"/>
                <a:ea typeface="+mn-ea"/>
                <a:cs typeface="+mn-cs"/>
              </a:rPr>
              <a:t>CCD</a:t>
            </a:r>
            <a:r>
              <a:rPr lang="zh-TW" altLang="zh-TW" sz="1200" kern="1200" dirty="0" smtClean="0">
                <a:solidFill>
                  <a:schemeClr val="tx1"/>
                </a:solidFill>
                <a:effectLst/>
                <a:latin typeface="+mn-lt"/>
                <a:ea typeface="+mn-ea"/>
                <a:cs typeface="+mn-cs"/>
              </a:rPr>
              <a:t>有價格低廉、解析度高、具主動式光源環形光源等優點，</a:t>
            </a:r>
            <a:endParaRPr lang="en-US" altLang="zh-TW" sz="1200" kern="1200" dirty="0" smtClean="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31</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en-US" altLang="zh-TW" sz="1200" kern="1200" dirty="0" smtClean="0">
                <a:solidFill>
                  <a:schemeClr val="tx1"/>
                </a:solidFill>
                <a:effectLst/>
                <a:latin typeface="+mn-lt"/>
                <a:ea typeface="+mn-ea"/>
                <a:cs typeface="+mn-cs"/>
              </a:rPr>
              <a:t>Step1</a:t>
            </a:r>
            <a:r>
              <a:rPr lang="zh-TW" altLang="en-US" sz="1200" kern="1200" dirty="0" smtClean="0">
                <a:solidFill>
                  <a:schemeClr val="tx1"/>
                </a:solidFill>
                <a:effectLst/>
                <a:latin typeface="+mn-lt"/>
                <a:ea typeface="+mn-ea"/>
                <a:cs typeface="+mn-cs"/>
              </a:rPr>
              <a:t>：將</a:t>
            </a:r>
            <a:r>
              <a:rPr lang="en-US" altLang="zh-TW" sz="1200" kern="1200" dirty="0" smtClean="0">
                <a:solidFill>
                  <a:schemeClr val="tx1"/>
                </a:solidFill>
                <a:effectLst/>
                <a:latin typeface="+mn-lt"/>
                <a:ea typeface="+mn-ea"/>
                <a:cs typeface="+mn-cs"/>
              </a:rPr>
              <a:t>CCD</a:t>
            </a:r>
            <a:r>
              <a:rPr lang="zh-TW" altLang="en-US" sz="1200" kern="1200" dirty="0" smtClean="0">
                <a:solidFill>
                  <a:schemeClr val="tx1"/>
                </a:solidFill>
                <a:effectLst/>
                <a:latin typeface="+mn-lt"/>
                <a:ea typeface="+mn-ea"/>
                <a:cs typeface="+mn-cs"/>
              </a:rPr>
              <a:t>所擷取到之影像輸入至影像處理軟體中，本研究使用的影像處理軟體為</a:t>
            </a:r>
            <a:r>
              <a:rPr lang="en-US" altLang="zh-TW" sz="1200" kern="1200" dirty="0" err="1" smtClean="0">
                <a:solidFill>
                  <a:schemeClr val="tx1"/>
                </a:solidFill>
                <a:effectLst/>
                <a:latin typeface="+mn-lt"/>
                <a:ea typeface="+mn-ea"/>
                <a:cs typeface="+mn-cs"/>
              </a:rPr>
              <a:t>PhotoImpact</a:t>
            </a:r>
            <a:r>
              <a:rPr lang="en-US" altLang="zh-TW" sz="1200" kern="1200" dirty="0" smtClean="0">
                <a:solidFill>
                  <a:schemeClr val="tx1"/>
                </a:solidFill>
                <a:effectLst/>
                <a:latin typeface="+mn-lt"/>
                <a:ea typeface="+mn-ea"/>
                <a:cs typeface="+mn-cs"/>
              </a:rPr>
              <a:t> 12</a:t>
            </a:r>
            <a:r>
              <a:rPr lang="zh-TW" altLang="en-US" sz="1200" kern="1200" dirty="0" smtClean="0">
                <a:solidFill>
                  <a:schemeClr val="tx1"/>
                </a:solidFill>
                <a:effectLst/>
                <a:latin typeface="+mn-lt"/>
                <a:ea typeface="+mn-ea"/>
                <a:cs typeface="+mn-cs"/>
              </a:rPr>
              <a:t>。</a:t>
            </a:r>
            <a:endParaRPr lang="zh-TW" altLang="zh-TW" sz="1200" kern="1200" dirty="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32</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lvl="0"/>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lvl="0"/>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3</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en-US" altLang="zh-TW" sz="1200" kern="1200" dirty="0" smtClean="0">
                <a:solidFill>
                  <a:schemeClr val="tx1"/>
                </a:solidFill>
                <a:effectLst/>
                <a:latin typeface="+mn-lt"/>
                <a:ea typeface="+mn-ea"/>
                <a:cs typeface="+mn-cs"/>
              </a:rPr>
              <a:t>Step2</a:t>
            </a:r>
            <a:r>
              <a:rPr lang="zh-TW" altLang="en-US" sz="1200" kern="1200" dirty="0" smtClean="0">
                <a:solidFill>
                  <a:schemeClr val="tx1"/>
                </a:solidFill>
                <a:effectLst/>
                <a:latin typeface="+mn-lt"/>
                <a:ea typeface="+mn-ea"/>
                <a:cs typeface="+mn-cs"/>
              </a:rPr>
              <a:t>：將擷取的兩張影像疊合，計算出兩張影像的位移畫素，</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最後將實際距離</a:t>
            </a:r>
            <a:r>
              <a:rPr lang="en-US" altLang="zh-TW" sz="1200" kern="1200" dirty="0" smtClean="0">
                <a:solidFill>
                  <a:schemeClr val="tx1"/>
                </a:solidFill>
                <a:effectLst/>
                <a:latin typeface="+mn-lt"/>
                <a:ea typeface="+mn-ea"/>
                <a:cs typeface="+mn-cs"/>
              </a:rPr>
              <a:t>1mm</a:t>
            </a:r>
            <a:r>
              <a:rPr lang="zh-TW" altLang="en-US" sz="1200" kern="1200" dirty="0" smtClean="0">
                <a:solidFill>
                  <a:schemeClr val="tx1"/>
                </a:solidFill>
                <a:effectLst/>
                <a:latin typeface="+mn-lt"/>
                <a:ea typeface="+mn-ea"/>
                <a:cs typeface="+mn-cs"/>
              </a:rPr>
              <a:t>除以位移畫素即可得到比例尺。</a:t>
            </a:r>
            <a:endParaRPr lang="en-US" altLang="zh-TW" sz="1200" kern="1200" dirty="0" smtClean="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33</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zh-TW" altLang="en-US" sz="1200" kern="1200" dirty="0" smtClean="0">
                <a:solidFill>
                  <a:schemeClr val="tx1"/>
                </a:solidFill>
                <a:effectLst/>
                <a:latin typeface="+mn-lt"/>
                <a:ea typeface="+mn-ea"/>
                <a:cs typeface="+mn-cs"/>
              </a:rPr>
              <a:t>應用影像處理軟體的分佈圖面板之功能，取得選取的磨耗區域之畫素總數，</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將磨耗面積總畫素乘上比例尺及可以得到實際磨耗面積</a:t>
            </a:r>
            <a:endParaRPr lang="en-US" altLang="zh-TW" sz="1200" kern="1200" dirty="0" smtClean="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34</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lvl="0"/>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lvl="0"/>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35</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a:lnSpc>
                <a:spcPct val="150000"/>
              </a:lnSpc>
            </a:pPr>
            <a:endParaRPr lang="en-US" altLang="zh-TW" sz="1200" dirty="0" smtClean="0"/>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36</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a:lnSpc>
                <a:spcPct val="150000"/>
              </a:lnSpc>
            </a:pPr>
            <a:endParaRPr lang="en-US" altLang="zh-TW" sz="1200" dirty="0" smtClean="0"/>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37</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lvl="0"/>
            <a:r>
              <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TU12P-RC5</a:t>
            </a:r>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電流傳感器有多種量測範圍的規格，</a:t>
            </a:r>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lvl="0"/>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為使量測到數據更精確，量測範圍階根據各軸向驅動器的額定電流來搭配選擇。</a:t>
            </a:r>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lvl="0"/>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電流傳感器於主軸上配置量測範圍為</a:t>
            </a:r>
            <a:r>
              <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0~25A</a:t>
            </a:r>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lvl="0"/>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於</a:t>
            </a:r>
            <a:r>
              <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X</a:t>
            </a:r>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軸上配置量測範圍為</a:t>
            </a:r>
            <a:r>
              <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0~15A</a:t>
            </a:r>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38</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lvl="0"/>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39</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zh-TW" altLang="en-US" sz="1200" kern="1200" dirty="0" smtClean="0">
                <a:solidFill>
                  <a:schemeClr val="tx1"/>
                </a:solidFill>
                <a:effectLst/>
                <a:latin typeface="+mn-lt"/>
                <a:ea typeface="+mn-ea"/>
                <a:cs typeface="+mn-cs"/>
              </a:rPr>
              <a:t>工件與顯微攝影機</a:t>
            </a:r>
            <a:r>
              <a:rPr lang="en-US" altLang="zh-TW" sz="1200" kern="1200" dirty="0" smtClean="0">
                <a:solidFill>
                  <a:schemeClr val="tx1"/>
                </a:solidFill>
                <a:effectLst/>
                <a:latin typeface="+mn-lt"/>
                <a:ea typeface="+mn-ea"/>
                <a:cs typeface="+mn-cs"/>
              </a:rPr>
              <a:t>(CCD)</a:t>
            </a:r>
            <a:r>
              <a:rPr lang="zh-TW" altLang="en-US" sz="1200" kern="1200" dirty="0" smtClean="0">
                <a:solidFill>
                  <a:schemeClr val="tx1"/>
                </a:solidFill>
                <a:effectLst/>
                <a:latin typeface="+mn-lt"/>
                <a:ea typeface="+mn-ea"/>
                <a:cs typeface="+mn-cs"/>
              </a:rPr>
              <a:t>的擺設架構</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擷取影像裝置無防水功能，須加上防水布的保護，</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因此除了擷取影像前須防水布拿下外，</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其與步驟階使用自動化完成。</a:t>
            </a:r>
            <a:endParaRPr lang="en-US" altLang="zh-TW" sz="1200" kern="1200" dirty="0" smtClean="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40</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endParaRPr lang="en-US" altLang="zh-TW" sz="1200" kern="1200" dirty="0" smtClean="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41</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zh-TW" altLang="en-US" sz="1200" kern="1200" dirty="0" smtClean="0">
                <a:solidFill>
                  <a:schemeClr val="tx1"/>
                </a:solidFill>
                <a:effectLst/>
                <a:latin typeface="+mn-lt"/>
                <a:ea typeface="+mn-ea"/>
                <a:cs typeface="+mn-cs"/>
              </a:rPr>
              <a:t>鋁材的切削方式，每次切削一道做為一次磨刀切削，</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每道以切寬</a:t>
            </a:r>
            <a:r>
              <a:rPr lang="en-US" altLang="zh-TW" sz="1200" kern="1200" dirty="0" smtClean="0">
                <a:solidFill>
                  <a:schemeClr val="tx1"/>
                </a:solidFill>
                <a:effectLst/>
                <a:latin typeface="+mn-lt"/>
                <a:ea typeface="+mn-ea"/>
                <a:cs typeface="+mn-cs"/>
              </a:rPr>
              <a:t>10mm</a:t>
            </a:r>
            <a:r>
              <a:rPr lang="zh-TW" altLang="en-US" sz="1200" kern="1200" dirty="0" smtClean="0">
                <a:solidFill>
                  <a:schemeClr val="tx1"/>
                </a:solidFill>
                <a:effectLst/>
                <a:latin typeface="+mn-lt"/>
                <a:ea typeface="+mn-ea"/>
                <a:cs typeface="+mn-cs"/>
              </a:rPr>
              <a:t>，間格</a:t>
            </a:r>
            <a:r>
              <a:rPr lang="en-US" altLang="zh-TW" sz="1200" kern="1200" dirty="0" smtClean="0">
                <a:solidFill>
                  <a:schemeClr val="tx1"/>
                </a:solidFill>
                <a:effectLst/>
                <a:latin typeface="+mn-lt"/>
                <a:ea typeface="+mn-ea"/>
                <a:cs typeface="+mn-cs"/>
              </a:rPr>
              <a:t>5mm</a:t>
            </a:r>
            <a:r>
              <a:rPr lang="zh-TW" altLang="en-US" sz="1200" kern="1200" dirty="0" smtClean="0">
                <a:solidFill>
                  <a:schemeClr val="tx1"/>
                </a:solidFill>
                <a:effectLst/>
                <a:latin typeface="+mn-lt"/>
                <a:ea typeface="+mn-ea"/>
                <a:cs typeface="+mn-cs"/>
              </a:rPr>
              <a:t>的方式切削。</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此切削方式有助於切削後的量測如每道的表面粗糙度與每道的寬度變化。</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鐵材的切削方式，每次切削六道做為一次磨刀切削，</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每道以切寬</a:t>
            </a:r>
            <a:r>
              <a:rPr lang="en-US" altLang="zh-TW" sz="1200" kern="1200" dirty="0" smtClean="0">
                <a:solidFill>
                  <a:schemeClr val="tx1"/>
                </a:solidFill>
                <a:effectLst/>
                <a:latin typeface="+mn-lt"/>
                <a:ea typeface="+mn-ea"/>
                <a:cs typeface="+mn-cs"/>
              </a:rPr>
              <a:t>8mm</a:t>
            </a:r>
            <a:r>
              <a:rPr lang="zh-TW" altLang="zh-TW" sz="1200" kern="1200" dirty="0" smtClean="0">
                <a:solidFill>
                  <a:schemeClr val="tx1"/>
                </a:solidFill>
                <a:effectLst/>
                <a:latin typeface="+mn-lt"/>
                <a:ea typeface="+mn-ea"/>
                <a:cs typeface="+mn-cs"/>
              </a:rPr>
              <a:t>的方式切削。</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切削鐵材可以加速刀具磨耗，使刀具磨耗實驗速度加快。</a:t>
            </a:r>
          </a:p>
          <a:p>
            <a:endParaRPr lang="en-US" altLang="zh-TW" sz="1200" kern="1200" dirty="0" smtClean="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42</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lvl="0"/>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年全球工具機總產值為</a:t>
            </a:r>
            <a:r>
              <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813</a:t>
            </a:r>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億美元，台灣總產值</a:t>
            </a:r>
            <a:r>
              <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47</a:t>
            </a:r>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億美元，較前年成長</a:t>
            </a:r>
            <a:r>
              <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3.6</a:t>
            </a:r>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％，在全球占比</a:t>
            </a:r>
            <a:r>
              <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5.8</a:t>
            </a:r>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％，位居第七。</a:t>
            </a:r>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lvl="0"/>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然而，我國所生產的工具機多為新台幣</a:t>
            </a:r>
            <a:r>
              <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100</a:t>
            </a:r>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至</a:t>
            </a:r>
            <a:r>
              <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800</a:t>
            </a:r>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萬元的中價位機種，</a:t>
            </a:r>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lvl="0"/>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而較高價位的高精度機種全球市場仍然是以歐洲與日本為主，但就市場而言，</a:t>
            </a:r>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lvl="0"/>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還是中價位機種需求量最大，因此台灣工具機有大力拓展市場的空間。</a:t>
            </a:r>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4</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zh-TW" altLang="zh-TW" sz="1200" kern="1200" dirty="0" smtClean="0">
                <a:solidFill>
                  <a:schemeClr val="tx1"/>
                </a:solidFill>
                <a:effectLst/>
                <a:latin typeface="+mn-lt"/>
                <a:ea typeface="+mn-ea"/>
                <a:cs typeface="+mn-cs"/>
              </a:rPr>
              <a:t>在加工參數設計上，本研究為使刀具磨耗的推估能應用在多種的加工參數上，</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因此，採用主軸轉速</a:t>
            </a:r>
            <a:r>
              <a:rPr lang="en-US" altLang="zh-TW" sz="1200" kern="1200" dirty="0" smtClean="0">
                <a:solidFill>
                  <a:schemeClr val="tx1"/>
                </a:solidFill>
                <a:effectLst/>
                <a:latin typeface="+mn-lt"/>
                <a:ea typeface="+mn-ea"/>
                <a:cs typeface="+mn-cs"/>
              </a:rPr>
              <a:t>5000RPM</a:t>
            </a:r>
            <a:r>
              <a:rPr lang="zh-TW" altLang="zh-TW" sz="1200" kern="1200" dirty="0" smtClean="0">
                <a:solidFill>
                  <a:schemeClr val="tx1"/>
                </a:solidFill>
                <a:effectLst/>
                <a:latin typeface="+mn-lt"/>
                <a:ea typeface="+mn-ea"/>
                <a:cs typeface="+mn-cs"/>
              </a:rPr>
              <a:t>及</a:t>
            </a:r>
            <a:r>
              <a:rPr lang="en-US" altLang="zh-TW" sz="1200" kern="1200" dirty="0" smtClean="0">
                <a:solidFill>
                  <a:schemeClr val="tx1"/>
                </a:solidFill>
                <a:effectLst/>
                <a:latin typeface="+mn-lt"/>
                <a:ea typeface="+mn-ea"/>
                <a:cs typeface="+mn-cs"/>
              </a:rPr>
              <a:t>2500RPM</a:t>
            </a:r>
            <a:r>
              <a:rPr lang="zh-TW" altLang="zh-TW" sz="1200"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配合三種進給速率分別為</a:t>
            </a:r>
            <a:r>
              <a:rPr lang="en-US" altLang="zh-TW" sz="1200" kern="1200" dirty="0" smtClean="0">
                <a:solidFill>
                  <a:schemeClr val="tx1"/>
                </a:solidFill>
                <a:effectLst/>
                <a:latin typeface="+mn-lt"/>
                <a:ea typeface="+mn-ea"/>
                <a:cs typeface="+mn-cs"/>
              </a:rPr>
              <a:t>400</a:t>
            </a:r>
            <a:r>
              <a:rPr lang="zh-TW" altLang="zh-TW"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200</a:t>
            </a:r>
            <a:r>
              <a:rPr lang="zh-TW" altLang="zh-TW"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100</a:t>
            </a:r>
            <a:r>
              <a:rPr lang="zh-TW" altLang="zh-TW" sz="1200" kern="1200" dirty="0" smtClean="0">
                <a:solidFill>
                  <a:schemeClr val="tx1"/>
                </a:solidFill>
                <a:effectLst/>
                <a:latin typeface="+mn-lt"/>
                <a:ea typeface="+mn-ea"/>
                <a:cs typeface="+mn-cs"/>
              </a:rPr>
              <a:t>的方式進行實驗</a:t>
            </a:r>
            <a:endParaRPr lang="en-US" altLang="zh-TW" sz="1200" kern="1200" dirty="0" smtClean="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43</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lvl="0"/>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本研究共使用了</a:t>
            </a:r>
            <a:r>
              <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20</a:t>
            </a:r>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把刀具，實驗步驟如下：</a:t>
            </a:r>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44</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lvl="0"/>
            <a:r>
              <a:rPr lang="en-US" altLang="zh-TW" sz="1200" b="1" kern="1200" dirty="0" smtClean="0">
                <a:solidFill>
                  <a:schemeClr val="tx1"/>
                </a:solidFill>
                <a:effectLst/>
                <a:latin typeface="+mn-lt"/>
                <a:ea typeface="+mn-ea"/>
                <a:cs typeface="+mn-cs"/>
              </a:rPr>
              <a:t>Step1</a:t>
            </a:r>
            <a:r>
              <a:rPr lang="zh-TW" altLang="zh-TW" sz="1200" b="1"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將計算完成的感測訊號特徵與刀具磨耗量輸入致函數之中。</a:t>
            </a:r>
          </a:p>
          <a:p>
            <a:pPr lvl="0"/>
            <a:r>
              <a:rPr lang="en-US" altLang="zh-TW" sz="1200" b="1" kern="1200" dirty="0" smtClean="0">
                <a:solidFill>
                  <a:schemeClr val="tx1"/>
                </a:solidFill>
                <a:effectLst/>
                <a:latin typeface="+mn-lt"/>
                <a:ea typeface="+mn-ea"/>
                <a:cs typeface="+mn-cs"/>
              </a:rPr>
              <a:t>Step2</a:t>
            </a:r>
            <a:r>
              <a:rPr lang="zh-TW" altLang="zh-TW" sz="1200" b="1"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選取一感測特徵並計算其與刀具磨耗之相關係數，</a:t>
            </a:r>
            <a:endParaRPr lang="en-US" altLang="zh-TW" sz="1200" kern="1200" dirty="0" smtClean="0">
              <a:solidFill>
                <a:schemeClr val="tx1"/>
              </a:solidFill>
              <a:effectLst/>
              <a:latin typeface="+mn-lt"/>
              <a:ea typeface="+mn-ea"/>
              <a:cs typeface="+mn-cs"/>
            </a:endParaRPr>
          </a:p>
          <a:p>
            <a:pPr lvl="0"/>
            <a:r>
              <a:rPr lang="zh-TW" altLang="zh-TW" sz="1200" kern="1200" dirty="0" smtClean="0">
                <a:solidFill>
                  <a:schemeClr val="tx1"/>
                </a:solidFill>
                <a:effectLst/>
                <a:latin typeface="+mn-lt"/>
                <a:ea typeface="+mn-ea"/>
                <a:cs typeface="+mn-cs"/>
              </a:rPr>
              <a:t>係數若滿足大於</a:t>
            </a:r>
            <a:r>
              <a:rPr lang="en-US" altLang="zh-TW" sz="1200" kern="1200" dirty="0" smtClean="0">
                <a:solidFill>
                  <a:schemeClr val="tx1"/>
                </a:solidFill>
                <a:effectLst/>
                <a:latin typeface="+mn-lt"/>
                <a:ea typeface="+mn-ea"/>
                <a:cs typeface="+mn-cs"/>
              </a:rPr>
              <a:t>0.5</a:t>
            </a:r>
            <a:r>
              <a:rPr lang="zh-TW" altLang="zh-TW" sz="1200" kern="1200" dirty="0" smtClean="0">
                <a:solidFill>
                  <a:schemeClr val="tx1"/>
                </a:solidFill>
                <a:effectLst/>
                <a:latin typeface="+mn-lt"/>
                <a:ea typeface="+mn-ea"/>
                <a:cs typeface="+mn-cs"/>
              </a:rPr>
              <a:t>或小於</a:t>
            </a:r>
            <a:r>
              <a:rPr lang="en-US" altLang="zh-TW" sz="1200" kern="1200" dirty="0" smtClean="0">
                <a:solidFill>
                  <a:schemeClr val="tx1"/>
                </a:solidFill>
                <a:effectLst/>
                <a:latin typeface="+mn-lt"/>
                <a:ea typeface="+mn-ea"/>
                <a:cs typeface="+mn-cs"/>
              </a:rPr>
              <a:t>-0.5</a:t>
            </a:r>
            <a:r>
              <a:rPr lang="zh-TW" altLang="zh-TW" sz="1200" kern="1200" dirty="0" smtClean="0">
                <a:solidFill>
                  <a:schemeClr val="tx1"/>
                </a:solidFill>
                <a:effectLst/>
                <a:latin typeface="+mn-lt"/>
                <a:ea typeface="+mn-ea"/>
                <a:cs typeface="+mn-cs"/>
              </a:rPr>
              <a:t>之條件則成立，若未滿足則重新回到特徵選取，</a:t>
            </a:r>
            <a:endParaRPr lang="en-US" altLang="zh-TW" sz="1200" kern="1200" dirty="0" smtClean="0">
              <a:solidFill>
                <a:schemeClr val="tx1"/>
              </a:solidFill>
              <a:effectLst/>
              <a:latin typeface="+mn-lt"/>
              <a:ea typeface="+mn-ea"/>
              <a:cs typeface="+mn-cs"/>
            </a:endParaRPr>
          </a:p>
          <a:p>
            <a:pPr lvl="0"/>
            <a:r>
              <a:rPr lang="zh-TW" altLang="zh-TW" sz="1200" kern="1200" dirty="0" smtClean="0">
                <a:solidFill>
                  <a:schemeClr val="tx1"/>
                </a:solidFill>
                <a:effectLst/>
                <a:latin typeface="+mn-lt"/>
                <a:ea typeface="+mn-ea"/>
                <a:cs typeface="+mn-cs"/>
              </a:rPr>
              <a:t>改選下一個特徵值重新計算，直到特徵值被挑選完。</a:t>
            </a:r>
          </a:p>
          <a:p>
            <a:pPr lvl="0"/>
            <a:r>
              <a:rPr lang="en-US" altLang="zh-TW" sz="1200" b="1" kern="1200" dirty="0" smtClean="0">
                <a:solidFill>
                  <a:schemeClr val="tx1"/>
                </a:solidFill>
                <a:effectLst/>
                <a:latin typeface="+mn-lt"/>
                <a:ea typeface="+mn-ea"/>
                <a:cs typeface="+mn-cs"/>
              </a:rPr>
              <a:t>Step3</a:t>
            </a:r>
            <a:r>
              <a:rPr lang="zh-TW" altLang="zh-TW" sz="1200" b="1"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將所選取之感測特徵與刀具磨耗應用類神經網路及複迴歸建立預測模型，</a:t>
            </a:r>
            <a:endParaRPr lang="en-US" altLang="zh-TW" sz="1200" kern="1200" dirty="0" smtClean="0">
              <a:solidFill>
                <a:schemeClr val="tx1"/>
              </a:solidFill>
              <a:effectLst/>
              <a:latin typeface="+mn-lt"/>
              <a:ea typeface="+mn-ea"/>
              <a:cs typeface="+mn-cs"/>
            </a:endParaRPr>
          </a:p>
          <a:p>
            <a:pPr lvl="0"/>
            <a:r>
              <a:rPr lang="zh-TW" altLang="zh-TW" sz="1200" kern="1200" dirty="0" smtClean="0">
                <a:solidFill>
                  <a:schemeClr val="tx1"/>
                </a:solidFill>
                <a:effectLst/>
                <a:latin typeface="+mn-lt"/>
                <a:ea typeface="+mn-ea"/>
                <a:cs typeface="+mn-cs"/>
              </a:rPr>
              <a:t>若模型滿足收斂條件則進行下一個步驟，若未滿足則回到</a:t>
            </a:r>
            <a:r>
              <a:rPr lang="en-US" altLang="zh-TW" sz="1200" kern="1200" dirty="0" smtClean="0">
                <a:solidFill>
                  <a:schemeClr val="tx1"/>
                </a:solidFill>
                <a:effectLst/>
                <a:latin typeface="+mn-lt"/>
                <a:ea typeface="+mn-ea"/>
                <a:cs typeface="+mn-cs"/>
              </a:rPr>
              <a:t>Setp2</a:t>
            </a:r>
            <a:r>
              <a:rPr lang="zh-TW" altLang="zh-TW" sz="1200" kern="1200" dirty="0" smtClean="0">
                <a:solidFill>
                  <a:schemeClr val="tx1"/>
                </a:solidFill>
                <a:effectLst/>
                <a:latin typeface="+mn-lt"/>
                <a:ea typeface="+mn-ea"/>
                <a:cs typeface="+mn-cs"/>
              </a:rPr>
              <a:t>。</a:t>
            </a:r>
          </a:p>
          <a:p>
            <a:pPr lvl="0"/>
            <a:r>
              <a:rPr lang="en-US" altLang="zh-TW" sz="1200" b="1" kern="1200" dirty="0" smtClean="0">
                <a:solidFill>
                  <a:schemeClr val="tx1"/>
                </a:solidFill>
                <a:effectLst/>
                <a:latin typeface="+mn-lt"/>
                <a:ea typeface="+mn-ea"/>
                <a:cs typeface="+mn-cs"/>
              </a:rPr>
              <a:t>Step4</a:t>
            </a:r>
            <a:r>
              <a:rPr lang="zh-TW" altLang="zh-TW" sz="1200" b="1"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根據已建立之模型，使用感測特徵預測刀具磨耗程度。</a:t>
            </a:r>
            <a:endParaRPr lang="zh-TW" altLang="zh-TW" sz="1200" kern="1200" dirty="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45</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lvl="0"/>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本研究共使用了</a:t>
            </a:r>
            <a:r>
              <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20</a:t>
            </a:r>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把刀具，實驗步驟如下：</a:t>
            </a:r>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46</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lvl="0"/>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本研究共使用了</a:t>
            </a:r>
            <a:r>
              <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20</a:t>
            </a:r>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把刀具，實驗步驟如下：</a:t>
            </a:r>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47</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lvl="0"/>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本研究共使用了</a:t>
            </a:r>
            <a:r>
              <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20</a:t>
            </a:r>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把刀具，實驗步驟如下：</a:t>
            </a:r>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48</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於加工過程中，會因為接觸摩擦、高溫、化學反應等因素造成刀具磨損，</a:t>
            </a:r>
            <a:endParaRPr lang="en-US" altLang="zh-TW"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因此，本實驗於工具機上裝設顯微攝影機，並於加工時擷取刀具的影像，</a:t>
            </a:r>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刀具而所擷取到之影像經由</a:t>
            </a:r>
            <a:r>
              <a:rPr lang="en-US" altLang="zh-TW" sz="1200" kern="1200" dirty="0" smtClean="0">
                <a:solidFill>
                  <a:schemeClr val="tx1"/>
                </a:solidFill>
                <a:effectLst/>
                <a:latin typeface="+mn-lt"/>
                <a:ea typeface="+mn-ea"/>
                <a:cs typeface="+mn-cs"/>
              </a:rPr>
              <a:t>ISU</a:t>
            </a:r>
            <a:r>
              <a:rPr lang="zh-TW" altLang="zh-TW" sz="1200" kern="1200" dirty="0" smtClean="0">
                <a:solidFill>
                  <a:schemeClr val="tx1"/>
                </a:solidFill>
                <a:effectLst/>
                <a:latin typeface="+mn-lt"/>
                <a:ea typeface="+mn-ea"/>
                <a:cs typeface="+mn-cs"/>
              </a:rPr>
              <a:t>儲存。</a:t>
            </a: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49</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zh-TW" altLang="zh-TW" sz="1200" kern="1200" dirty="0" smtClean="0">
                <a:solidFill>
                  <a:schemeClr val="tx1"/>
                </a:solidFill>
                <a:effectLst/>
                <a:latin typeface="+mn-lt"/>
                <a:ea typeface="+mn-ea"/>
                <a:cs typeface="+mn-cs"/>
              </a:rPr>
              <a:t>本研究共設計</a:t>
            </a:r>
            <a:r>
              <a:rPr lang="en-US" altLang="zh-TW" sz="1200" kern="1200" dirty="0" smtClean="0">
                <a:solidFill>
                  <a:schemeClr val="tx1"/>
                </a:solidFill>
                <a:effectLst/>
                <a:latin typeface="+mn-lt"/>
                <a:ea typeface="+mn-ea"/>
                <a:cs typeface="+mn-cs"/>
              </a:rPr>
              <a:t>6</a:t>
            </a:r>
            <a:r>
              <a:rPr lang="zh-TW" altLang="zh-TW" sz="1200" kern="1200" dirty="0" smtClean="0">
                <a:solidFill>
                  <a:schemeClr val="tx1"/>
                </a:solidFill>
                <a:effectLst/>
                <a:latin typeface="+mn-lt"/>
                <a:ea typeface="+mn-ea"/>
                <a:cs typeface="+mn-cs"/>
              </a:rPr>
              <a:t>種加工參數，實驗刀具總計</a:t>
            </a:r>
            <a:r>
              <a:rPr lang="en-US" altLang="zh-TW" sz="1200" kern="1200" dirty="0" smtClean="0">
                <a:solidFill>
                  <a:schemeClr val="tx1"/>
                </a:solidFill>
                <a:effectLst/>
                <a:latin typeface="+mn-lt"/>
                <a:ea typeface="+mn-ea"/>
                <a:cs typeface="+mn-cs"/>
              </a:rPr>
              <a:t>20</a:t>
            </a:r>
            <a:r>
              <a:rPr lang="zh-TW" altLang="zh-TW" sz="1200" kern="1200" dirty="0" smtClean="0">
                <a:solidFill>
                  <a:schemeClr val="tx1"/>
                </a:solidFill>
                <a:effectLst/>
                <a:latin typeface="+mn-lt"/>
                <a:ea typeface="+mn-ea"/>
                <a:cs typeface="+mn-cs"/>
              </a:rPr>
              <a:t>把，其中主軸轉速、</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進給速率、切削深度應用泰勒氏刀具壽命公式，</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代入後所求得其加權值，並以加權值作為推估模型的輸入條件之一。</a:t>
            </a:r>
            <a:endParaRPr lang="zh-TW" altLang="zh-TW" sz="1200" kern="1200" dirty="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50</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zh-TW" altLang="en-US" sz="1200" kern="1200" dirty="0" smtClean="0">
                <a:solidFill>
                  <a:schemeClr val="tx1"/>
                </a:solidFill>
                <a:effectLst/>
                <a:latin typeface="+mn-lt"/>
                <a:ea typeface="+mn-ea"/>
                <a:cs typeface="+mn-cs"/>
              </a:rPr>
              <a:t>使用</a:t>
            </a:r>
            <a:r>
              <a:rPr lang="en-US" altLang="zh-TW" sz="1200" kern="1200" dirty="0" smtClean="0">
                <a:solidFill>
                  <a:schemeClr val="tx1"/>
                </a:solidFill>
                <a:effectLst/>
                <a:latin typeface="+mn-lt"/>
                <a:ea typeface="+mn-ea"/>
                <a:cs typeface="+mn-cs"/>
              </a:rPr>
              <a:t>Step8</a:t>
            </a:r>
            <a:r>
              <a:rPr lang="zh-TW" altLang="en-US" sz="1200" kern="1200" dirty="0" smtClean="0">
                <a:solidFill>
                  <a:schemeClr val="tx1"/>
                </a:solidFill>
                <a:effectLst/>
                <a:latin typeface="+mn-lt"/>
                <a:ea typeface="+mn-ea"/>
                <a:cs typeface="+mn-cs"/>
              </a:rPr>
              <a:t>所訓練出來的類神經網路及複迴歸之模型，以預測出刀具的磨耗量。</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本實驗分別比較使用一個加工條件及多個加工條件，</a:t>
            </a:r>
            <a:endParaRPr lang="zh-TW" altLang="zh-TW" sz="1200" kern="1200" dirty="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51</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zh-TW" altLang="en-US" sz="1200" kern="1200" dirty="0" smtClean="0">
                <a:solidFill>
                  <a:schemeClr val="tx1"/>
                </a:solidFill>
                <a:effectLst/>
                <a:latin typeface="+mn-lt"/>
                <a:ea typeface="+mn-ea"/>
                <a:cs typeface="+mn-cs"/>
              </a:rPr>
              <a:t>使用</a:t>
            </a:r>
            <a:r>
              <a:rPr lang="en-US" altLang="zh-TW" sz="1200" kern="1200" dirty="0" smtClean="0">
                <a:solidFill>
                  <a:schemeClr val="tx1"/>
                </a:solidFill>
                <a:effectLst/>
                <a:latin typeface="+mn-lt"/>
                <a:ea typeface="+mn-ea"/>
                <a:cs typeface="+mn-cs"/>
              </a:rPr>
              <a:t>Step8</a:t>
            </a:r>
            <a:r>
              <a:rPr lang="zh-TW" altLang="en-US" sz="1200" kern="1200" dirty="0" smtClean="0">
                <a:solidFill>
                  <a:schemeClr val="tx1"/>
                </a:solidFill>
                <a:effectLst/>
                <a:latin typeface="+mn-lt"/>
                <a:ea typeface="+mn-ea"/>
                <a:cs typeface="+mn-cs"/>
              </a:rPr>
              <a:t>所訓練出來的類神經網路及複迴歸之模型，以預測出刀具的磨耗量。</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本實驗分別比較使用一個加工條件及多個加工條件，</a:t>
            </a:r>
            <a:endParaRPr lang="zh-TW" altLang="zh-TW" sz="1200" kern="1200" dirty="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52</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lvl="0"/>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目前全球工具機產業正朝「智能化監控與診斷 </a:t>
            </a:r>
            <a:r>
              <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(intelligent monitor and diagnosis)</a:t>
            </a:r>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」技術發展，</a:t>
            </a:r>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lvl="0"/>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以達到機台在長期高速運轉下，能保持產品的穩定性與精準度。</a:t>
            </a:r>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lvl="0"/>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所謂智能化技術為將工具機賦予某些自我學習 </a:t>
            </a:r>
            <a:r>
              <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(self-Learning) </a:t>
            </a:r>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加工並診斷異常之功能，</a:t>
            </a:r>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lvl="0"/>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例如刀具受力狀況，或主軸馬達之負載狀況，若能經智能化學習，</a:t>
            </a:r>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lvl="0"/>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並配合預先建立的參考模型，將可推估工具機元件的健康狀況，</a:t>
            </a:r>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lvl="0"/>
            <a:r>
              <a:rPr lang="zh-TW" altLang="en-US"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甚至進行即時診斷的能力。</a:t>
            </a:r>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lvl="0"/>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p>
            <a:r>
              <a:rPr lang="zh-TW" altLang="zh-TW" sz="800" kern="1200" dirty="0" smtClean="0">
                <a:solidFill>
                  <a:schemeClr val="tx1"/>
                </a:solidFill>
                <a:effectLst/>
                <a:latin typeface="+mn-lt"/>
                <a:ea typeface="+mn-ea"/>
                <a:cs typeface="+mn-cs"/>
              </a:rPr>
              <a:t>加工過程中，當刀具因摩擦、碰撞、熱斷裂及化學反應等因素逐漸磨損時，</a:t>
            </a:r>
            <a:endParaRPr lang="en-US" altLang="zh-TW" sz="800" kern="1200" dirty="0" smtClean="0">
              <a:solidFill>
                <a:schemeClr val="tx1"/>
              </a:solidFill>
              <a:effectLst/>
              <a:latin typeface="+mn-lt"/>
              <a:ea typeface="+mn-ea"/>
              <a:cs typeface="+mn-cs"/>
            </a:endParaRPr>
          </a:p>
          <a:p>
            <a:r>
              <a:rPr lang="zh-TW" altLang="zh-TW" sz="800" kern="1200" dirty="0" smtClean="0">
                <a:solidFill>
                  <a:schemeClr val="tx1"/>
                </a:solidFill>
                <a:effectLst/>
                <a:latin typeface="+mn-lt"/>
                <a:ea typeface="+mn-ea"/>
                <a:cs typeface="+mn-cs"/>
              </a:rPr>
              <a:t>如使用磨損的刀具來加工，將影響加工件之品質。</a:t>
            </a:r>
            <a:endParaRPr lang="en-US" altLang="zh-TW" sz="800" kern="1200" dirty="0" smtClean="0">
              <a:solidFill>
                <a:schemeClr val="tx1"/>
              </a:solidFill>
              <a:effectLst/>
              <a:latin typeface="+mn-lt"/>
              <a:ea typeface="+mn-ea"/>
              <a:cs typeface="+mn-cs"/>
            </a:endParaRPr>
          </a:p>
          <a:p>
            <a:r>
              <a:rPr lang="zh-TW" altLang="zh-TW" sz="800" kern="1200" dirty="0" smtClean="0">
                <a:solidFill>
                  <a:schemeClr val="tx1"/>
                </a:solidFill>
                <a:effectLst/>
                <a:latin typeface="+mn-lt"/>
                <a:ea typeface="+mn-ea"/>
                <a:cs typeface="+mn-cs"/>
              </a:rPr>
              <a:t>尤其當刀具於加工過程中出現磨損</a:t>
            </a:r>
            <a:r>
              <a:rPr lang="en-US" altLang="zh-TW" sz="800" kern="1200" dirty="0" smtClean="0">
                <a:solidFill>
                  <a:schemeClr val="tx1"/>
                </a:solidFill>
                <a:effectLst/>
                <a:latin typeface="+mn-lt"/>
                <a:ea typeface="+mn-ea"/>
                <a:cs typeface="+mn-cs"/>
              </a:rPr>
              <a:t>(wear)</a:t>
            </a:r>
            <a:r>
              <a:rPr lang="zh-TW" altLang="zh-TW" sz="800" kern="1200" dirty="0" smtClean="0">
                <a:solidFill>
                  <a:schemeClr val="tx1"/>
                </a:solidFill>
                <a:effectLst/>
                <a:latin typeface="+mn-lt"/>
                <a:ea typeface="+mn-ea"/>
                <a:cs typeface="+mn-cs"/>
              </a:rPr>
              <a:t>甚或斷裂</a:t>
            </a:r>
            <a:r>
              <a:rPr lang="en-US" altLang="zh-TW" sz="800" kern="1200" dirty="0" smtClean="0">
                <a:solidFill>
                  <a:schemeClr val="tx1"/>
                </a:solidFill>
                <a:effectLst/>
                <a:latin typeface="+mn-lt"/>
                <a:ea typeface="+mn-ea"/>
                <a:cs typeface="+mn-cs"/>
              </a:rPr>
              <a:t>(broken)</a:t>
            </a:r>
            <a:r>
              <a:rPr lang="zh-TW" altLang="zh-TW" sz="800" kern="1200" dirty="0" smtClean="0">
                <a:solidFill>
                  <a:schemeClr val="tx1"/>
                </a:solidFill>
                <a:effectLst/>
                <a:latin typeface="+mn-lt"/>
                <a:ea typeface="+mn-ea"/>
                <a:cs typeface="+mn-cs"/>
              </a:rPr>
              <a:t>時，</a:t>
            </a:r>
            <a:endParaRPr lang="en-US" altLang="zh-TW" sz="800" kern="1200" dirty="0" smtClean="0">
              <a:solidFill>
                <a:schemeClr val="tx1"/>
              </a:solidFill>
              <a:effectLst/>
              <a:latin typeface="+mn-lt"/>
              <a:ea typeface="+mn-ea"/>
              <a:cs typeface="+mn-cs"/>
            </a:endParaRPr>
          </a:p>
          <a:p>
            <a:r>
              <a:rPr lang="en-US" altLang="zh-TW" sz="800" kern="1200" dirty="0" smtClean="0">
                <a:solidFill>
                  <a:schemeClr val="tx1"/>
                </a:solidFill>
                <a:effectLst/>
                <a:latin typeface="+mn-lt"/>
                <a:ea typeface="+mn-ea"/>
                <a:cs typeface="+mn-cs"/>
              </a:rPr>
              <a:t>CNC</a:t>
            </a:r>
            <a:r>
              <a:rPr lang="zh-TW" altLang="zh-TW" sz="800" kern="1200" dirty="0" smtClean="0">
                <a:solidFill>
                  <a:schemeClr val="tx1"/>
                </a:solidFill>
                <a:effectLst/>
                <a:latin typeface="+mn-lt"/>
                <a:ea typeface="+mn-ea"/>
                <a:cs typeface="+mn-cs"/>
              </a:rPr>
              <a:t>機台可能發生的變化，如機台振動量與頻率、加工產生的音量與頻率、機台馬達負載、刀具與工件受力等狀態的改變。</a:t>
            </a:r>
            <a:endParaRPr lang="en-US" altLang="zh-TW" sz="800" kern="1200" dirty="0" smtClean="0">
              <a:solidFill>
                <a:schemeClr val="tx1"/>
              </a:solidFill>
              <a:effectLst/>
              <a:latin typeface="+mn-lt"/>
              <a:ea typeface="+mn-ea"/>
              <a:cs typeface="+mn-cs"/>
            </a:endParaRPr>
          </a:p>
          <a:p>
            <a:pPr lvl="0"/>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lvl="0"/>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5</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zh-TW" altLang="en-US" sz="1200" kern="1200" dirty="0" smtClean="0">
                <a:solidFill>
                  <a:schemeClr val="tx1"/>
                </a:solidFill>
                <a:effectLst/>
                <a:latin typeface="+mn-lt"/>
                <a:ea typeface="+mn-ea"/>
                <a:cs typeface="+mn-cs"/>
              </a:rPr>
              <a:t>使用</a:t>
            </a:r>
            <a:r>
              <a:rPr lang="en-US" altLang="zh-TW" sz="1200" kern="1200" dirty="0" smtClean="0">
                <a:solidFill>
                  <a:schemeClr val="tx1"/>
                </a:solidFill>
                <a:effectLst/>
                <a:latin typeface="+mn-lt"/>
                <a:ea typeface="+mn-ea"/>
                <a:cs typeface="+mn-cs"/>
              </a:rPr>
              <a:t>Step8</a:t>
            </a:r>
            <a:r>
              <a:rPr lang="zh-TW" altLang="en-US" sz="1200" kern="1200" dirty="0" smtClean="0">
                <a:solidFill>
                  <a:schemeClr val="tx1"/>
                </a:solidFill>
                <a:effectLst/>
                <a:latin typeface="+mn-lt"/>
                <a:ea typeface="+mn-ea"/>
                <a:cs typeface="+mn-cs"/>
              </a:rPr>
              <a:t>所訓練出來的類神經網路及複迴歸之模型，以預測出刀具的磨耗量。</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本實驗分別比較使用一個加工條件及多個加工條件，</a:t>
            </a:r>
            <a:endParaRPr lang="zh-TW" altLang="zh-TW" sz="1200" kern="1200" dirty="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53</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zh-TW" altLang="zh-TW" sz="1200" kern="1200" dirty="0" smtClean="0">
                <a:solidFill>
                  <a:schemeClr val="tx1"/>
                </a:solidFill>
                <a:effectLst/>
                <a:latin typeface="+mn-lt"/>
                <a:ea typeface="+mn-ea"/>
                <a:cs typeface="+mn-cs"/>
              </a:rPr>
              <a:t>根據實驗結果比較類神經網路及複迴歸兩者於平均絕對誤差方面，</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可發現類神經網路均小於複迴歸，</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而複迴歸於多加工參數的預測上平均絕對誤差皆大於</a:t>
            </a:r>
            <a:r>
              <a:rPr lang="en-US" altLang="zh-TW" sz="1200" kern="1200" dirty="0" smtClean="0">
                <a:solidFill>
                  <a:schemeClr val="tx1"/>
                </a:solidFill>
                <a:effectLst/>
                <a:latin typeface="+mn-lt"/>
                <a:ea typeface="+mn-ea"/>
                <a:cs typeface="+mn-cs"/>
              </a:rPr>
              <a:t>20%</a:t>
            </a:r>
            <a:r>
              <a:rPr lang="zh-TW" altLang="zh-TW" sz="1200" kern="1200" dirty="0" smtClean="0">
                <a:solidFill>
                  <a:schemeClr val="tx1"/>
                </a:solidFill>
                <a:effectLst/>
                <a:latin typeface="+mn-lt"/>
                <a:ea typeface="+mn-ea"/>
                <a:cs typeface="+mn-cs"/>
              </a:rPr>
              <a:t>以上，甚至多達</a:t>
            </a:r>
            <a:r>
              <a:rPr lang="en-US" altLang="zh-TW" sz="1200" kern="1200" dirty="0" smtClean="0">
                <a:solidFill>
                  <a:schemeClr val="tx1"/>
                </a:solidFill>
                <a:effectLst/>
                <a:latin typeface="+mn-lt"/>
                <a:ea typeface="+mn-ea"/>
                <a:cs typeface="+mn-cs"/>
              </a:rPr>
              <a:t>51.3%</a:t>
            </a:r>
            <a:r>
              <a:rPr lang="zh-TW" altLang="zh-TW" sz="1200"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因此往後的比較將針對類神經網路作分析比較。當僅使用加工參數</a:t>
            </a:r>
            <a:r>
              <a:rPr lang="en-US" altLang="zh-TW" sz="1200" kern="1200" dirty="0" smtClean="0">
                <a:solidFill>
                  <a:schemeClr val="tx1"/>
                </a:solidFill>
                <a:effectLst/>
                <a:latin typeface="+mn-lt"/>
                <a:ea typeface="+mn-ea"/>
                <a:cs typeface="+mn-cs"/>
              </a:rPr>
              <a:t>1</a:t>
            </a:r>
            <a:r>
              <a:rPr lang="zh-TW" altLang="zh-TW" sz="1200" kern="1200" dirty="0" smtClean="0">
                <a:solidFill>
                  <a:schemeClr val="tx1"/>
                </a:solidFill>
                <a:effectLst/>
                <a:latin typeface="+mn-lt"/>
                <a:ea typeface="+mn-ea"/>
                <a:cs typeface="+mn-cs"/>
              </a:rPr>
              <a:t>作為實驗資料時，</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因加工參數為固定，所以預測平均絕對誤差相對於，</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使用加工參數</a:t>
            </a:r>
            <a:r>
              <a:rPr lang="en-US" altLang="zh-TW" sz="1200" kern="1200" dirty="0" smtClean="0">
                <a:solidFill>
                  <a:schemeClr val="tx1"/>
                </a:solidFill>
                <a:effectLst/>
                <a:latin typeface="+mn-lt"/>
                <a:ea typeface="+mn-ea"/>
                <a:cs typeface="+mn-cs"/>
              </a:rPr>
              <a:t>1~3</a:t>
            </a:r>
            <a:r>
              <a:rPr lang="zh-TW" altLang="zh-TW" sz="1200" kern="1200" dirty="0" smtClean="0">
                <a:solidFill>
                  <a:schemeClr val="tx1"/>
                </a:solidFill>
                <a:effectLst/>
                <a:latin typeface="+mn-lt"/>
                <a:ea typeface="+mn-ea"/>
                <a:cs typeface="+mn-cs"/>
              </a:rPr>
              <a:t>及</a:t>
            </a:r>
            <a:r>
              <a:rPr lang="en-US" altLang="zh-TW" sz="1200" kern="1200" dirty="0" smtClean="0">
                <a:solidFill>
                  <a:schemeClr val="tx1"/>
                </a:solidFill>
                <a:effectLst/>
                <a:latin typeface="+mn-lt"/>
                <a:ea typeface="+mn-ea"/>
                <a:cs typeface="+mn-cs"/>
              </a:rPr>
              <a:t>1~6</a:t>
            </a:r>
            <a:r>
              <a:rPr lang="zh-TW" altLang="zh-TW" sz="1200" kern="1200" dirty="0" smtClean="0">
                <a:solidFill>
                  <a:schemeClr val="tx1"/>
                </a:solidFill>
                <a:effectLst/>
                <a:latin typeface="+mn-lt"/>
                <a:ea typeface="+mn-ea"/>
                <a:cs typeface="+mn-cs"/>
              </a:rPr>
              <a:t>的數據來的較佳。</a:t>
            </a:r>
            <a:endParaRPr lang="zh-TW" altLang="zh-TW" sz="1200" kern="1200" dirty="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54</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zh-TW" altLang="zh-TW" sz="1200" kern="1200" dirty="0" smtClean="0">
                <a:solidFill>
                  <a:schemeClr val="tx1"/>
                </a:solidFill>
                <a:effectLst/>
                <a:latin typeface="+mn-lt"/>
                <a:ea typeface="+mn-ea"/>
                <a:cs typeface="+mn-cs"/>
              </a:rPr>
              <a:t>在切削鐵件方面，使用主軸訊號特徵較使用</a:t>
            </a:r>
            <a:r>
              <a:rPr lang="en-US" altLang="zh-TW" sz="1200" kern="1200" dirty="0" smtClean="0">
                <a:solidFill>
                  <a:schemeClr val="tx1"/>
                </a:solidFill>
                <a:effectLst/>
                <a:latin typeface="+mn-lt"/>
                <a:ea typeface="+mn-ea"/>
                <a:cs typeface="+mn-cs"/>
              </a:rPr>
              <a:t>X</a:t>
            </a:r>
            <a:r>
              <a:rPr lang="zh-TW" altLang="zh-TW" sz="1200" kern="1200" dirty="0" smtClean="0">
                <a:solidFill>
                  <a:schemeClr val="tx1"/>
                </a:solidFill>
                <a:effectLst/>
                <a:latin typeface="+mn-lt"/>
                <a:ea typeface="+mn-ea"/>
                <a:cs typeface="+mn-cs"/>
              </a:rPr>
              <a:t>軸訊號特徵作為輸入條件，</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其預測誤差較佳，</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切削鋁件方面，則與切削鐵件相反，</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使用</a:t>
            </a:r>
            <a:r>
              <a:rPr lang="en-US" altLang="zh-TW" sz="1200" kern="1200" dirty="0" smtClean="0">
                <a:solidFill>
                  <a:schemeClr val="tx1"/>
                </a:solidFill>
                <a:effectLst/>
                <a:latin typeface="+mn-lt"/>
                <a:ea typeface="+mn-ea"/>
                <a:cs typeface="+mn-cs"/>
              </a:rPr>
              <a:t>X</a:t>
            </a:r>
            <a:r>
              <a:rPr lang="zh-TW" altLang="zh-TW" sz="1200" kern="1200" dirty="0" smtClean="0">
                <a:solidFill>
                  <a:schemeClr val="tx1"/>
                </a:solidFill>
                <a:effectLst/>
                <a:latin typeface="+mn-lt"/>
                <a:ea typeface="+mn-ea"/>
                <a:cs typeface="+mn-cs"/>
              </a:rPr>
              <a:t>訊號特徵作為輸入條件，其預測誤差較佳，</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推測本實驗因切削鐵件為</a:t>
            </a:r>
            <a:r>
              <a:rPr lang="en-US" altLang="zh-TW" sz="1200" kern="1200" dirty="0" smtClean="0">
                <a:solidFill>
                  <a:schemeClr val="tx1"/>
                </a:solidFill>
                <a:effectLst/>
                <a:latin typeface="+mn-lt"/>
                <a:ea typeface="+mn-ea"/>
                <a:cs typeface="+mn-cs"/>
              </a:rPr>
              <a:t>8mm</a:t>
            </a:r>
            <a:r>
              <a:rPr lang="zh-TW" altLang="en-US" sz="1200" kern="1200" dirty="0" smtClean="0">
                <a:solidFill>
                  <a:schemeClr val="tx1"/>
                </a:solidFill>
                <a:effectLst/>
                <a:latin typeface="+mn-lt"/>
                <a:ea typeface="+mn-ea"/>
                <a:cs typeface="+mn-cs"/>
              </a:rPr>
              <a:t>，而鋁件為</a:t>
            </a:r>
            <a:r>
              <a:rPr lang="en-US" altLang="zh-TW" sz="1200" kern="1200" dirty="0" smtClean="0">
                <a:solidFill>
                  <a:schemeClr val="tx1"/>
                </a:solidFill>
                <a:effectLst/>
                <a:latin typeface="+mn-lt"/>
                <a:ea typeface="+mn-ea"/>
                <a:cs typeface="+mn-cs"/>
              </a:rPr>
              <a:t>10mm</a:t>
            </a:r>
            <a:r>
              <a:rPr lang="zh-TW" altLang="en-US" sz="1200" kern="1200" dirty="0" smtClean="0">
                <a:solidFill>
                  <a:schemeClr val="tx1"/>
                </a:solidFill>
                <a:effectLst/>
                <a:latin typeface="+mn-lt"/>
                <a:ea typeface="+mn-ea"/>
                <a:cs typeface="+mn-cs"/>
              </a:rPr>
              <a:t>且每到切削有間隔，</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是否為本因素所造成的，需要往後的實驗驗證</a:t>
            </a:r>
            <a:r>
              <a:rPr lang="en-US" altLang="zh-TW" sz="1200" kern="1200" dirty="0" smtClean="0">
                <a:solidFill>
                  <a:schemeClr val="tx1"/>
                </a:solidFill>
                <a:effectLst/>
                <a:latin typeface="+mn-lt"/>
                <a:ea typeface="+mn-ea"/>
                <a:cs typeface="+mn-cs"/>
              </a:rPr>
              <a:t>1</a:t>
            </a:r>
            <a:endParaRPr lang="zh-TW" altLang="zh-TW" sz="1200" kern="1200" dirty="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55</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zh-TW" altLang="zh-TW" sz="1200" kern="1200" dirty="0" smtClean="0">
                <a:solidFill>
                  <a:schemeClr val="tx1"/>
                </a:solidFill>
                <a:effectLst/>
                <a:latin typeface="+mn-lt"/>
                <a:ea typeface="+mn-ea"/>
                <a:cs typeface="+mn-cs"/>
              </a:rPr>
              <a:t>本研究於分析數據時發現主軸於各轉速數且空轉時電流皆不同，</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電流耗用約</a:t>
            </a:r>
            <a:r>
              <a:rPr lang="en-US" altLang="zh-TW" sz="1200" kern="1200" dirty="0" smtClean="0">
                <a:solidFill>
                  <a:schemeClr val="tx1"/>
                </a:solidFill>
                <a:effectLst/>
                <a:latin typeface="+mn-lt"/>
                <a:ea typeface="+mn-ea"/>
                <a:cs typeface="+mn-cs"/>
              </a:rPr>
              <a:t>2.7A</a:t>
            </a:r>
            <a:r>
              <a:rPr lang="zh-TW" altLang="zh-TW" sz="1200" kern="1200" dirty="0" smtClean="0">
                <a:solidFill>
                  <a:schemeClr val="tx1"/>
                </a:solidFill>
                <a:effectLst/>
                <a:latin typeface="+mn-lt"/>
                <a:ea typeface="+mn-ea"/>
                <a:cs typeface="+mn-cs"/>
              </a:rPr>
              <a:t>上下變動</a:t>
            </a:r>
            <a:r>
              <a:rPr lang="en-US" altLang="zh-TW" sz="1200" kern="1200" dirty="0" smtClean="0">
                <a:solidFill>
                  <a:schemeClr val="tx1"/>
                </a:solidFill>
                <a:effectLst/>
                <a:latin typeface="+mn-lt"/>
                <a:ea typeface="+mn-ea"/>
                <a:cs typeface="+mn-cs"/>
              </a:rPr>
              <a:t>0.2A</a:t>
            </a:r>
            <a:r>
              <a:rPr lang="zh-TW" altLang="zh-TW" sz="1200" kern="1200" dirty="0" smtClean="0">
                <a:solidFill>
                  <a:schemeClr val="tx1"/>
                </a:solidFill>
                <a:effectLst/>
                <a:latin typeface="+mn-lt"/>
                <a:ea typeface="+mn-ea"/>
                <a:cs typeface="+mn-cs"/>
              </a:rPr>
              <a:t>左右。</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電流於</a:t>
            </a:r>
            <a:r>
              <a:rPr lang="en-US" altLang="zh-TW" sz="1200" kern="1200" dirty="0" smtClean="0">
                <a:solidFill>
                  <a:schemeClr val="tx1"/>
                </a:solidFill>
                <a:effectLst/>
                <a:latin typeface="+mn-lt"/>
                <a:ea typeface="+mn-ea"/>
                <a:cs typeface="+mn-cs"/>
              </a:rPr>
              <a:t>60</a:t>
            </a:r>
            <a:r>
              <a:rPr lang="zh-TW" altLang="zh-TW" sz="1200" kern="1200" dirty="0" smtClean="0">
                <a:solidFill>
                  <a:schemeClr val="tx1"/>
                </a:solidFill>
                <a:effectLst/>
                <a:latin typeface="+mn-lt"/>
                <a:ea typeface="+mn-ea"/>
                <a:cs typeface="+mn-cs"/>
              </a:rPr>
              <a:t>秒內有逐漸下降的趨勢，</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因此如使用主軸電流訊號作為推估刀具磨耗的輸入條件，</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主軸轉速在加工參數中如有變化，</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預測結果則易受到主軸馬達本身的運轉特性所影響。</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所以，本研究中使用加工參數</a:t>
            </a:r>
            <a:r>
              <a:rPr lang="en-US" altLang="zh-TW" sz="1200" kern="1200" dirty="0" smtClean="0">
                <a:solidFill>
                  <a:schemeClr val="tx1"/>
                </a:solidFill>
                <a:effectLst/>
                <a:latin typeface="+mn-lt"/>
                <a:ea typeface="+mn-ea"/>
                <a:cs typeface="+mn-cs"/>
              </a:rPr>
              <a:t>1~6</a:t>
            </a:r>
            <a:r>
              <a:rPr lang="zh-TW" altLang="zh-TW" sz="1200" kern="1200" dirty="0" smtClean="0">
                <a:solidFill>
                  <a:schemeClr val="tx1"/>
                </a:solidFill>
                <a:effectLst/>
                <a:latin typeface="+mn-lt"/>
                <a:ea typeface="+mn-ea"/>
                <a:cs typeface="+mn-cs"/>
              </a:rPr>
              <a:t>的實驗中，</a:t>
            </a:r>
            <a:endParaRPr lang="en-US"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X</a:t>
            </a:r>
            <a:r>
              <a:rPr lang="zh-TW" altLang="zh-TW" sz="1200" kern="1200" dirty="0" smtClean="0">
                <a:solidFill>
                  <a:schemeClr val="tx1"/>
                </a:solidFill>
                <a:effectLst/>
                <a:latin typeface="+mn-lt"/>
                <a:ea typeface="+mn-ea"/>
                <a:cs typeface="+mn-cs"/>
              </a:rPr>
              <a:t>軸的誤差於切削鐵及鋁方面皆較主軸來的較佳。</a:t>
            </a:r>
            <a:endParaRPr lang="zh-TW" altLang="zh-TW" sz="1200" kern="1200" dirty="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56</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endParaRPr lang="zh-TW" altLang="zh-TW" sz="1200" kern="1200" dirty="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57</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pPr lvl="0"/>
            <a:endParaRPr lang="en-US" altLang="zh-TW" sz="800" kern="1200" dirty="0" smtClean="0">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58</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endPar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C7E3A486-53BE-4FD0-9AD9-BB8A5FB5D14F}" type="slidenum">
              <a:rPr lang="zh-TW" altLang="en-US" smtClean="0"/>
              <a:pPr/>
              <a:t>59</a:t>
            </a:fld>
            <a:endParaRPr lang="zh-TW" altLang="en-US"/>
          </a:p>
        </p:txBody>
      </p:sp>
    </p:spTree>
    <p:extLst>
      <p:ext uri="{BB962C8B-B14F-4D97-AF65-F5344CB8AC3E}">
        <p14:creationId xmlns:p14="http://schemas.microsoft.com/office/powerpoint/2010/main" val="30381455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endPar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C7E3A486-53BE-4FD0-9AD9-BB8A5FB5D14F}" type="slidenum">
              <a:rPr lang="zh-TW" altLang="en-US" smtClean="0"/>
              <a:pPr/>
              <a:t>60</a:t>
            </a:fld>
            <a:endParaRPr lang="zh-TW" altLang="en-US"/>
          </a:p>
        </p:txBody>
      </p:sp>
    </p:spTree>
    <p:extLst>
      <p:ext uri="{BB962C8B-B14F-4D97-AF65-F5344CB8AC3E}">
        <p14:creationId xmlns:p14="http://schemas.microsoft.com/office/powerpoint/2010/main" val="30381455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endPar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C7E3A486-53BE-4FD0-9AD9-BB8A5FB5D14F}" type="slidenum">
              <a:rPr lang="zh-TW" altLang="en-US" smtClean="0"/>
              <a:pPr/>
              <a:t>61</a:t>
            </a:fld>
            <a:endParaRPr lang="zh-TW" altLang="en-US"/>
          </a:p>
        </p:txBody>
      </p:sp>
    </p:spTree>
    <p:extLst>
      <p:ext uri="{BB962C8B-B14F-4D97-AF65-F5344CB8AC3E}">
        <p14:creationId xmlns:p14="http://schemas.microsoft.com/office/powerpoint/2010/main" val="30381455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endPar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C7E3A486-53BE-4FD0-9AD9-BB8A5FB5D14F}" type="slidenum">
              <a:rPr lang="zh-TW" altLang="en-US" smtClean="0"/>
              <a:pPr/>
              <a:t>62</a:t>
            </a:fld>
            <a:endParaRPr lang="zh-TW" altLang="en-US"/>
          </a:p>
        </p:txBody>
      </p:sp>
    </p:spTree>
    <p:extLst>
      <p:ext uri="{BB962C8B-B14F-4D97-AF65-F5344CB8AC3E}">
        <p14:creationId xmlns:p14="http://schemas.microsoft.com/office/powerpoint/2010/main" val="3038145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en-US" altLang="zh-TW" sz="1200" kern="1200" dirty="0" smtClean="0">
                <a:solidFill>
                  <a:schemeClr val="tx1"/>
                </a:solidFill>
                <a:effectLst/>
                <a:latin typeface="+mn-lt"/>
                <a:ea typeface="+mn-ea"/>
                <a:cs typeface="+mn-cs"/>
              </a:rPr>
              <a:t>1.</a:t>
            </a:r>
            <a:r>
              <a:rPr lang="zh-TW" altLang="zh-TW" sz="1200" kern="1200" dirty="0" smtClean="0">
                <a:solidFill>
                  <a:schemeClr val="tx1"/>
                </a:solidFill>
                <a:effectLst/>
                <a:latin typeface="+mn-lt"/>
                <a:ea typeface="+mn-ea"/>
                <a:cs typeface="+mn-cs"/>
              </a:rPr>
              <a:t>進一步分析刀具磨耗過程對切削力</a:t>
            </a:r>
            <a:r>
              <a:rPr lang="en-US" altLang="zh-TW" sz="1200" kern="1200" dirty="0" smtClean="0">
                <a:solidFill>
                  <a:schemeClr val="tx1"/>
                </a:solidFill>
                <a:effectLst/>
                <a:latin typeface="+mn-lt"/>
                <a:ea typeface="+mn-ea"/>
                <a:cs typeface="+mn-cs"/>
              </a:rPr>
              <a:t>(cutting force)</a:t>
            </a:r>
            <a:r>
              <a:rPr lang="zh-TW" altLang="zh-TW" sz="1200" kern="1200" dirty="0" smtClean="0">
                <a:solidFill>
                  <a:schemeClr val="tx1"/>
                </a:solidFill>
                <a:effectLst/>
                <a:latin typeface="+mn-lt"/>
                <a:ea typeface="+mn-ea"/>
                <a:cs typeface="+mn-cs"/>
              </a:rPr>
              <a:t>與振動頻率的關係時，</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2.</a:t>
            </a:r>
            <a:r>
              <a:rPr lang="zh-TW" altLang="zh-TW" sz="1200" kern="1200" dirty="0" smtClean="0">
                <a:solidFill>
                  <a:schemeClr val="tx1"/>
                </a:solidFill>
                <a:effectLst/>
                <a:latin typeface="+mn-lt"/>
                <a:ea typeface="+mn-ea"/>
                <a:cs typeface="+mn-cs"/>
              </a:rPr>
              <a:t>然而感測切削力所所取得的訊號，往往相當龐大且混雜著許多加工雜訊，</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如何有效的從切削力訊號萃取出關鍵的資料，就顯得相當重要。</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3.</a:t>
            </a:r>
            <a:r>
              <a:rPr lang="zh-TW" altLang="zh-TW" sz="1200" kern="1200" dirty="0" smtClean="0">
                <a:solidFill>
                  <a:schemeClr val="tx1"/>
                </a:solidFill>
                <a:effectLst/>
                <a:latin typeface="+mn-lt"/>
                <a:ea typeface="+mn-ea"/>
                <a:cs typeface="+mn-cs"/>
              </a:rPr>
              <a:t>為更進一步得知切削力與刀具磨耗之關係</a:t>
            </a:r>
            <a:endParaRPr lang="en-US" altLang="zh-TW" sz="1200" kern="1200" dirty="0" smtClean="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6</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endPar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C7E3A486-53BE-4FD0-9AD9-BB8A5FB5D14F}" type="slidenum">
              <a:rPr lang="zh-TW" altLang="en-US" smtClean="0"/>
              <a:pPr/>
              <a:t>63</a:t>
            </a:fld>
            <a:endParaRPr lang="zh-TW" altLang="en-US"/>
          </a:p>
        </p:txBody>
      </p:sp>
    </p:spTree>
    <p:extLst>
      <p:ext uri="{BB962C8B-B14F-4D97-AF65-F5344CB8AC3E}">
        <p14:creationId xmlns:p14="http://schemas.microsoft.com/office/powerpoint/2010/main" val="30381455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最小化</a:t>
            </a:r>
            <a:endPar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C7E3A486-53BE-4FD0-9AD9-BB8A5FB5D14F}" type="slidenum">
              <a:rPr lang="zh-TW" altLang="en-US" smtClean="0"/>
              <a:pPr/>
              <a:t>64</a:t>
            </a:fld>
            <a:endParaRPr lang="zh-TW" altLang="en-US"/>
          </a:p>
        </p:txBody>
      </p:sp>
    </p:spTree>
    <p:extLst>
      <p:ext uri="{BB962C8B-B14F-4D97-AF65-F5344CB8AC3E}">
        <p14:creationId xmlns:p14="http://schemas.microsoft.com/office/powerpoint/2010/main" val="364946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zh-TW" altLang="zh-TW" sz="1200" kern="1200" dirty="0" smtClean="0">
                <a:solidFill>
                  <a:schemeClr val="tx1"/>
                </a:solidFill>
                <a:effectLst/>
                <a:latin typeface="+mn-lt"/>
                <a:ea typeface="+mn-ea"/>
                <a:cs typeface="+mn-cs"/>
              </a:rPr>
              <a:t>本研究於分析數據時發現主軸於各轉速數且空轉時電流皆不同，</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電流耗用約</a:t>
            </a:r>
            <a:r>
              <a:rPr lang="en-US" altLang="zh-TW" sz="1200" kern="1200" dirty="0" smtClean="0">
                <a:solidFill>
                  <a:schemeClr val="tx1"/>
                </a:solidFill>
                <a:effectLst/>
                <a:latin typeface="+mn-lt"/>
                <a:ea typeface="+mn-ea"/>
                <a:cs typeface="+mn-cs"/>
              </a:rPr>
              <a:t>2.7A</a:t>
            </a:r>
            <a:r>
              <a:rPr lang="zh-TW" altLang="zh-TW" sz="1200" kern="1200" dirty="0" smtClean="0">
                <a:solidFill>
                  <a:schemeClr val="tx1"/>
                </a:solidFill>
                <a:effectLst/>
                <a:latin typeface="+mn-lt"/>
                <a:ea typeface="+mn-ea"/>
                <a:cs typeface="+mn-cs"/>
              </a:rPr>
              <a:t>上下變動</a:t>
            </a:r>
            <a:r>
              <a:rPr lang="en-US" altLang="zh-TW" sz="1200" kern="1200" dirty="0" smtClean="0">
                <a:solidFill>
                  <a:schemeClr val="tx1"/>
                </a:solidFill>
                <a:effectLst/>
                <a:latin typeface="+mn-lt"/>
                <a:ea typeface="+mn-ea"/>
                <a:cs typeface="+mn-cs"/>
              </a:rPr>
              <a:t>0.2A</a:t>
            </a:r>
            <a:r>
              <a:rPr lang="zh-TW" altLang="zh-TW" sz="1200" kern="1200" dirty="0" smtClean="0">
                <a:solidFill>
                  <a:schemeClr val="tx1"/>
                </a:solidFill>
                <a:effectLst/>
                <a:latin typeface="+mn-lt"/>
                <a:ea typeface="+mn-ea"/>
                <a:cs typeface="+mn-cs"/>
              </a:rPr>
              <a:t>左右。</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電流於</a:t>
            </a:r>
            <a:r>
              <a:rPr lang="en-US" altLang="zh-TW" sz="1200" kern="1200" dirty="0" smtClean="0">
                <a:solidFill>
                  <a:schemeClr val="tx1"/>
                </a:solidFill>
                <a:effectLst/>
                <a:latin typeface="+mn-lt"/>
                <a:ea typeface="+mn-ea"/>
                <a:cs typeface="+mn-cs"/>
              </a:rPr>
              <a:t>60</a:t>
            </a:r>
            <a:r>
              <a:rPr lang="zh-TW" altLang="zh-TW" sz="1200" kern="1200" dirty="0" smtClean="0">
                <a:solidFill>
                  <a:schemeClr val="tx1"/>
                </a:solidFill>
                <a:effectLst/>
                <a:latin typeface="+mn-lt"/>
                <a:ea typeface="+mn-ea"/>
                <a:cs typeface="+mn-cs"/>
              </a:rPr>
              <a:t>秒內有逐漸下降的趨勢，</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因此如使用主軸電流訊號作為推估刀具磨耗的輸入條件，</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主軸轉速在加工參數中如有變化，</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預測結果則易受到主軸馬達本身的運轉特性所影響。</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所以，本研究中使用加工參數</a:t>
            </a:r>
            <a:r>
              <a:rPr lang="en-US" altLang="zh-TW" sz="1200" kern="1200" dirty="0" smtClean="0">
                <a:solidFill>
                  <a:schemeClr val="tx1"/>
                </a:solidFill>
                <a:effectLst/>
                <a:latin typeface="+mn-lt"/>
                <a:ea typeface="+mn-ea"/>
                <a:cs typeface="+mn-cs"/>
              </a:rPr>
              <a:t>1~6</a:t>
            </a:r>
            <a:r>
              <a:rPr lang="zh-TW" altLang="zh-TW" sz="1200" kern="1200" dirty="0" smtClean="0">
                <a:solidFill>
                  <a:schemeClr val="tx1"/>
                </a:solidFill>
                <a:effectLst/>
                <a:latin typeface="+mn-lt"/>
                <a:ea typeface="+mn-ea"/>
                <a:cs typeface="+mn-cs"/>
              </a:rPr>
              <a:t>的實驗中，</a:t>
            </a:r>
            <a:endParaRPr lang="en-US"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X</a:t>
            </a:r>
            <a:r>
              <a:rPr lang="zh-TW" altLang="zh-TW" sz="1200" kern="1200" dirty="0" smtClean="0">
                <a:solidFill>
                  <a:schemeClr val="tx1"/>
                </a:solidFill>
                <a:effectLst/>
                <a:latin typeface="+mn-lt"/>
                <a:ea typeface="+mn-ea"/>
                <a:cs typeface="+mn-cs"/>
              </a:rPr>
              <a:t>軸的誤差於切削鐵及鋁方面皆較主軸來的較佳。</a:t>
            </a:r>
            <a:endParaRPr lang="zh-TW" altLang="zh-TW" sz="1200" kern="1200" dirty="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65</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zh-TW" altLang="zh-TW" sz="1200" kern="1200" dirty="0" smtClean="0">
                <a:solidFill>
                  <a:schemeClr val="tx1"/>
                </a:solidFill>
                <a:effectLst/>
                <a:latin typeface="+mn-lt"/>
                <a:ea typeface="+mn-ea"/>
                <a:cs typeface="+mn-cs"/>
              </a:rPr>
              <a:t>本研究於分析數據時發現主軸於各轉速數且空轉時電流皆不同，</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電流耗用約</a:t>
            </a:r>
            <a:r>
              <a:rPr lang="en-US" altLang="zh-TW" sz="1200" kern="1200" dirty="0" smtClean="0">
                <a:solidFill>
                  <a:schemeClr val="tx1"/>
                </a:solidFill>
                <a:effectLst/>
                <a:latin typeface="+mn-lt"/>
                <a:ea typeface="+mn-ea"/>
                <a:cs typeface="+mn-cs"/>
              </a:rPr>
              <a:t>2.7A</a:t>
            </a:r>
            <a:r>
              <a:rPr lang="zh-TW" altLang="zh-TW" sz="1200" kern="1200" dirty="0" smtClean="0">
                <a:solidFill>
                  <a:schemeClr val="tx1"/>
                </a:solidFill>
                <a:effectLst/>
                <a:latin typeface="+mn-lt"/>
                <a:ea typeface="+mn-ea"/>
                <a:cs typeface="+mn-cs"/>
              </a:rPr>
              <a:t>上下變動</a:t>
            </a:r>
            <a:r>
              <a:rPr lang="en-US" altLang="zh-TW" sz="1200" kern="1200" dirty="0" smtClean="0">
                <a:solidFill>
                  <a:schemeClr val="tx1"/>
                </a:solidFill>
                <a:effectLst/>
                <a:latin typeface="+mn-lt"/>
                <a:ea typeface="+mn-ea"/>
                <a:cs typeface="+mn-cs"/>
              </a:rPr>
              <a:t>0.2A</a:t>
            </a:r>
            <a:r>
              <a:rPr lang="zh-TW" altLang="zh-TW" sz="1200" kern="1200" dirty="0" smtClean="0">
                <a:solidFill>
                  <a:schemeClr val="tx1"/>
                </a:solidFill>
                <a:effectLst/>
                <a:latin typeface="+mn-lt"/>
                <a:ea typeface="+mn-ea"/>
                <a:cs typeface="+mn-cs"/>
              </a:rPr>
              <a:t>左右。</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電流於</a:t>
            </a:r>
            <a:r>
              <a:rPr lang="en-US" altLang="zh-TW" sz="1200" kern="1200" dirty="0" smtClean="0">
                <a:solidFill>
                  <a:schemeClr val="tx1"/>
                </a:solidFill>
                <a:effectLst/>
                <a:latin typeface="+mn-lt"/>
                <a:ea typeface="+mn-ea"/>
                <a:cs typeface="+mn-cs"/>
              </a:rPr>
              <a:t>60</a:t>
            </a:r>
            <a:r>
              <a:rPr lang="zh-TW" altLang="zh-TW" sz="1200" kern="1200" dirty="0" smtClean="0">
                <a:solidFill>
                  <a:schemeClr val="tx1"/>
                </a:solidFill>
                <a:effectLst/>
                <a:latin typeface="+mn-lt"/>
                <a:ea typeface="+mn-ea"/>
                <a:cs typeface="+mn-cs"/>
              </a:rPr>
              <a:t>秒內有逐漸下降的趨勢，</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因此如使用主軸電流訊號作為推估刀具磨耗的輸入條件，</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主軸轉速在加工參數中如有變化，</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預測結果則易受到主軸馬達本身的運轉特性所影響。</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所以，本研究中使用加工參數</a:t>
            </a:r>
            <a:r>
              <a:rPr lang="en-US" altLang="zh-TW" sz="1200" kern="1200" dirty="0" smtClean="0">
                <a:solidFill>
                  <a:schemeClr val="tx1"/>
                </a:solidFill>
                <a:effectLst/>
                <a:latin typeface="+mn-lt"/>
                <a:ea typeface="+mn-ea"/>
                <a:cs typeface="+mn-cs"/>
              </a:rPr>
              <a:t>1~6</a:t>
            </a:r>
            <a:r>
              <a:rPr lang="zh-TW" altLang="zh-TW" sz="1200" kern="1200" dirty="0" smtClean="0">
                <a:solidFill>
                  <a:schemeClr val="tx1"/>
                </a:solidFill>
                <a:effectLst/>
                <a:latin typeface="+mn-lt"/>
                <a:ea typeface="+mn-ea"/>
                <a:cs typeface="+mn-cs"/>
              </a:rPr>
              <a:t>的實驗中，</a:t>
            </a:r>
            <a:endParaRPr lang="en-US"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X</a:t>
            </a:r>
            <a:r>
              <a:rPr lang="zh-TW" altLang="zh-TW" sz="1200" kern="1200" dirty="0" smtClean="0">
                <a:solidFill>
                  <a:schemeClr val="tx1"/>
                </a:solidFill>
                <a:effectLst/>
                <a:latin typeface="+mn-lt"/>
                <a:ea typeface="+mn-ea"/>
                <a:cs typeface="+mn-cs"/>
              </a:rPr>
              <a:t>軸的誤差於切削鐵及鋁方面皆較主軸來的較佳。</a:t>
            </a:r>
            <a:endParaRPr lang="zh-TW" altLang="zh-TW" sz="1200" kern="1200" dirty="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66</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en-US" altLang="zh-TW" sz="1200" kern="1200" dirty="0" smtClean="0">
                <a:solidFill>
                  <a:schemeClr val="tx1"/>
                </a:solidFill>
                <a:effectLst/>
                <a:latin typeface="+mn-lt"/>
                <a:ea typeface="+mn-ea"/>
                <a:cs typeface="+mn-cs"/>
              </a:rPr>
              <a:t>1.</a:t>
            </a:r>
            <a:r>
              <a:rPr lang="zh-TW" altLang="en-US" sz="1200" kern="1200" dirty="0" smtClean="0">
                <a:solidFill>
                  <a:schemeClr val="tx1"/>
                </a:solidFill>
                <a:effectLst/>
                <a:latin typeface="+mn-lt"/>
                <a:ea typeface="+mn-ea"/>
                <a:cs typeface="+mn-cs"/>
              </a:rPr>
              <a:t>除可使用切削力做為判斷刀具狀況，當刀具磨耗造成刀具切削能力降低時，</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控制器為達到相同的切削速度</a:t>
            </a:r>
            <a:r>
              <a:rPr lang="en-US" altLang="zh-TW" sz="1200" kern="1200" dirty="0" smtClean="0">
                <a:solidFill>
                  <a:schemeClr val="tx1"/>
                </a:solidFill>
                <a:effectLst/>
                <a:latin typeface="+mn-lt"/>
                <a:ea typeface="+mn-ea"/>
                <a:cs typeface="+mn-cs"/>
              </a:rPr>
              <a:t>(cutting speed)</a:t>
            </a:r>
            <a:r>
              <a:rPr lang="zh-TW" altLang="en-US" sz="1200"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控制器將自動提升驅動電流以維持相當的切削力。</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2.</a:t>
            </a:r>
            <a:r>
              <a:rPr lang="zh-TW" altLang="zh-TW" sz="1200" kern="1200" dirty="0" smtClean="0">
                <a:solidFill>
                  <a:schemeClr val="tx1"/>
                </a:solidFill>
                <a:effectLst/>
                <a:latin typeface="+mn-lt"/>
                <a:ea typeface="+mn-ea"/>
                <a:cs typeface="+mn-cs"/>
              </a:rPr>
              <a:t>類似的，</a:t>
            </a:r>
            <a:endParaRPr lang="en-US" altLang="zh-TW" sz="1200" kern="1200" dirty="0" smtClean="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7</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en-US" altLang="zh-TW" sz="1200" kern="1200" dirty="0" smtClean="0">
                <a:solidFill>
                  <a:schemeClr val="tx1"/>
                </a:solidFill>
                <a:effectLst/>
                <a:latin typeface="+mn-lt"/>
                <a:ea typeface="+mn-ea"/>
                <a:cs typeface="+mn-cs"/>
              </a:rPr>
              <a:t>1.</a:t>
            </a:r>
            <a:r>
              <a:rPr lang="zh-TW" altLang="en-US" sz="1200" kern="1200" dirty="0" smtClean="0">
                <a:solidFill>
                  <a:schemeClr val="tx1"/>
                </a:solidFill>
                <a:effectLst/>
                <a:latin typeface="+mn-lt"/>
                <a:ea typeface="+mn-ea"/>
                <a:cs typeface="+mn-cs"/>
              </a:rPr>
              <a:t>近幾年來除了利用工具機加工時之切削力、電流、振動等數值，</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做為預測刀具磨耗之指標外，</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聲射</a:t>
            </a:r>
            <a:r>
              <a:rPr lang="en-US" altLang="zh-TW" sz="1200" kern="1200" dirty="0" smtClean="0">
                <a:solidFill>
                  <a:schemeClr val="tx1"/>
                </a:solidFill>
                <a:effectLst/>
                <a:latin typeface="+mn-lt"/>
                <a:ea typeface="+mn-ea"/>
                <a:cs typeface="+mn-cs"/>
              </a:rPr>
              <a:t>(acoustic emission, AE)</a:t>
            </a:r>
            <a:r>
              <a:rPr lang="zh-TW" altLang="en-US" sz="1200" kern="1200" dirty="0" smtClean="0">
                <a:solidFill>
                  <a:schemeClr val="tx1"/>
                </a:solidFill>
                <a:effectLst/>
                <a:latin typeface="+mn-lt"/>
                <a:ea typeface="+mn-ea"/>
                <a:cs typeface="+mn-cs"/>
              </a:rPr>
              <a:t>感測也是資料收集方式之一</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2.</a:t>
            </a:r>
            <a:r>
              <a:rPr lang="zh-TW" altLang="zh-TW" sz="1200" kern="1200" dirty="0" smtClean="0">
                <a:solidFill>
                  <a:schemeClr val="tx1"/>
                </a:solidFill>
                <a:effectLst/>
                <a:latin typeface="+mn-lt"/>
                <a:ea typeface="+mn-ea"/>
                <a:cs typeface="+mn-cs"/>
              </a:rPr>
              <a:t>以</a:t>
            </a:r>
            <a:r>
              <a:rPr lang="en-US" altLang="zh-TW" sz="1200" kern="1200" dirty="0" smtClean="0">
                <a:solidFill>
                  <a:schemeClr val="tx1"/>
                </a:solidFill>
                <a:effectLst/>
                <a:latin typeface="+mn-lt"/>
                <a:ea typeface="+mn-ea"/>
                <a:cs typeface="+mn-cs"/>
              </a:rPr>
              <a:t>AE</a:t>
            </a:r>
            <a:r>
              <a:rPr lang="zh-TW" altLang="zh-TW" sz="1200" kern="1200" dirty="0" smtClean="0">
                <a:solidFill>
                  <a:schemeClr val="tx1"/>
                </a:solidFill>
                <a:effectLst/>
                <a:latin typeface="+mn-lt"/>
                <a:ea typeface="+mn-ea"/>
                <a:cs typeface="+mn-cs"/>
              </a:rPr>
              <a:t>感測器偵測刀鎢鋼刀具之磨損分析而言</a:t>
            </a:r>
            <a:endParaRPr lang="en-US" altLang="zh-TW" sz="1200" kern="1200" dirty="0" smtClean="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8</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投影片圖像版面配置區 1"/>
          <p:cNvSpPr>
            <a:spLocks noGrp="1" noRot="1" noChangeAspect="1" noTextEdit="1"/>
          </p:cNvSpPr>
          <p:nvPr>
            <p:ph type="sldImg"/>
          </p:nvPr>
        </p:nvSpPr>
        <p:spPr>
          <a:xfrm>
            <a:off x="139700" y="768350"/>
            <a:ext cx="6819900" cy="3836988"/>
          </a:xfrm>
          <a:ln/>
        </p:spPr>
      </p:sp>
      <p:sp>
        <p:nvSpPr>
          <p:cNvPr id="46083" name="備忘稿版面配置區 2"/>
          <p:cNvSpPr>
            <a:spLocks noGrp="1"/>
          </p:cNvSpPr>
          <p:nvPr>
            <p:ph type="body" idx="1"/>
          </p:nvPr>
        </p:nvSpPr>
        <p:spPr>
          <a:noFill/>
          <a:ln/>
        </p:spPr>
        <p:txBody>
          <a:bodyPr/>
          <a:lstStyle/>
          <a:p>
            <a:r>
              <a:rPr lang="en-US" altLang="zh-TW" sz="1200" kern="1200" dirty="0" smtClean="0">
                <a:solidFill>
                  <a:schemeClr val="tx1"/>
                </a:solidFill>
                <a:effectLst/>
                <a:latin typeface="+mn-lt"/>
                <a:ea typeface="+mn-ea"/>
                <a:cs typeface="+mn-cs"/>
              </a:rPr>
              <a:t>1.</a:t>
            </a:r>
            <a:r>
              <a:rPr lang="zh-TW" altLang="en-US" sz="1200" kern="1200" dirty="0" smtClean="0">
                <a:solidFill>
                  <a:schemeClr val="tx1"/>
                </a:solidFill>
                <a:effectLst/>
                <a:latin typeface="+mn-lt"/>
                <a:ea typeface="+mn-ea"/>
                <a:cs typeface="+mn-cs"/>
              </a:rPr>
              <a:t>刀具的磨耗特性    我們必須開發一個刀具量測平台來得知</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磨耗長度</a:t>
            </a:r>
            <a:r>
              <a:rPr lang="en-US" altLang="zh-TW" sz="1200" kern="1200" dirty="0" smtClean="0">
                <a:solidFill>
                  <a:schemeClr val="tx1"/>
                </a:solidFill>
                <a:effectLst/>
                <a:latin typeface="+mn-lt"/>
                <a:ea typeface="+mn-ea"/>
                <a:cs typeface="+mn-cs"/>
              </a:rPr>
              <a:t>(wear land length)</a:t>
            </a:r>
            <a:r>
              <a:rPr lang="zh-TW" altLang="en-US" sz="1200" kern="1200" dirty="0" smtClean="0">
                <a:solidFill>
                  <a:schemeClr val="tx1"/>
                </a:solidFill>
                <a:effectLst/>
                <a:latin typeface="+mn-lt"/>
                <a:ea typeface="+mn-ea"/>
                <a:cs typeface="+mn-cs"/>
              </a:rPr>
              <a:t>、磨耗寬度</a:t>
            </a:r>
            <a:r>
              <a:rPr lang="en-US" altLang="zh-TW" sz="1200" kern="1200" dirty="0" smtClean="0">
                <a:solidFill>
                  <a:schemeClr val="tx1"/>
                </a:solidFill>
                <a:effectLst/>
                <a:latin typeface="+mn-lt"/>
                <a:ea typeface="+mn-ea"/>
                <a:cs typeface="+mn-cs"/>
              </a:rPr>
              <a:t>(wear land width)</a:t>
            </a:r>
            <a:r>
              <a:rPr lang="zh-TW" altLang="en-US" sz="1200" kern="1200" dirty="0" smtClean="0">
                <a:solidFill>
                  <a:schemeClr val="tx1"/>
                </a:solidFill>
                <a:effectLst/>
                <a:latin typeface="+mn-lt"/>
                <a:ea typeface="+mn-ea"/>
                <a:cs typeface="+mn-cs"/>
              </a:rPr>
              <a:t>、磨耗面積</a:t>
            </a:r>
            <a:r>
              <a:rPr lang="en-US" altLang="zh-TW" sz="1200" kern="1200" dirty="0" smtClean="0">
                <a:solidFill>
                  <a:schemeClr val="tx1"/>
                </a:solidFill>
                <a:effectLst/>
                <a:latin typeface="+mn-lt"/>
                <a:ea typeface="+mn-ea"/>
                <a:cs typeface="+mn-cs"/>
              </a:rPr>
              <a:t>(wear land area)</a:t>
            </a:r>
            <a:r>
              <a:rPr lang="zh-TW" altLang="en-US" sz="1200" kern="1200" dirty="0" smtClean="0">
                <a:solidFill>
                  <a:schemeClr val="tx1"/>
                </a:solidFill>
                <a:effectLst/>
                <a:latin typeface="+mn-lt"/>
                <a:ea typeface="+mn-ea"/>
                <a:cs typeface="+mn-cs"/>
              </a:rPr>
              <a:t>、目前直徑</a:t>
            </a:r>
            <a:r>
              <a:rPr lang="en-US" altLang="zh-TW" sz="1200" kern="1200" dirty="0" smtClean="0">
                <a:solidFill>
                  <a:schemeClr val="tx1"/>
                </a:solidFill>
                <a:effectLst/>
                <a:latin typeface="+mn-lt"/>
                <a:ea typeface="+mn-ea"/>
                <a:cs typeface="+mn-cs"/>
              </a:rPr>
              <a:t>(equivalent diameter)</a:t>
            </a:r>
            <a:r>
              <a:rPr lang="zh-TW" altLang="en-US" sz="1200"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p:txBody>
      </p:sp>
      <p:sp>
        <p:nvSpPr>
          <p:cNvPr id="46084" name="投影片編號版面配置區 3"/>
          <p:cNvSpPr>
            <a:spLocks noGrp="1"/>
          </p:cNvSpPr>
          <p:nvPr>
            <p:ph type="sldNum" sz="quarter" idx="5"/>
          </p:nvPr>
        </p:nvSpPr>
        <p:spPr>
          <a:noFill/>
        </p:spPr>
        <p:txBody>
          <a:bodyPr/>
          <a:lstStyle/>
          <a:p>
            <a:fld id="{03E0FA5E-88A2-483A-8CB8-B4232ACE6B0F}" type="slidenum">
              <a:rPr lang="zh-TW" altLang="en-US" smtClean="0">
                <a:solidFill>
                  <a:prstClr val="black"/>
                </a:solidFill>
              </a:rPr>
              <a:pPr/>
              <a:t>9</a:t>
            </a:fld>
            <a:endParaRPr lang="en-US" altLang="zh-TW" dirty="0" smtClean="0">
              <a:solidFill>
                <a:prstClr val="black"/>
              </a:solidFill>
            </a:endParaRPr>
          </a:p>
        </p:txBody>
      </p:sp>
    </p:spTree>
    <p:extLst>
      <p:ext uri="{BB962C8B-B14F-4D97-AF65-F5344CB8AC3E}">
        <p14:creationId xmlns:p14="http://schemas.microsoft.com/office/powerpoint/2010/main" val="2083159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7" name="矩形 6"/>
          <p:cNvSpPr/>
          <p:nvPr/>
        </p:nvSpPr>
        <p:spPr>
          <a:xfrm>
            <a:off x="0" y="0"/>
            <a:ext cx="12192000" cy="3309257"/>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sz="1800"/>
          </a:p>
        </p:txBody>
      </p:sp>
      <p:sp>
        <p:nvSpPr>
          <p:cNvPr id="2" name="標題 1"/>
          <p:cNvSpPr>
            <a:spLocks noGrp="1"/>
          </p:cNvSpPr>
          <p:nvPr>
            <p:ph type="ctrTitle"/>
          </p:nvPr>
        </p:nvSpPr>
        <p:spPr>
          <a:xfrm>
            <a:off x="742406" y="754721"/>
            <a:ext cx="10515600" cy="2387600"/>
          </a:xfrm>
        </p:spPr>
        <p:txBody>
          <a:bodyPr anchor="b">
            <a:normAutofit/>
          </a:bodyPr>
          <a:lstStyle>
            <a:lvl1pPr algn="l" latinLnBrk="0">
              <a:defRPr lang="zh-TW" sz="5400">
                <a:solidFill>
                  <a:schemeClr val="bg1"/>
                </a:solidFill>
              </a:defRPr>
            </a:lvl1pPr>
          </a:lstStyle>
          <a:p>
            <a:r>
              <a:rPr lang="zh-TW" altLang="en-US" dirty="0" smtClean="0"/>
              <a:t>按一下以編輯母片標題樣式</a:t>
            </a:r>
            <a:endParaRPr lang="zh-TW" dirty="0"/>
          </a:p>
        </p:txBody>
      </p:sp>
      <p:sp>
        <p:nvSpPr>
          <p:cNvPr id="3" name="副標題 2"/>
          <p:cNvSpPr>
            <a:spLocks noGrp="1"/>
          </p:cNvSpPr>
          <p:nvPr>
            <p:ph type="subTitle" idx="1"/>
          </p:nvPr>
        </p:nvSpPr>
        <p:spPr>
          <a:xfrm>
            <a:off x="838202" y="5110609"/>
            <a:ext cx="6705599" cy="1137793"/>
          </a:xfrm>
        </p:spPr>
        <p:txBody>
          <a:bodyPr>
            <a:normAutofit/>
          </a:bodyPr>
          <a:lstStyle>
            <a:lvl1pPr marL="0" indent="0" algn="l" latinLnBrk="0">
              <a:lnSpc>
                <a:spcPct val="150000"/>
              </a:lnSpc>
              <a:spcBef>
                <a:spcPts val="600"/>
              </a:spcBef>
              <a:buNone/>
              <a:defRPr lang="zh-TW" sz="2800">
                <a:solidFill>
                  <a:srgbClr val="D24726"/>
                </a:solidFill>
                <a:latin typeface="+mj-lt"/>
              </a:defRPr>
            </a:lvl1pPr>
            <a:lvl2pPr marL="457200" indent="0" algn="ctr" latinLnBrk="0">
              <a:buNone/>
              <a:defRPr lang="zh-TW" sz="2000"/>
            </a:lvl2pPr>
            <a:lvl3pPr marL="914400" indent="0" algn="ctr" latinLnBrk="0">
              <a:buNone/>
              <a:defRPr lang="zh-TW" sz="1800"/>
            </a:lvl3pPr>
            <a:lvl4pPr marL="1371600" indent="0" algn="ctr" latinLnBrk="0">
              <a:buNone/>
              <a:defRPr lang="zh-TW" sz="1600"/>
            </a:lvl4pPr>
            <a:lvl5pPr marL="1828800" indent="0" algn="ctr" latinLnBrk="0">
              <a:buNone/>
              <a:defRPr lang="zh-TW" sz="1600"/>
            </a:lvl5pPr>
            <a:lvl6pPr marL="2286000" indent="0" algn="ctr" latinLnBrk="0">
              <a:buNone/>
              <a:defRPr lang="zh-TW" sz="1600"/>
            </a:lvl6pPr>
            <a:lvl7pPr marL="2743200" indent="0" algn="ctr" latinLnBrk="0">
              <a:buNone/>
              <a:defRPr lang="zh-TW" sz="1600"/>
            </a:lvl7pPr>
            <a:lvl8pPr marL="3200400" indent="0" algn="ctr" latinLnBrk="0">
              <a:buNone/>
              <a:defRPr lang="zh-TW" sz="1600"/>
            </a:lvl8pPr>
            <a:lvl9pPr marL="3657600" indent="0" algn="ctr" latinLnBrk="0">
              <a:buNone/>
              <a:defRPr lang="zh-TW" sz="1600"/>
            </a:lvl9pPr>
          </a:lstStyle>
          <a:p>
            <a:r>
              <a:rPr lang="zh-TW" altLang="en-US" smtClean="0"/>
              <a:t>按一下以編輯母片副標題樣式</a:t>
            </a:r>
            <a:endParaRPr lang="zh-TW"/>
          </a:p>
        </p:txBody>
      </p:sp>
      <p:sp>
        <p:nvSpPr>
          <p:cNvPr id="5" name="頁尾版面配置區 4"/>
          <p:cNvSpPr>
            <a:spLocks noGrp="1"/>
          </p:cNvSpPr>
          <p:nvPr>
            <p:ph type="ftr" sz="quarter" idx="11"/>
          </p:nvPr>
        </p:nvSpPr>
        <p:spPr/>
        <p:txBody>
          <a:bodyPr/>
          <a:lstStyle/>
          <a:p>
            <a:endParaRPr lang="zh-TW"/>
          </a:p>
        </p:txBody>
      </p:sp>
      <p:sp>
        <p:nvSpPr>
          <p:cNvPr id="6" name="投影片編號版面配置區 5"/>
          <p:cNvSpPr>
            <a:spLocks noGrp="1"/>
          </p:cNvSpPr>
          <p:nvPr>
            <p:ph type="sldNum" sz="quarter" idx="12"/>
          </p:nvPr>
        </p:nvSpPr>
        <p:spPr/>
        <p:txBody>
          <a:bodyPr/>
          <a:lstStyle/>
          <a:p>
            <a:fld id="{9860EDB8-5305-433F-BE41-D7A86D811DB3}" type="slidenum">
              <a:rPr/>
              <a:pPr/>
              <a:t>‹#›</a:t>
            </a:fld>
            <a:endParaRPr lang="zh-TW"/>
          </a:p>
        </p:txBody>
      </p:sp>
      <p:sp>
        <p:nvSpPr>
          <p:cNvPr id="8" name="矩形 7"/>
          <p:cNvSpPr/>
          <p:nvPr userDrawn="1"/>
        </p:nvSpPr>
        <p:spPr>
          <a:xfrm>
            <a:off x="0" y="0"/>
            <a:ext cx="12192000" cy="3309257"/>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sz="1800"/>
          </a:p>
        </p:txBody>
      </p:sp>
    </p:spTree>
    <p:extLst>
      <p:ext uri="{BB962C8B-B14F-4D97-AF65-F5344CB8AC3E}">
        <p14:creationId xmlns:p14="http://schemas.microsoft.com/office/powerpoint/2010/main" val="171854949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7" name="矩形 6"/>
          <p:cNvSpPr/>
          <p:nvPr/>
        </p:nvSpPr>
        <p:spPr>
          <a:xfrm>
            <a:off x="0" y="0"/>
            <a:ext cx="12192000" cy="101890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sz="1800"/>
          </a:p>
        </p:txBody>
      </p:sp>
      <p:sp>
        <p:nvSpPr>
          <p:cNvPr id="2" name="標題 1"/>
          <p:cNvSpPr>
            <a:spLocks noGrp="1"/>
          </p:cNvSpPr>
          <p:nvPr>
            <p:ph type="title"/>
          </p:nvPr>
        </p:nvSpPr>
        <p:spPr>
          <a:xfrm>
            <a:off x="604434" y="0"/>
            <a:ext cx="10749367" cy="1018903"/>
          </a:xfrm>
        </p:spPr>
        <p:txBody>
          <a:bodyPr anchor="b">
            <a:normAutofit/>
          </a:bodyPr>
          <a:lstStyle>
            <a:lvl1pPr latinLnBrk="0">
              <a:defRPr lang="zh-TW" sz="3600">
                <a:solidFill>
                  <a:schemeClr val="bg1"/>
                </a:solidFill>
              </a:defRPr>
            </a:lvl1pPr>
          </a:lstStyle>
          <a:p>
            <a:r>
              <a:rPr lang="zh-TW" altLang="en-US" smtClean="0"/>
              <a:t>按一下以編輯母片標題樣式</a:t>
            </a:r>
            <a:endParaRPr lang="zh-TW"/>
          </a:p>
        </p:txBody>
      </p:sp>
      <p:sp>
        <p:nvSpPr>
          <p:cNvPr id="3" name="內容版面配置區 2"/>
          <p:cNvSpPr>
            <a:spLocks noGrp="1"/>
          </p:cNvSpPr>
          <p:nvPr>
            <p:ph idx="1"/>
          </p:nvPr>
        </p:nvSpPr>
        <p:spPr>
          <a:xfrm>
            <a:off x="838201" y="1193074"/>
            <a:ext cx="10515599" cy="4983889"/>
          </a:xfrm>
        </p:spPr>
        <p:txBody>
          <a:bodyPr>
            <a:normAutofit/>
          </a:bodyPr>
          <a:lstStyle>
            <a:lvl1pPr marL="0" indent="0" latinLnBrk="0">
              <a:lnSpc>
                <a:spcPct val="150000"/>
              </a:lnSpc>
              <a:spcAft>
                <a:spcPts val="0"/>
              </a:spcAft>
              <a:buNone/>
              <a:defRPr lang="zh-TW" sz="2000">
                <a:solidFill>
                  <a:schemeClr val="bg1">
                    <a:lumMod val="50000"/>
                  </a:schemeClr>
                </a:solidFill>
              </a:defRPr>
            </a:lvl1pPr>
            <a:lvl2pPr latinLnBrk="0">
              <a:lnSpc>
                <a:spcPct val="150000"/>
              </a:lnSpc>
              <a:spcAft>
                <a:spcPts val="0"/>
              </a:spcAft>
              <a:defRPr lang="zh-TW" sz="1800">
                <a:solidFill>
                  <a:schemeClr val="bg1">
                    <a:lumMod val="50000"/>
                  </a:schemeClr>
                </a:solidFill>
              </a:defRPr>
            </a:lvl2pPr>
            <a:lvl3pPr latinLnBrk="0">
              <a:lnSpc>
                <a:spcPct val="150000"/>
              </a:lnSpc>
              <a:spcAft>
                <a:spcPts val="0"/>
              </a:spcAft>
              <a:defRPr lang="zh-TW" sz="1600">
                <a:solidFill>
                  <a:schemeClr val="bg1">
                    <a:lumMod val="50000"/>
                  </a:schemeClr>
                </a:solidFill>
              </a:defRPr>
            </a:lvl3pPr>
            <a:lvl4pPr latinLnBrk="0">
              <a:lnSpc>
                <a:spcPct val="150000"/>
              </a:lnSpc>
              <a:spcAft>
                <a:spcPts val="0"/>
              </a:spcAft>
              <a:defRPr lang="zh-TW" sz="1400">
                <a:solidFill>
                  <a:schemeClr val="bg1">
                    <a:lumMod val="50000"/>
                  </a:schemeClr>
                </a:solidFill>
              </a:defRPr>
            </a:lvl4pPr>
            <a:lvl5pPr latinLnBrk="0">
              <a:lnSpc>
                <a:spcPct val="150000"/>
              </a:lnSpc>
              <a:spcAft>
                <a:spcPts val="0"/>
              </a:spcAft>
              <a:defRPr lang="zh-TW" sz="1400">
                <a:solidFill>
                  <a:schemeClr val="bg1">
                    <a:lumMod val="50000"/>
                  </a:schemeClr>
                </a:solidFill>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dirty="0"/>
          </a:p>
        </p:txBody>
      </p:sp>
      <p:sp>
        <p:nvSpPr>
          <p:cNvPr id="5" name="頁尾版面配置區 4"/>
          <p:cNvSpPr>
            <a:spLocks noGrp="1"/>
          </p:cNvSpPr>
          <p:nvPr>
            <p:ph type="ftr" sz="quarter" idx="11"/>
          </p:nvPr>
        </p:nvSpPr>
        <p:spPr/>
        <p:txBody>
          <a:bodyPr/>
          <a:lstStyle/>
          <a:p>
            <a:endParaRPr lang="zh-TW"/>
          </a:p>
        </p:txBody>
      </p:sp>
      <p:sp>
        <p:nvSpPr>
          <p:cNvPr id="6" name="投影片編號版面配置區 5"/>
          <p:cNvSpPr>
            <a:spLocks noGrp="1"/>
          </p:cNvSpPr>
          <p:nvPr>
            <p:ph type="sldNum" sz="quarter" idx="12"/>
          </p:nvPr>
        </p:nvSpPr>
        <p:spPr>
          <a:xfrm>
            <a:off x="8608422" y="6356352"/>
            <a:ext cx="3276600" cy="365125"/>
          </a:xfrm>
        </p:spPr>
        <p:txBody>
          <a:bodyPr/>
          <a:lstStyle/>
          <a:p>
            <a:fld id="{9860EDB8-5305-433F-BE41-D7A86D811DB3}" type="slidenum">
              <a:rPr/>
              <a:pPr/>
              <a:t>‹#›</a:t>
            </a:fld>
            <a:endParaRPr lang="zh-TW"/>
          </a:p>
        </p:txBody>
      </p:sp>
      <p:sp>
        <p:nvSpPr>
          <p:cNvPr id="8" name="矩形 7"/>
          <p:cNvSpPr/>
          <p:nvPr userDrawn="1"/>
        </p:nvSpPr>
        <p:spPr>
          <a:xfrm>
            <a:off x="0" y="0"/>
            <a:ext cx="12192000" cy="101890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sz="1800"/>
          </a:p>
        </p:txBody>
      </p:sp>
      <p:grpSp>
        <p:nvGrpSpPr>
          <p:cNvPr id="9" name="Group 22"/>
          <p:cNvGrpSpPr>
            <a:grpSpLocks/>
          </p:cNvGrpSpPr>
          <p:nvPr userDrawn="1"/>
        </p:nvGrpSpPr>
        <p:grpSpPr bwMode="auto">
          <a:xfrm>
            <a:off x="306981" y="6401595"/>
            <a:ext cx="1079500" cy="274638"/>
            <a:chOff x="4422" y="4110"/>
            <a:chExt cx="680" cy="173"/>
          </a:xfrm>
        </p:grpSpPr>
        <p:sp>
          <p:nvSpPr>
            <p:cNvPr id="10" name="Text Box 12"/>
            <p:cNvSpPr txBox="1">
              <a:spLocks noChangeArrowheads="1"/>
            </p:cNvSpPr>
            <p:nvPr userDrawn="1"/>
          </p:nvSpPr>
          <p:spPr bwMode="auto">
            <a:xfrm>
              <a:off x="4590" y="4110"/>
              <a:ext cx="512" cy="173"/>
            </a:xfrm>
            <a:prstGeom prst="rect">
              <a:avLst/>
            </a:prstGeom>
            <a:solidFill>
              <a:schemeClr val="bg1"/>
            </a:solidFill>
            <a:ln w="9525">
              <a:noFill/>
              <a:miter lim="800000"/>
              <a:headEnd/>
              <a:tailEnd/>
            </a:ln>
            <a:effectLst/>
          </p:spPr>
          <p:txBody>
            <a:bodyPr>
              <a:spAutoFit/>
            </a:bodyPr>
            <a:lstStyle/>
            <a:p>
              <a:pPr>
                <a:defRPr/>
              </a:pPr>
              <a:r>
                <a:rPr lang="en-US" altLang="zh-TW" sz="1200" b="1" i="1" dirty="0">
                  <a:solidFill>
                    <a:srgbClr val="3657C0"/>
                  </a:solidFill>
                  <a:effectLst>
                    <a:outerShdw blurRad="38100" dist="38100" dir="2700000" algn="tl">
                      <a:srgbClr val="C0C0C0"/>
                    </a:outerShdw>
                  </a:effectLst>
                  <a:ea typeface="Arial Unicode MS" pitchFamily="34" charset="-120"/>
                  <a:cs typeface="Arial Unicode MS" pitchFamily="34" charset="-120"/>
                </a:rPr>
                <a:t>MIS Lab.</a:t>
              </a:r>
            </a:p>
          </p:txBody>
        </p:sp>
        <p:pic>
          <p:nvPicPr>
            <p:cNvPr id="11" name="Picture 1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22" y="4113"/>
              <a:ext cx="21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858365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7" name="矩形 6"/>
          <p:cNvSpPr/>
          <p:nvPr/>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sz="1800"/>
          </a:p>
        </p:txBody>
      </p:sp>
      <p:sp>
        <p:nvSpPr>
          <p:cNvPr id="2" name="標題 1"/>
          <p:cNvSpPr>
            <a:spLocks noGrp="1"/>
          </p:cNvSpPr>
          <p:nvPr>
            <p:ph type="title"/>
          </p:nvPr>
        </p:nvSpPr>
        <p:spPr>
          <a:xfrm>
            <a:off x="838201" y="2402238"/>
            <a:ext cx="4508715" cy="2187227"/>
          </a:xfrm>
        </p:spPr>
        <p:txBody>
          <a:bodyPr anchor="ctr">
            <a:noAutofit/>
          </a:bodyPr>
          <a:lstStyle>
            <a:lvl1pPr algn="l" latinLnBrk="0">
              <a:defRPr lang="zh-TW" sz="4800">
                <a:solidFill>
                  <a:srgbClr val="D24726"/>
                </a:solidFill>
              </a:defRPr>
            </a:lvl1pPr>
          </a:lstStyle>
          <a:p>
            <a:r>
              <a:rPr lang="zh-TW" altLang="en-US" smtClean="0"/>
              <a:t>按一下以編輯母片標題樣式</a:t>
            </a:r>
            <a:endParaRPr lang="zh-TW"/>
          </a:p>
        </p:txBody>
      </p:sp>
      <p:sp>
        <p:nvSpPr>
          <p:cNvPr id="3" name="文字版面配置區 2"/>
          <p:cNvSpPr>
            <a:spLocks noGrp="1"/>
          </p:cNvSpPr>
          <p:nvPr>
            <p:ph type="body" idx="1"/>
          </p:nvPr>
        </p:nvSpPr>
        <p:spPr>
          <a:xfrm>
            <a:off x="6323308" y="2402237"/>
            <a:ext cx="5269424" cy="2187226"/>
          </a:xfrm>
        </p:spPr>
        <p:txBody>
          <a:bodyPr anchor="ctr">
            <a:normAutofit/>
          </a:bodyPr>
          <a:lstStyle>
            <a:lvl1pPr marL="0" indent="0" latinLnBrk="0">
              <a:lnSpc>
                <a:spcPct val="150000"/>
              </a:lnSpc>
              <a:buNone/>
              <a:defRPr lang="zh-TW" sz="2800">
                <a:solidFill>
                  <a:schemeClr val="bg1"/>
                </a:solidFill>
                <a:latin typeface="+mj-lt"/>
              </a:defRPr>
            </a:lvl1pPr>
            <a:lvl2pPr marL="457200" indent="0" latinLnBrk="0">
              <a:buNone/>
              <a:defRPr lang="zh-TW" sz="2000"/>
            </a:lvl2pPr>
            <a:lvl3pPr marL="914400" indent="0" latinLnBrk="0">
              <a:buNone/>
              <a:defRPr lang="zh-TW" sz="1800"/>
            </a:lvl3pPr>
            <a:lvl4pPr marL="1371600" indent="0" latinLnBrk="0">
              <a:buNone/>
              <a:defRPr lang="zh-TW" sz="1600"/>
            </a:lvl4pPr>
            <a:lvl5pPr marL="1828800" indent="0" latinLnBrk="0">
              <a:buNone/>
              <a:defRPr lang="zh-TW" sz="1600"/>
            </a:lvl5pPr>
            <a:lvl6pPr marL="2286000" indent="0" latinLnBrk="0">
              <a:buNone/>
              <a:defRPr lang="zh-TW" sz="1600"/>
            </a:lvl6pPr>
            <a:lvl7pPr marL="2743200" indent="0" latinLnBrk="0">
              <a:buNone/>
              <a:defRPr lang="zh-TW" sz="1600"/>
            </a:lvl7pPr>
            <a:lvl8pPr marL="3200400" indent="0" latinLnBrk="0">
              <a:buNone/>
              <a:defRPr lang="zh-TW" sz="1600"/>
            </a:lvl8pPr>
            <a:lvl9pPr marL="3657600" indent="0" latinLnBrk="0">
              <a:buNone/>
              <a:defRPr lang="zh-TW" sz="1600"/>
            </a:lvl9pPr>
          </a:lstStyle>
          <a:p>
            <a:pPr lvl="0"/>
            <a:r>
              <a:rPr lang="zh-TW" altLang="en-US" smtClean="0"/>
              <a:t>按一下以編輯母片文字樣式</a:t>
            </a:r>
          </a:p>
        </p:txBody>
      </p:sp>
      <p:sp>
        <p:nvSpPr>
          <p:cNvPr id="5" name="頁尾版面配置區 4"/>
          <p:cNvSpPr>
            <a:spLocks noGrp="1"/>
          </p:cNvSpPr>
          <p:nvPr>
            <p:ph type="ftr" sz="quarter" idx="11"/>
          </p:nvPr>
        </p:nvSpPr>
        <p:spPr/>
        <p:txBody>
          <a:bodyPr/>
          <a:lstStyle/>
          <a:p>
            <a:endParaRPr lang="zh-TW"/>
          </a:p>
        </p:txBody>
      </p:sp>
      <p:sp>
        <p:nvSpPr>
          <p:cNvPr id="6" name="投影片編號版面配置區 5"/>
          <p:cNvSpPr>
            <a:spLocks noGrp="1"/>
          </p:cNvSpPr>
          <p:nvPr>
            <p:ph type="sldNum" sz="quarter" idx="12"/>
          </p:nvPr>
        </p:nvSpPr>
        <p:spPr/>
        <p:txBody>
          <a:bodyPr/>
          <a:lstStyle/>
          <a:p>
            <a:fld id="{9860EDB8-5305-433F-BE41-D7A86D811DB3}" type="slidenum">
              <a:rPr/>
              <a:pPr/>
              <a:t>‹#›</a:t>
            </a:fld>
            <a:endParaRPr lang="zh-TW"/>
          </a:p>
        </p:txBody>
      </p:sp>
      <p:sp>
        <p:nvSpPr>
          <p:cNvPr id="8" name="矩形 7"/>
          <p:cNvSpPr/>
          <p:nvPr userDrawn="1"/>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sz="1800"/>
          </a:p>
        </p:txBody>
      </p:sp>
    </p:spTree>
    <p:extLst>
      <p:ext uri="{BB962C8B-B14F-4D97-AF65-F5344CB8AC3E}">
        <p14:creationId xmlns:p14="http://schemas.microsoft.com/office/powerpoint/2010/main" val="133565553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TW"/>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t>按一下以編輯母片文字樣式</a:t>
            </a:r>
          </a:p>
          <a:p>
            <a:pPr lvl="1"/>
            <a:r>
              <a:rPr lang="zh-TW"/>
              <a:t>第二層</a:t>
            </a:r>
          </a:p>
          <a:p>
            <a:pPr lvl="2"/>
            <a:r>
              <a:rPr lang="zh-TW"/>
              <a:t>第三層</a:t>
            </a:r>
          </a:p>
          <a:p>
            <a:pPr lvl="3"/>
            <a:r>
              <a:rPr lang="zh-TW"/>
              <a:t>第四層</a:t>
            </a:r>
          </a:p>
          <a:p>
            <a:pPr lvl="4"/>
            <a:r>
              <a:rPr lang="zh-TW"/>
              <a:t>第五層</a:t>
            </a:r>
          </a:p>
        </p:txBody>
      </p:sp>
      <p:sp>
        <p:nvSpPr>
          <p:cNvPr id="5" name="頁尾版面配置區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latinLnBrk="0">
              <a:defRPr lang="zh-TW" sz="1200">
                <a:solidFill>
                  <a:schemeClr val="tx1">
                    <a:tint val="75000"/>
                  </a:schemeClr>
                </a:solidFill>
              </a:defRPr>
            </a:lvl1pPr>
          </a:lstStyle>
          <a:p>
            <a:endParaRPr lang="zh-TW"/>
          </a:p>
        </p:txBody>
      </p:sp>
      <p:sp>
        <p:nvSpPr>
          <p:cNvPr id="6" name="投影片編號版面配置區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latinLnBrk="0">
              <a:defRPr lang="zh-TW" sz="1200">
                <a:solidFill>
                  <a:schemeClr val="tx1">
                    <a:tint val="75000"/>
                  </a:schemeClr>
                </a:solidFill>
              </a:defRPr>
            </a:lvl1pPr>
          </a:lstStyle>
          <a:p>
            <a:fld id="{9860EDB8-5305-433F-BE41-D7A86D811DB3}" type="slidenum">
              <a:rPr/>
              <a:pPr/>
              <a:t>‹#›</a:t>
            </a:fld>
            <a:endParaRPr lang="zh-TW"/>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iming>
    <p:tnLst>
      <p:par>
        <p:cTn id="1" dur="indefinite" restart="never" nodeType="tmRoot"/>
      </p:par>
    </p:tnLst>
  </p:timing>
  <p:hf hdr="0" ftr="0" dt="0"/>
  <p:txStyles>
    <p:titleStyle>
      <a:lvl1pPr algn="l" defTabSz="914400" rtl="0" eaLnBrk="1" latinLnBrk="0" hangingPunct="1">
        <a:spcBef>
          <a:spcPct val="0"/>
        </a:spcBef>
        <a:buNone/>
        <a:defRPr lang="zh-TW"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lang="zh-TW"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lang="zh-TW"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lang="zh-TW"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p:bodyStyle>
    <p:otherStyle>
      <a:defPPr>
        <a:defRPr lang="zh-TW"/>
      </a:defPPr>
      <a:lvl1pPr marL="0" algn="l" defTabSz="914400" rtl="0" eaLnBrk="1" latinLnBrk="0" hangingPunct="1">
        <a:defRPr lang="zh-TW" sz="1800" kern="1200">
          <a:solidFill>
            <a:schemeClr val="tx1"/>
          </a:solidFill>
          <a:latin typeface="+mn-lt"/>
          <a:ea typeface="+mn-ea"/>
          <a:cs typeface="+mn-cs"/>
        </a:defRPr>
      </a:lvl1pPr>
      <a:lvl2pPr marL="457200" algn="l" defTabSz="914400" rtl="0" eaLnBrk="1" latinLnBrk="0" hangingPunct="1">
        <a:defRPr lang="zh-TW" sz="1800" kern="1200">
          <a:solidFill>
            <a:schemeClr val="tx1"/>
          </a:solidFill>
          <a:latin typeface="+mn-lt"/>
          <a:ea typeface="+mn-ea"/>
          <a:cs typeface="+mn-cs"/>
        </a:defRPr>
      </a:lvl2pPr>
      <a:lvl3pPr marL="914400" algn="l" defTabSz="914400" rtl="0" eaLnBrk="1" latinLnBrk="0" hangingPunct="1">
        <a:defRPr lang="zh-TW" sz="1800" kern="1200">
          <a:solidFill>
            <a:schemeClr val="tx1"/>
          </a:solidFill>
          <a:latin typeface="+mn-lt"/>
          <a:ea typeface="+mn-ea"/>
          <a:cs typeface="+mn-cs"/>
        </a:defRPr>
      </a:lvl3pPr>
      <a:lvl4pPr marL="1371600" algn="l" defTabSz="914400" rtl="0" eaLnBrk="1" latinLnBrk="0" hangingPunct="1">
        <a:defRPr lang="zh-TW" sz="1800" kern="1200">
          <a:solidFill>
            <a:schemeClr val="tx1"/>
          </a:solidFill>
          <a:latin typeface="+mn-lt"/>
          <a:ea typeface="+mn-ea"/>
          <a:cs typeface="+mn-cs"/>
        </a:defRPr>
      </a:lvl4pPr>
      <a:lvl5pPr marL="1828800" algn="l" defTabSz="914400" rtl="0" eaLnBrk="1" latinLnBrk="0" hangingPunct="1">
        <a:defRPr lang="zh-TW" sz="1800" kern="1200">
          <a:solidFill>
            <a:schemeClr val="tx1"/>
          </a:solidFill>
          <a:latin typeface="+mn-lt"/>
          <a:ea typeface="+mn-ea"/>
          <a:cs typeface="+mn-cs"/>
        </a:defRPr>
      </a:lvl5pPr>
      <a:lvl6pPr marL="2286000" algn="l" defTabSz="914400" rtl="0" eaLnBrk="1" latinLnBrk="0" hangingPunct="1">
        <a:defRPr lang="zh-TW" sz="1800" kern="1200">
          <a:solidFill>
            <a:schemeClr val="tx1"/>
          </a:solidFill>
          <a:latin typeface="+mn-lt"/>
          <a:ea typeface="+mn-ea"/>
          <a:cs typeface="+mn-cs"/>
        </a:defRPr>
      </a:lvl6pPr>
      <a:lvl7pPr marL="2743200" algn="l" defTabSz="914400" rtl="0" eaLnBrk="1" latinLnBrk="0" hangingPunct="1">
        <a:defRPr lang="zh-TW" sz="1800" kern="1200">
          <a:solidFill>
            <a:schemeClr val="tx1"/>
          </a:solidFill>
          <a:latin typeface="+mn-lt"/>
          <a:ea typeface="+mn-ea"/>
          <a:cs typeface="+mn-cs"/>
        </a:defRPr>
      </a:lvl7pPr>
      <a:lvl8pPr marL="3200400" algn="l" defTabSz="914400" rtl="0" eaLnBrk="1" latinLnBrk="0" hangingPunct="1">
        <a:defRPr lang="zh-TW" sz="1800" kern="1200">
          <a:solidFill>
            <a:schemeClr val="tx1"/>
          </a:solidFill>
          <a:latin typeface="+mn-lt"/>
          <a:ea typeface="+mn-ea"/>
          <a:cs typeface="+mn-cs"/>
        </a:defRPr>
      </a:lvl8pPr>
      <a:lvl9pPr marL="3657600" algn="l" defTabSz="914400" rtl="0" eaLnBrk="1" latinLnBrk="0" hangingPunct="1">
        <a:defRPr lang="zh-TW"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0.emf"/><Relationship Id="rId4" Type="http://schemas.openxmlformats.org/officeDocument/2006/relationships/package" Target="../embeddings/Microsoft_Visio___111.vsdx"/></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2.emf"/><Relationship Id="rId4"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3.emf"/><Relationship Id="rId4"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5.jpeg"/><Relationship Id="rId5" Type="http://schemas.openxmlformats.org/officeDocument/2006/relationships/image" Target="../media/image14.emf"/><Relationship Id="rId4" Type="http://schemas.openxmlformats.org/officeDocument/2006/relationships/oleObject" Target="../embeddings/oleObject6.bin"/></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emf"/><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9.emf"/><Relationship Id="rId4" Type="http://schemas.openxmlformats.org/officeDocument/2006/relationships/oleObject" Target="../embeddings/oleObject7.bin"/></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2.emf"/><Relationship Id="rId4" Type="http://schemas.openxmlformats.org/officeDocument/2006/relationships/oleObject" Target="../embeddings/oleObject8.bin"/></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36.emf"/><Relationship Id="rId4" Type="http://schemas.openxmlformats.org/officeDocument/2006/relationships/oleObject" Target="../embeddings/oleObject9.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7.emf"/><Relationship Id="rId4" Type="http://schemas.openxmlformats.org/officeDocument/2006/relationships/oleObject" Target="../embeddings/oleObject10.bin"/></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9.jpeg"/><Relationship Id="rId4" Type="http://schemas.microsoft.com/office/2007/relationships/hdphoto" Target="../media/hdphoto4.wdp"/></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microsoft.com/office/2007/relationships/hdphoto" Target="../media/hdphoto6.wdp"/></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43.emf"/><Relationship Id="rId4" Type="http://schemas.openxmlformats.org/officeDocument/2006/relationships/oleObject" Target="../embeddings/oleObject11.bin"/></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44.emf"/><Relationship Id="rId4" Type="http://schemas.openxmlformats.org/officeDocument/2006/relationships/oleObject" Target="../embeddings/oleObject12.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45.emf"/><Relationship Id="rId4" Type="http://schemas.openxmlformats.org/officeDocument/2006/relationships/oleObject" Target="../embeddings/oleObject13.bin"/></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6" Type="http://schemas.openxmlformats.org/officeDocument/2006/relationships/diagramColors" Target="../diagrams/colors5.xml"/><Relationship Id="rId21" Type="http://schemas.openxmlformats.org/officeDocument/2006/relationships/diagramColors" Target="../diagrams/colors4.xml"/><Relationship Id="rId42" Type="http://schemas.microsoft.com/office/2007/relationships/diagramDrawing" Target="../diagrams/drawing8.xml"/><Relationship Id="rId47" Type="http://schemas.microsoft.com/office/2007/relationships/diagramDrawing" Target="../diagrams/drawing9.xml"/><Relationship Id="rId63" Type="http://schemas.openxmlformats.org/officeDocument/2006/relationships/diagramData" Target="../diagrams/data13.xml"/><Relationship Id="rId68" Type="http://schemas.openxmlformats.org/officeDocument/2006/relationships/diagramData" Target="../diagrams/data14.xml"/><Relationship Id="rId84" Type="http://schemas.openxmlformats.org/officeDocument/2006/relationships/diagramLayout" Target="../diagrams/layout17.xml"/><Relationship Id="rId89" Type="http://schemas.openxmlformats.org/officeDocument/2006/relationships/diagramLayout" Target="../diagrams/layout18.xml"/><Relationship Id="rId16" Type="http://schemas.openxmlformats.org/officeDocument/2006/relationships/diagramColors" Target="../diagrams/colors3.xml"/><Relationship Id="rId11" Type="http://schemas.openxmlformats.org/officeDocument/2006/relationships/image" Target="../media/image62.jpeg"/><Relationship Id="rId32" Type="http://schemas.microsoft.com/office/2007/relationships/diagramDrawing" Target="../diagrams/drawing6.xml"/><Relationship Id="rId37" Type="http://schemas.microsoft.com/office/2007/relationships/diagramDrawing" Target="../diagrams/drawing7.xml"/><Relationship Id="rId53" Type="http://schemas.openxmlformats.org/officeDocument/2006/relationships/diagramData" Target="../diagrams/data11.xml"/><Relationship Id="rId58" Type="http://schemas.openxmlformats.org/officeDocument/2006/relationships/diagramData" Target="../diagrams/data12.xml"/><Relationship Id="rId74" Type="http://schemas.openxmlformats.org/officeDocument/2006/relationships/diagramLayout" Target="../diagrams/layout15.xml"/><Relationship Id="rId79" Type="http://schemas.openxmlformats.org/officeDocument/2006/relationships/diagramLayout" Target="../diagrams/layout16.xml"/><Relationship Id="rId102" Type="http://schemas.microsoft.com/office/2007/relationships/diagramDrawing" Target="../diagrams/drawing20.xml"/><Relationship Id="rId5" Type="http://schemas.openxmlformats.org/officeDocument/2006/relationships/image" Target="../media/image56.jpeg"/><Relationship Id="rId90" Type="http://schemas.openxmlformats.org/officeDocument/2006/relationships/diagramQuickStyle" Target="../diagrams/quickStyle18.xml"/><Relationship Id="rId95" Type="http://schemas.openxmlformats.org/officeDocument/2006/relationships/diagramQuickStyle" Target="../diagrams/quickStyle19.xml"/><Relationship Id="rId22" Type="http://schemas.microsoft.com/office/2007/relationships/diagramDrawing" Target="../diagrams/drawing4.xml"/><Relationship Id="rId27" Type="http://schemas.microsoft.com/office/2007/relationships/diagramDrawing" Target="../diagrams/drawing5.xml"/><Relationship Id="rId43" Type="http://schemas.openxmlformats.org/officeDocument/2006/relationships/diagramData" Target="../diagrams/data9.xml"/><Relationship Id="rId48" Type="http://schemas.openxmlformats.org/officeDocument/2006/relationships/diagramData" Target="../diagrams/data10.xml"/><Relationship Id="rId64" Type="http://schemas.openxmlformats.org/officeDocument/2006/relationships/diagramLayout" Target="../diagrams/layout13.xml"/><Relationship Id="rId69" Type="http://schemas.openxmlformats.org/officeDocument/2006/relationships/diagramLayout" Target="../diagrams/layout14.xml"/><Relationship Id="rId80" Type="http://schemas.openxmlformats.org/officeDocument/2006/relationships/diagramQuickStyle" Target="../diagrams/quickStyle16.xml"/><Relationship Id="rId85" Type="http://schemas.openxmlformats.org/officeDocument/2006/relationships/diagramQuickStyle" Target="../diagrams/quickStyle17.xml"/><Relationship Id="rId12" Type="http://schemas.openxmlformats.org/officeDocument/2006/relationships/chart" Target="../charts/chart1.xml"/><Relationship Id="rId17" Type="http://schemas.microsoft.com/office/2007/relationships/diagramDrawing" Target="../diagrams/drawing3.xml"/><Relationship Id="rId25" Type="http://schemas.openxmlformats.org/officeDocument/2006/relationships/diagramQuickStyle" Target="../diagrams/quickStyle5.xml"/><Relationship Id="rId33" Type="http://schemas.openxmlformats.org/officeDocument/2006/relationships/diagramData" Target="../diagrams/data7.xml"/><Relationship Id="rId38" Type="http://schemas.openxmlformats.org/officeDocument/2006/relationships/diagramData" Target="../diagrams/data8.xml"/><Relationship Id="rId46" Type="http://schemas.openxmlformats.org/officeDocument/2006/relationships/diagramColors" Target="../diagrams/colors9.xml"/><Relationship Id="rId59" Type="http://schemas.openxmlformats.org/officeDocument/2006/relationships/diagramLayout" Target="../diagrams/layout12.xml"/><Relationship Id="rId67" Type="http://schemas.microsoft.com/office/2007/relationships/diagramDrawing" Target="../diagrams/drawing13.xml"/><Relationship Id="rId20" Type="http://schemas.openxmlformats.org/officeDocument/2006/relationships/diagramQuickStyle" Target="../diagrams/quickStyle4.xml"/><Relationship Id="rId41" Type="http://schemas.openxmlformats.org/officeDocument/2006/relationships/diagramColors" Target="../diagrams/colors8.xml"/><Relationship Id="rId54" Type="http://schemas.openxmlformats.org/officeDocument/2006/relationships/diagramLayout" Target="../diagrams/layout11.xml"/><Relationship Id="rId62" Type="http://schemas.microsoft.com/office/2007/relationships/diagramDrawing" Target="../diagrams/drawing12.xml"/><Relationship Id="rId70" Type="http://schemas.openxmlformats.org/officeDocument/2006/relationships/diagramQuickStyle" Target="../diagrams/quickStyle14.xml"/><Relationship Id="rId75" Type="http://schemas.openxmlformats.org/officeDocument/2006/relationships/diagramQuickStyle" Target="../diagrams/quickStyle15.xml"/><Relationship Id="rId83" Type="http://schemas.openxmlformats.org/officeDocument/2006/relationships/diagramData" Target="../diagrams/data17.xml"/><Relationship Id="rId88" Type="http://schemas.openxmlformats.org/officeDocument/2006/relationships/diagramData" Target="../diagrams/data18.xml"/><Relationship Id="rId91" Type="http://schemas.openxmlformats.org/officeDocument/2006/relationships/diagramColors" Target="../diagrams/colors18.xml"/><Relationship Id="rId96" Type="http://schemas.openxmlformats.org/officeDocument/2006/relationships/diagramColors" Target="../diagrams/colors19.xml"/><Relationship Id="rId1" Type="http://schemas.openxmlformats.org/officeDocument/2006/relationships/slideLayout" Target="../slideLayouts/slideLayout2.xml"/><Relationship Id="rId6" Type="http://schemas.openxmlformats.org/officeDocument/2006/relationships/image" Target="../media/image57.jpeg"/><Relationship Id="rId15" Type="http://schemas.openxmlformats.org/officeDocument/2006/relationships/diagramQuickStyle" Target="../diagrams/quickStyle3.xml"/><Relationship Id="rId23" Type="http://schemas.openxmlformats.org/officeDocument/2006/relationships/diagramData" Target="../diagrams/data5.xml"/><Relationship Id="rId28" Type="http://schemas.openxmlformats.org/officeDocument/2006/relationships/diagramData" Target="../diagrams/data6.xml"/><Relationship Id="rId36" Type="http://schemas.openxmlformats.org/officeDocument/2006/relationships/diagramColors" Target="../diagrams/colors7.xml"/><Relationship Id="rId49" Type="http://schemas.openxmlformats.org/officeDocument/2006/relationships/diagramLayout" Target="../diagrams/layout10.xml"/><Relationship Id="rId57" Type="http://schemas.microsoft.com/office/2007/relationships/diagramDrawing" Target="../diagrams/drawing11.xml"/><Relationship Id="rId10" Type="http://schemas.openxmlformats.org/officeDocument/2006/relationships/image" Target="../media/image61.jpeg"/><Relationship Id="rId31" Type="http://schemas.openxmlformats.org/officeDocument/2006/relationships/diagramColors" Target="../diagrams/colors6.xml"/><Relationship Id="rId44" Type="http://schemas.openxmlformats.org/officeDocument/2006/relationships/diagramLayout" Target="../diagrams/layout9.xml"/><Relationship Id="rId52" Type="http://schemas.microsoft.com/office/2007/relationships/diagramDrawing" Target="../diagrams/drawing10.xml"/><Relationship Id="rId60" Type="http://schemas.openxmlformats.org/officeDocument/2006/relationships/diagramQuickStyle" Target="../diagrams/quickStyle12.xml"/><Relationship Id="rId65" Type="http://schemas.openxmlformats.org/officeDocument/2006/relationships/diagramQuickStyle" Target="../diagrams/quickStyle13.xml"/><Relationship Id="rId73" Type="http://schemas.openxmlformats.org/officeDocument/2006/relationships/diagramData" Target="../diagrams/data15.xml"/><Relationship Id="rId78" Type="http://schemas.openxmlformats.org/officeDocument/2006/relationships/diagramData" Target="../diagrams/data16.xml"/><Relationship Id="rId81" Type="http://schemas.openxmlformats.org/officeDocument/2006/relationships/diagramColors" Target="../diagrams/colors16.xml"/><Relationship Id="rId86" Type="http://schemas.openxmlformats.org/officeDocument/2006/relationships/diagramColors" Target="../diagrams/colors17.xml"/><Relationship Id="rId94" Type="http://schemas.openxmlformats.org/officeDocument/2006/relationships/diagramLayout" Target="../diagrams/layout19.xml"/><Relationship Id="rId99" Type="http://schemas.openxmlformats.org/officeDocument/2006/relationships/diagramLayout" Target="../diagrams/layout20.xml"/><Relationship Id="rId101" Type="http://schemas.openxmlformats.org/officeDocument/2006/relationships/diagramColors" Target="../diagrams/colors20.xml"/><Relationship Id="rId4" Type="http://schemas.openxmlformats.org/officeDocument/2006/relationships/image" Target="../media/image55.jpeg"/><Relationship Id="rId9" Type="http://schemas.openxmlformats.org/officeDocument/2006/relationships/image" Target="../media/image60.jpeg"/><Relationship Id="rId13" Type="http://schemas.openxmlformats.org/officeDocument/2006/relationships/diagramData" Target="../diagrams/data3.xml"/><Relationship Id="rId18" Type="http://schemas.openxmlformats.org/officeDocument/2006/relationships/diagramData" Target="../diagrams/data4.xml"/><Relationship Id="rId39" Type="http://schemas.openxmlformats.org/officeDocument/2006/relationships/diagramLayout" Target="../diagrams/layout8.xml"/><Relationship Id="rId34" Type="http://schemas.openxmlformats.org/officeDocument/2006/relationships/diagramLayout" Target="../diagrams/layout7.xml"/><Relationship Id="rId50" Type="http://schemas.openxmlformats.org/officeDocument/2006/relationships/diagramQuickStyle" Target="../diagrams/quickStyle10.xml"/><Relationship Id="rId55" Type="http://schemas.openxmlformats.org/officeDocument/2006/relationships/diagramQuickStyle" Target="../diagrams/quickStyle11.xml"/><Relationship Id="rId76" Type="http://schemas.openxmlformats.org/officeDocument/2006/relationships/diagramColors" Target="../diagrams/colors15.xml"/><Relationship Id="rId97" Type="http://schemas.microsoft.com/office/2007/relationships/diagramDrawing" Target="../diagrams/drawing19.xml"/><Relationship Id="rId7" Type="http://schemas.openxmlformats.org/officeDocument/2006/relationships/image" Target="../media/image58.jpeg"/><Relationship Id="rId71" Type="http://schemas.openxmlformats.org/officeDocument/2006/relationships/diagramColors" Target="../diagrams/colors14.xml"/><Relationship Id="rId92" Type="http://schemas.microsoft.com/office/2007/relationships/diagramDrawing" Target="../diagrams/drawing18.xml"/><Relationship Id="rId2" Type="http://schemas.openxmlformats.org/officeDocument/2006/relationships/notesSlide" Target="../notesSlides/notesSlide46.xml"/><Relationship Id="rId29" Type="http://schemas.openxmlformats.org/officeDocument/2006/relationships/diagramLayout" Target="../diagrams/layout6.xml"/><Relationship Id="rId24" Type="http://schemas.openxmlformats.org/officeDocument/2006/relationships/diagramLayout" Target="../diagrams/layout5.xml"/><Relationship Id="rId40" Type="http://schemas.openxmlformats.org/officeDocument/2006/relationships/diagramQuickStyle" Target="../diagrams/quickStyle8.xml"/><Relationship Id="rId45" Type="http://schemas.openxmlformats.org/officeDocument/2006/relationships/diagramQuickStyle" Target="../diagrams/quickStyle9.xml"/><Relationship Id="rId66" Type="http://schemas.openxmlformats.org/officeDocument/2006/relationships/diagramColors" Target="../diagrams/colors13.xml"/><Relationship Id="rId87" Type="http://schemas.microsoft.com/office/2007/relationships/diagramDrawing" Target="../diagrams/drawing17.xml"/><Relationship Id="rId61" Type="http://schemas.openxmlformats.org/officeDocument/2006/relationships/diagramColors" Target="../diagrams/colors12.xml"/><Relationship Id="rId82" Type="http://schemas.microsoft.com/office/2007/relationships/diagramDrawing" Target="../diagrams/drawing16.xml"/><Relationship Id="rId19" Type="http://schemas.openxmlformats.org/officeDocument/2006/relationships/diagramLayout" Target="../diagrams/layout4.xml"/><Relationship Id="rId14" Type="http://schemas.openxmlformats.org/officeDocument/2006/relationships/diagramLayout" Target="../diagrams/layout3.xml"/><Relationship Id="rId30" Type="http://schemas.openxmlformats.org/officeDocument/2006/relationships/diagramQuickStyle" Target="../diagrams/quickStyle6.xml"/><Relationship Id="rId35" Type="http://schemas.openxmlformats.org/officeDocument/2006/relationships/diagramQuickStyle" Target="../diagrams/quickStyle7.xml"/><Relationship Id="rId56" Type="http://schemas.openxmlformats.org/officeDocument/2006/relationships/diagramColors" Target="../diagrams/colors11.xml"/><Relationship Id="rId77" Type="http://schemas.microsoft.com/office/2007/relationships/diagramDrawing" Target="../diagrams/drawing15.xml"/><Relationship Id="rId100" Type="http://schemas.openxmlformats.org/officeDocument/2006/relationships/diagramQuickStyle" Target="../diagrams/quickStyle20.xml"/><Relationship Id="rId8" Type="http://schemas.openxmlformats.org/officeDocument/2006/relationships/image" Target="../media/image59.jpeg"/><Relationship Id="rId51" Type="http://schemas.openxmlformats.org/officeDocument/2006/relationships/diagramColors" Target="../diagrams/colors10.xml"/><Relationship Id="rId72" Type="http://schemas.microsoft.com/office/2007/relationships/diagramDrawing" Target="../diagrams/drawing14.xml"/><Relationship Id="rId93" Type="http://schemas.openxmlformats.org/officeDocument/2006/relationships/diagramData" Target="../diagrams/data19.xml"/><Relationship Id="rId98" Type="http://schemas.openxmlformats.org/officeDocument/2006/relationships/diagramData" Target="../diagrams/data20.xml"/><Relationship Id="rId3" Type="http://schemas.openxmlformats.org/officeDocument/2006/relationships/image" Target="../media/image5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5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5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_rels/slide54.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5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D:\黑盒子\論文\圖\paperslogo.jpg"/>
          <p:cNvPicPr>
            <a:picLocks noChangeAspect="1" noChangeArrowheads="1"/>
          </p:cNvPicPr>
          <p:nvPr/>
        </p:nvPicPr>
        <p:blipFill>
          <a:blip r:embed="rId3">
            <a:extLst>
              <a:ext uri="{BEBA8EAE-BF5A-486C-A8C5-ECC9F3942E4B}">
                <a14:imgProps xmlns:a14="http://schemas.microsoft.com/office/drawing/2010/main">
                  <a14:imgLayer r:embed="rId4">
                    <a14:imgEffect>
                      <a14:artisticPhotocopy trans="28000" detail="0"/>
                    </a14:imgEffect>
                  </a14:imgLayer>
                </a14:imgProps>
              </a:ext>
              <a:ext uri="{28A0092B-C50C-407E-A947-70E740481C1C}">
                <a14:useLocalDpi xmlns:a14="http://schemas.microsoft.com/office/drawing/2010/main" val="0"/>
              </a:ext>
            </a:extLst>
          </a:blip>
          <a:srcRect/>
          <a:stretch>
            <a:fillRect/>
          </a:stretch>
        </p:blipFill>
        <p:spPr bwMode="auto">
          <a:xfrm>
            <a:off x="4940300" y="4279900"/>
            <a:ext cx="1816100" cy="1574800"/>
          </a:xfrm>
          <a:prstGeom prst="rect">
            <a:avLst/>
          </a:prstGeom>
          <a:noFill/>
          <a:extLst>
            <a:ext uri="{909E8E84-426E-40DD-AFC4-6F175D3DCCD1}">
              <a14:hiddenFill xmlns:a14="http://schemas.microsoft.com/office/drawing/2010/main">
                <a:solidFill>
                  <a:srgbClr val="FFFFFF"/>
                </a:solidFill>
              </a14:hiddenFill>
            </a:ext>
          </a:extLst>
        </p:spPr>
      </p:pic>
      <p:sp>
        <p:nvSpPr>
          <p:cNvPr id="6146" name="Title 1"/>
          <p:cNvSpPr>
            <a:spLocks noGrp="1"/>
          </p:cNvSpPr>
          <p:nvPr>
            <p:ph type="ctrTitle"/>
          </p:nvPr>
        </p:nvSpPr>
        <p:spPr>
          <a:xfrm>
            <a:off x="1127023" y="633072"/>
            <a:ext cx="9988267" cy="1968154"/>
          </a:xfrm>
        </p:spPr>
        <p:txBody>
          <a:bodyPr>
            <a:normAutofit fontScale="90000"/>
          </a:bodyPr>
          <a:lstStyle/>
          <a:p>
            <a:pPr algn="ctr"/>
            <a:r>
              <a:rPr lang="zh-TW" altLang="en-US" sz="4400" b="1" smtClean="0"/>
              <a:t>開發具加工感測與磨耗量測之刀具分析系統</a:t>
            </a:r>
            <a:r>
              <a:rPr lang="en-US" altLang="zh-TW" sz="4400" b="1" smtClean="0"/>
              <a:t/>
            </a:r>
            <a:br>
              <a:rPr lang="en-US" altLang="zh-TW" sz="4400" b="1" smtClean="0"/>
            </a:br>
            <a:r>
              <a:rPr lang="en-US" altLang="zh-TW" sz="4400" b="1" smtClean="0"/>
              <a:t>Development of Tool Analysis System with </a:t>
            </a:r>
            <a:br>
              <a:rPr lang="en-US" altLang="zh-TW" sz="4400" b="1" smtClean="0"/>
            </a:br>
            <a:r>
              <a:rPr lang="en-US" altLang="zh-TW" sz="4400" b="1" smtClean="0"/>
              <a:t>Machining Sensing and Wear Measuring</a:t>
            </a:r>
            <a:endParaRPr lang="en-US" altLang="zh-TW" sz="4400" b="1" dirty="0"/>
          </a:p>
        </p:txBody>
      </p:sp>
      <p:sp>
        <p:nvSpPr>
          <p:cNvPr id="2" name="副標題 1"/>
          <p:cNvSpPr>
            <a:spLocks noGrp="1"/>
          </p:cNvSpPr>
          <p:nvPr>
            <p:ph type="subTitle" idx="1"/>
          </p:nvPr>
        </p:nvSpPr>
        <p:spPr>
          <a:xfrm>
            <a:off x="1520561" y="4053840"/>
            <a:ext cx="8868428" cy="2489696"/>
          </a:xfrm>
        </p:spPr>
        <p:txBody>
          <a:bodyPr>
            <a:noAutofit/>
          </a:bodyPr>
          <a:lstStyle/>
          <a:p>
            <a:pPr algn="ctr"/>
            <a:r>
              <a:rPr lang="en-US" altLang="zh-TW" sz="2000" b="1" smtClean="0">
                <a:solidFill>
                  <a:schemeClr val="tx1"/>
                </a:solidFill>
              </a:rPr>
              <a:t>Presenter:</a:t>
            </a:r>
            <a:r>
              <a:rPr lang="zh-TW" altLang="en-US" sz="2000" b="1" smtClean="0">
                <a:solidFill>
                  <a:schemeClr val="tx1"/>
                </a:solidFill>
              </a:rPr>
              <a:t> </a:t>
            </a:r>
            <a:r>
              <a:rPr lang="en-US" altLang="zh-TW" sz="2000" b="1" smtClean="0">
                <a:solidFill>
                  <a:schemeClr val="tx1"/>
                </a:solidFill>
              </a:rPr>
              <a:t>Cha-Hong Cho</a:t>
            </a:r>
          </a:p>
          <a:p>
            <a:pPr algn="ctr" eaLnBrk="1" hangingPunct="1"/>
            <a:r>
              <a:rPr lang="en-US" altLang="zh-TW" sz="2000" b="1" smtClean="0">
                <a:solidFill>
                  <a:schemeClr val="tx1"/>
                </a:solidFill>
              </a:rPr>
              <a:t>Adviser:</a:t>
            </a:r>
            <a:r>
              <a:rPr lang="zh-TW" altLang="en-US" sz="2000" b="1" smtClean="0">
                <a:solidFill>
                  <a:schemeClr val="tx1"/>
                </a:solidFill>
              </a:rPr>
              <a:t> </a:t>
            </a:r>
            <a:r>
              <a:rPr lang="en-US" altLang="zh-TW" sz="2000" b="1" smtClean="0">
                <a:solidFill>
                  <a:schemeClr val="tx1"/>
                </a:solidFill>
              </a:rPr>
              <a:t>Haw-Ching</a:t>
            </a:r>
            <a:r>
              <a:rPr lang="zh-TW" altLang="en-US" sz="2000" b="1" smtClean="0">
                <a:solidFill>
                  <a:schemeClr val="tx1"/>
                </a:solidFill>
              </a:rPr>
              <a:t> </a:t>
            </a:r>
            <a:r>
              <a:rPr lang="en-US" altLang="zh-TW" sz="2000" b="1" smtClean="0">
                <a:solidFill>
                  <a:schemeClr val="tx1"/>
                </a:solidFill>
              </a:rPr>
              <a:t>Yang,</a:t>
            </a:r>
            <a:r>
              <a:rPr lang="zh-TW" altLang="en-US" sz="2000" b="1" smtClean="0">
                <a:solidFill>
                  <a:schemeClr val="tx1"/>
                </a:solidFill>
              </a:rPr>
              <a:t> </a:t>
            </a:r>
            <a:r>
              <a:rPr lang="en-US" altLang="zh-TW" sz="2000" b="1" smtClean="0">
                <a:solidFill>
                  <a:schemeClr val="tx1"/>
                </a:solidFill>
              </a:rPr>
              <a:t>Dr.</a:t>
            </a:r>
          </a:p>
          <a:p>
            <a:pPr algn="ctr" eaLnBrk="1" hangingPunct="1"/>
            <a:r>
              <a:rPr lang="en-US" altLang="zh-TW" sz="1800" b="1" smtClean="0">
                <a:solidFill>
                  <a:schemeClr val="tx1"/>
                </a:solidFill>
              </a:rPr>
              <a:t>Institute of Electrical</a:t>
            </a:r>
            <a:r>
              <a:rPr lang="zh-TW" altLang="en-US" sz="1800" b="1" smtClean="0">
                <a:solidFill>
                  <a:schemeClr val="tx1"/>
                </a:solidFill>
              </a:rPr>
              <a:t> </a:t>
            </a:r>
            <a:r>
              <a:rPr lang="en-US" altLang="zh-TW" sz="1800" b="1" smtClean="0">
                <a:solidFill>
                  <a:schemeClr val="tx1"/>
                </a:solidFill>
              </a:rPr>
              <a:t>Engineering, </a:t>
            </a:r>
          </a:p>
          <a:p>
            <a:pPr algn="ctr" eaLnBrk="1" hangingPunct="1"/>
            <a:r>
              <a:rPr lang="en-US" altLang="zh-TW" sz="1800" b="1" smtClean="0">
                <a:solidFill>
                  <a:schemeClr val="tx1"/>
                </a:solidFill>
              </a:rPr>
              <a:t>National Kaohsiung First University</a:t>
            </a:r>
            <a:r>
              <a:rPr lang="zh-TW" altLang="en-US" sz="1800" b="1" smtClean="0">
                <a:solidFill>
                  <a:schemeClr val="tx1"/>
                </a:solidFill>
              </a:rPr>
              <a:t> </a:t>
            </a:r>
            <a:r>
              <a:rPr lang="en-US" altLang="zh-TW" sz="1800" b="1" smtClean="0">
                <a:solidFill>
                  <a:schemeClr val="tx1"/>
                </a:solidFill>
              </a:rPr>
              <a:t>of</a:t>
            </a:r>
            <a:r>
              <a:rPr lang="zh-TW" altLang="en-US" sz="1800" b="1" smtClean="0">
                <a:solidFill>
                  <a:schemeClr val="tx1"/>
                </a:solidFill>
              </a:rPr>
              <a:t> </a:t>
            </a:r>
            <a:r>
              <a:rPr lang="en-US" altLang="zh-TW" sz="1800" b="1" smtClean="0">
                <a:solidFill>
                  <a:schemeClr val="tx1"/>
                </a:solidFill>
              </a:rPr>
              <a:t>Science</a:t>
            </a:r>
            <a:r>
              <a:rPr lang="zh-TW" altLang="en-US" sz="1800" b="1" smtClean="0">
                <a:solidFill>
                  <a:schemeClr val="tx1"/>
                </a:solidFill>
              </a:rPr>
              <a:t> </a:t>
            </a:r>
            <a:r>
              <a:rPr lang="en-US" altLang="zh-TW" sz="1800" b="1" smtClean="0">
                <a:solidFill>
                  <a:schemeClr val="tx1"/>
                </a:solidFill>
              </a:rPr>
              <a:t>and</a:t>
            </a:r>
            <a:r>
              <a:rPr lang="zh-TW" altLang="en-US" sz="1800" b="1" smtClean="0">
                <a:solidFill>
                  <a:schemeClr val="tx1"/>
                </a:solidFill>
              </a:rPr>
              <a:t> </a:t>
            </a:r>
            <a:r>
              <a:rPr lang="en-US" altLang="zh-TW" sz="1800" b="1" smtClean="0">
                <a:solidFill>
                  <a:schemeClr val="tx1"/>
                </a:solidFill>
              </a:rPr>
              <a:t>Technology, Taiwan. </a:t>
            </a:r>
            <a:endParaRPr lang="en-US" altLang="zh-TW" sz="1800" b="1" dirty="0">
              <a:solidFill>
                <a:schemeClr val="tx1"/>
              </a:solidFill>
            </a:endParaRPr>
          </a:p>
        </p:txBody>
      </p:sp>
    </p:spTree>
    <p:extLst>
      <p:ext uri="{BB962C8B-B14F-4D97-AF65-F5344CB8AC3E}">
        <p14:creationId xmlns:p14="http://schemas.microsoft.com/office/powerpoint/2010/main" val="2990838809"/>
      </p:ext>
    </p:extLst>
  </p:cSld>
  <p:clrMapOvr>
    <a:masterClrMapping/>
  </p:clrMapOvr>
  <p:transition spd="slow" advTm="1469"/>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smtClean="0"/>
              <a:t>1.</a:t>
            </a:r>
            <a:r>
              <a:rPr lang="zh-TW" altLang="en-US" sz="4000" b="1" dirty="0" smtClean="0"/>
              <a:t> 緒論</a:t>
            </a:r>
            <a:r>
              <a:rPr lang="en-US" altLang="zh-TW" sz="4000" b="1" dirty="0" smtClean="0"/>
              <a:t>-</a:t>
            </a:r>
            <a:r>
              <a:rPr lang="zh-TW" altLang="en-US" sz="4000" b="1" dirty="0" smtClean="0"/>
              <a:t> 研究目的</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10</a:t>
            </a:fld>
            <a:endParaRPr altLang="en-US">
              <a:solidFill>
                <a:prstClr val="black">
                  <a:tint val="75000"/>
                </a:prstClr>
              </a:solidFill>
            </a:endParaRPr>
          </a:p>
        </p:txBody>
      </p:sp>
      <p:sp>
        <p:nvSpPr>
          <p:cNvPr id="5" name="內容版面配置區 4"/>
          <p:cNvSpPr>
            <a:spLocks noGrp="1"/>
          </p:cNvSpPr>
          <p:nvPr>
            <p:ph idx="1"/>
          </p:nvPr>
        </p:nvSpPr>
        <p:spPr>
          <a:xfrm>
            <a:off x="1232919" y="1482800"/>
            <a:ext cx="9901927" cy="4799437"/>
          </a:xfrm>
        </p:spPr>
        <p:txBody>
          <a:bodyPr>
            <a:normAutofit/>
          </a:bodyPr>
          <a:lstStyle/>
          <a:p>
            <a:pPr marL="342900" lvl="0" indent="-342900">
              <a:buFont typeface="Wingdings" panose="05000000000000000000" pitchFamily="2" charset="2"/>
              <a:buChar char="l"/>
            </a:pPr>
            <a:r>
              <a:rPr lang="zh-TW" altLang="en-US" b="1" dirty="0" smtClean="0">
                <a:latin typeface="+mn-ea"/>
              </a:rPr>
              <a:t>刀</a:t>
            </a:r>
            <a:r>
              <a:rPr lang="zh-TW" altLang="en-US" b="1" dirty="0">
                <a:latin typeface="+mn-ea"/>
              </a:rPr>
              <a:t>具磨</a:t>
            </a:r>
            <a:r>
              <a:rPr lang="zh-TW" altLang="en-US" b="1" dirty="0" smtClean="0">
                <a:latin typeface="+mn-ea"/>
              </a:rPr>
              <a:t>耗為影響產品</a:t>
            </a:r>
            <a:r>
              <a:rPr lang="zh-TW" altLang="en-US" b="1" dirty="0">
                <a:latin typeface="+mn-ea"/>
              </a:rPr>
              <a:t>精度</a:t>
            </a:r>
            <a:r>
              <a:rPr lang="zh-TW" altLang="en-US" b="1" dirty="0" smtClean="0">
                <a:latin typeface="+mn-ea"/>
              </a:rPr>
              <a:t>的重要因子</a:t>
            </a:r>
            <a:endParaRPr lang="en-US" altLang="zh-TW" b="1" dirty="0" smtClean="0">
              <a:latin typeface="+mn-ea"/>
            </a:endParaRPr>
          </a:p>
          <a:p>
            <a:pPr marL="342900" indent="-342900">
              <a:buFont typeface="Wingdings" panose="05000000000000000000" pitchFamily="2" charset="2"/>
              <a:buChar char="l"/>
            </a:pPr>
            <a:r>
              <a:rPr lang="zh-TW" altLang="en-US" b="1" dirty="0" smtClean="0"/>
              <a:t>以往換</a:t>
            </a:r>
            <a:r>
              <a:rPr lang="zh-TW" altLang="en-US" b="1" dirty="0"/>
              <a:t>刀</a:t>
            </a:r>
            <a:r>
              <a:rPr lang="zh-TW" altLang="en-US" b="1" dirty="0" smtClean="0"/>
              <a:t>時機僅由操作人員的本身經驗判定</a:t>
            </a:r>
            <a:endParaRPr lang="zh-TW" altLang="en-US" b="1" dirty="0"/>
          </a:p>
          <a:p>
            <a:pPr marL="342900" indent="-342900">
              <a:buFont typeface="Wingdings" panose="05000000000000000000" pitchFamily="2" charset="2"/>
              <a:buChar char="l"/>
            </a:pPr>
            <a:r>
              <a:rPr lang="zh-TW" altLang="en-US" b="1" dirty="0" smtClean="0"/>
              <a:t>換刀時機過晚</a:t>
            </a:r>
            <a:endParaRPr lang="en-US" altLang="zh-TW" b="1" dirty="0" smtClean="0"/>
          </a:p>
          <a:p>
            <a:pPr lvl="1" indent="0">
              <a:buNone/>
            </a:pPr>
            <a:r>
              <a:rPr lang="en-US" altLang="zh-TW" dirty="0"/>
              <a:t>1</a:t>
            </a:r>
            <a:r>
              <a:rPr lang="en-US" altLang="zh-TW" dirty="0" smtClean="0"/>
              <a:t>. </a:t>
            </a:r>
            <a:r>
              <a:rPr lang="zh-TW" altLang="en-US" dirty="0" smtClean="0"/>
              <a:t>產生</a:t>
            </a:r>
            <a:r>
              <a:rPr lang="zh-TW" altLang="en-US" dirty="0"/>
              <a:t>超規工件</a:t>
            </a:r>
            <a:endParaRPr lang="en-US" altLang="zh-TW" dirty="0"/>
          </a:p>
          <a:p>
            <a:pPr lvl="1" indent="0">
              <a:buNone/>
            </a:pPr>
            <a:r>
              <a:rPr lang="en-US" altLang="zh-TW" dirty="0"/>
              <a:t>2</a:t>
            </a:r>
            <a:r>
              <a:rPr lang="en-US" altLang="zh-TW" dirty="0" smtClean="0"/>
              <a:t>. </a:t>
            </a:r>
            <a:r>
              <a:rPr lang="zh-TW" altLang="en-US" dirty="0" smtClean="0"/>
              <a:t>加工</a:t>
            </a:r>
            <a:r>
              <a:rPr lang="zh-TW" altLang="en-US" dirty="0"/>
              <a:t>資源的浪費</a:t>
            </a:r>
            <a:r>
              <a:rPr lang="en-US" altLang="zh-TW" dirty="0"/>
              <a:t>(</a:t>
            </a:r>
            <a:r>
              <a:rPr lang="zh-TW" altLang="en-US" dirty="0"/>
              <a:t>機台生產效率、原料成本、電力等</a:t>
            </a:r>
            <a:r>
              <a:rPr lang="en-US" altLang="zh-TW" dirty="0" smtClean="0"/>
              <a:t>)</a:t>
            </a:r>
            <a:endParaRPr lang="en-US" altLang="zh-TW" b="1" dirty="0"/>
          </a:p>
          <a:p>
            <a:pPr marL="342900" indent="-342900">
              <a:buFont typeface="Wingdings" panose="05000000000000000000" pitchFamily="2" charset="2"/>
              <a:buChar char="l"/>
            </a:pPr>
            <a:r>
              <a:rPr lang="zh-TW" altLang="en-US" b="1" dirty="0"/>
              <a:t>換刀時機</a:t>
            </a:r>
            <a:r>
              <a:rPr lang="zh-TW" altLang="en-US" b="1" dirty="0" smtClean="0"/>
              <a:t>過早</a:t>
            </a:r>
            <a:endParaRPr lang="zh-TW" altLang="en-US" b="1" dirty="0"/>
          </a:p>
          <a:p>
            <a:pPr lvl="1" indent="0">
              <a:buNone/>
            </a:pPr>
            <a:r>
              <a:rPr lang="en-US" altLang="zh-TW" dirty="0"/>
              <a:t>1</a:t>
            </a:r>
            <a:r>
              <a:rPr lang="en-US" altLang="zh-TW" dirty="0" smtClean="0"/>
              <a:t>.</a:t>
            </a:r>
            <a:r>
              <a:rPr lang="zh-TW" altLang="en-US" dirty="0" smtClean="0"/>
              <a:t> 具</a:t>
            </a:r>
            <a:r>
              <a:rPr lang="zh-TW" altLang="en-US" dirty="0"/>
              <a:t>成本提高</a:t>
            </a:r>
            <a:endParaRPr lang="en-US" altLang="zh-TW" dirty="0"/>
          </a:p>
          <a:p>
            <a:pPr lvl="1" indent="0">
              <a:buNone/>
            </a:pPr>
            <a:r>
              <a:rPr lang="en-US" altLang="zh-TW" dirty="0"/>
              <a:t>2</a:t>
            </a:r>
            <a:r>
              <a:rPr lang="en-US" altLang="zh-TW" dirty="0" smtClean="0"/>
              <a:t>. </a:t>
            </a:r>
            <a:r>
              <a:rPr lang="zh-TW" altLang="en-US" dirty="0" smtClean="0"/>
              <a:t>停機與刀具校正增加</a:t>
            </a:r>
            <a:endParaRPr lang="en-US" altLang="zh-TW" b="1" dirty="0" smtClean="0"/>
          </a:p>
        </p:txBody>
      </p:sp>
    </p:spTree>
    <p:extLst>
      <p:ext uri="{BB962C8B-B14F-4D97-AF65-F5344CB8AC3E}">
        <p14:creationId xmlns:p14="http://schemas.microsoft.com/office/powerpoint/2010/main" val="34361213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smtClean="0"/>
              <a:t>1.</a:t>
            </a:r>
            <a:r>
              <a:rPr lang="zh-TW" altLang="en-US" sz="4000" b="1" dirty="0" smtClean="0"/>
              <a:t> 緒論</a:t>
            </a:r>
            <a:r>
              <a:rPr lang="en-US" altLang="zh-TW" sz="4000" b="1" dirty="0" smtClean="0"/>
              <a:t>-</a:t>
            </a:r>
            <a:r>
              <a:rPr lang="zh-TW" altLang="en-US" sz="4000" b="1" dirty="0" smtClean="0"/>
              <a:t> 研究目的</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11</a:t>
            </a:fld>
            <a:endParaRPr altLang="en-US">
              <a:solidFill>
                <a:prstClr val="black">
                  <a:tint val="75000"/>
                </a:prstClr>
              </a:solidFill>
            </a:endParaRPr>
          </a:p>
        </p:txBody>
      </p:sp>
      <p:sp>
        <p:nvSpPr>
          <p:cNvPr id="5" name="內容版面配置區 4"/>
          <p:cNvSpPr>
            <a:spLocks noGrp="1"/>
          </p:cNvSpPr>
          <p:nvPr>
            <p:ph idx="1"/>
          </p:nvPr>
        </p:nvSpPr>
        <p:spPr>
          <a:xfrm>
            <a:off x="1232919" y="1482800"/>
            <a:ext cx="9901927" cy="4799437"/>
          </a:xfrm>
        </p:spPr>
        <p:txBody>
          <a:bodyPr>
            <a:normAutofit/>
          </a:bodyPr>
          <a:lstStyle/>
          <a:p>
            <a:pPr marL="342900" lvl="0" indent="-342900">
              <a:buFont typeface="Wingdings" panose="05000000000000000000" pitchFamily="2" charset="2"/>
              <a:buChar char="l"/>
            </a:pPr>
            <a:r>
              <a:rPr lang="zh-TW" altLang="en-US" b="1" dirty="0" smtClean="0">
                <a:latin typeface="+mn-ea"/>
              </a:rPr>
              <a:t>開發</a:t>
            </a:r>
            <a:r>
              <a:rPr lang="zh-TW" altLang="en-US" b="1" dirty="0">
                <a:latin typeface="+mn-ea"/>
              </a:rPr>
              <a:t>具加工感測與磨耗量測之刀具狀態分析</a:t>
            </a:r>
            <a:r>
              <a:rPr lang="zh-TW" altLang="en-US" b="1" dirty="0" smtClean="0">
                <a:latin typeface="+mn-ea"/>
              </a:rPr>
              <a:t>系統</a:t>
            </a:r>
            <a:endParaRPr lang="en-US" altLang="zh-TW" b="1" dirty="0" smtClean="0">
              <a:latin typeface="+mn-ea"/>
            </a:endParaRPr>
          </a:p>
          <a:p>
            <a:pPr lvl="1" indent="0">
              <a:buNone/>
            </a:pPr>
            <a:r>
              <a:rPr lang="en-US" altLang="zh-TW" dirty="0" smtClean="0"/>
              <a:t>1. </a:t>
            </a:r>
            <a:r>
              <a:rPr lang="zh-TW" altLang="en-US" dirty="0" smtClean="0"/>
              <a:t>整合</a:t>
            </a:r>
            <a:r>
              <a:rPr lang="zh-TW" altLang="en-US" dirty="0">
                <a:solidFill>
                  <a:schemeClr val="accent1"/>
                </a:solidFill>
              </a:rPr>
              <a:t>顯微攝影機</a:t>
            </a:r>
            <a:r>
              <a:rPr lang="zh-TW" altLang="en-US" dirty="0"/>
              <a:t>與</a:t>
            </a:r>
            <a:r>
              <a:rPr lang="zh-TW" altLang="en-US" dirty="0">
                <a:solidFill>
                  <a:schemeClr val="accent1"/>
                </a:solidFill>
              </a:rPr>
              <a:t>溫度</a:t>
            </a:r>
            <a:r>
              <a:rPr lang="zh-TW" altLang="en-US" dirty="0"/>
              <a:t>、</a:t>
            </a:r>
            <a:r>
              <a:rPr lang="zh-TW" altLang="en-US" dirty="0">
                <a:solidFill>
                  <a:schemeClr val="accent1"/>
                </a:solidFill>
              </a:rPr>
              <a:t>電流</a:t>
            </a:r>
            <a:r>
              <a:rPr lang="zh-TW" altLang="en-US" dirty="0"/>
              <a:t>、</a:t>
            </a:r>
            <a:r>
              <a:rPr lang="zh-TW" altLang="en-US" dirty="0">
                <a:solidFill>
                  <a:schemeClr val="accent1"/>
                </a:solidFill>
              </a:rPr>
              <a:t>加速規</a:t>
            </a:r>
            <a:r>
              <a:rPr lang="zh-TW" altLang="en-US" dirty="0"/>
              <a:t>三種感測</a:t>
            </a:r>
            <a:r>
              <a:rPr lang="zh-TW" altLang="en-US" dirty="0" smtClean="0"/>
              <a:t>器。</a:t>
            </a:r>
            <a:endParaRPr lang="en-US" altLang="zh-TW" dirty="0" smtClean="0"/>
          </a:p>
          <a:p>
            <a:pPr lvl="1" indent="0">
              <a:buNone/>
            </a:pPr>
            <a:r>
              <a:rPr lang="en-US" altLang="zh-TW" dirty="0" smtClean="0"/>
              <a:t>2. </a:t>
            </a:r>
            <a:r>
              <a:rPr lang="zh-TW" altLang="en-US" dirty="0" smtClean="0"/>
              <a:t>蒐集之</a:t>
            </a:r>
            <a:r>
              <a:rPr lang="zh-TW" altLang="en-US" dirty="0"/>
              <a:t>資料可供</a:t>
            </a:r>
            <a:r>
              <a:rPr lang="zh-TW" altLang="en-US" dirty="0">
                <a:solidFill>
                  <a:schemeClr val="accent1"/>
                </a:solidFill>
              </a:rPr>
              <a:t>熱變形</a:t>
            </a:r>
            <a:r>
              <a:rPr lang="zh-TW" altLang="en-US" dirty="0"/>
              <a:t>分析、</a:t>
            </a:r>
            <a:r>
              <a:rPr lang="zh-TW" altLang="en-US" dirty="0">
                <a:solidFill>
                  <a:schemeClr val="accent1"/>
                </a:solidFill>
              </a:rPr>
              <a:t>刀具磨</a:t>
            </a:r>
            <a:r>
              <a:rPr lang="zh-TW" altLang="en-US" dirty="0"/>
              <a:t>耗分析、</a:t>
            </a:r>
            <a:r>
              <a:rPr lang="zh-TW" altLang="en-US" dirty="0">
                <a:solidFill>
                  <a:schemeClr val="accent1"/>
                </a:solidFill>
              </a:rPr>
              <a:t>軸承診斷</a:t>
            </a:r>
            <a:r>
              <a:rPr lang="zh-TW" altLang="en-US" dirty="0"/>
              <a:t>分析</a:t>
            </a:r>
            <a:r>
              <a:rPr lang="zh-TW" altLang="en-US" dirty="0" smtClean="0"/>
              <a:t>使用。</a:t>
            </a:r>
            <a:endParaRPr lang="en-US" altLang="zh-TW" dirty="0" smtClean="0"/>
          </a:p>
          <a:p>
            <a:pPr marL="342900" indent="-342900">
              <a:buFont typeface="Wingdings" panose="05000000000000000000" pitchFamily="2" charset="2"/>
              <a:buChar char="l"/>
            </a:pPr>
            <a:r>
              <a:rPr lang="zh-TW" altLang="en-US" b="1" dirty="0" smtClean="0"/>
              <a:t>刀</a:t>
            </a:r>
            <a:r>
              <a:rPr lang="zh-TW" altLang="en-US" b="1" dirty="0"/>
              <a:t>具磨耗</a:t>
            </a:r>
            <a:r>
              <a:rPr lang="zh-TW" altLang="en-US" b="1" dirty="0" smtClean="0"/>
              <a:t>分析</a:t>
            </a:r>
          </a:p>
          <a:p>
            <a:pPr lvl="1" indent="0">
              <a:buNone/>
            </a:pPr>
            <a:r>
              <a:rPr lang="en-US" altLang="zh-TW" dirty="0" smtClean="0"/>
              <a:t>1. </a:t>
            </a:r>
            <a:r>
              <a:rPr lang="zh-TW" altLang="en-US" dirty="0" smtClean="0"/>
              <a:t>擷取</a:t>
            </a:r>
            <a:r>
              <a:rPr lang="zh-TW" altLang="en-US" dirty="0"/>
              <a:t>加工時主軸上的</a:t>
            </a:r>
            <a:r>
              <a:rPr lang="zh-TW" altLang="en-US" dirty="0">
                <a:solidFill>
                  <a:schemeClr val="accent1"/>
                </a:solidFill>
              </a:rPr>
              <a:t>振動</a:t>
            </a:r>
            <a:r>
              <a:rPr lang="zh-TW" altLang="en-US" dirty="0"/>
              <a:t>與主軸馬達的</a:t>
            </a:r>
            <a:r>
              <a:rPr lang="zh-TW" altLang="en-US" dirty="0">
                <a:solidFill>
                  <a:schemeClr val="accent1"/>
                </a:solidFill>
              </a:rPr>
              <a:t>電流</a:t>
            </a:r>
            <a:r>
              <a:rPr lang="zh-TW" altLang="en-US" dirty="0"/>
              <a:t>，</a:t>
            </a:r>
            <a:r>
              <a:rPr lang="zh-TW" altLang="en-US" dirty="0" smtClean="0"/>
              <a:t>並計算</a:t>
            </a:r>
            <a:r>
              <a:rPr lang="zh-TW" altLang="en-US" dirty="0"/>
              <a:t>成</a:t>
            </a:r>
            <a:r>
              <a:rPr lang="zh-TW" altLang="en-US" dirty="0" smtClean="0"/>
              <a:t>特徵及挑選</a:t>
            </a:r>
            <a:r>
              <a:rPr lang="zh-TW" altLang="en-US" dirty="0"/>
              <a:t>出</a:t>
            </a:r>
            <a:r>
              <a:rPr lang="zh-TW" altLang="en-US" dirty="0">
                <a:solidFill>
                  <a:schemeClr val="accent1"/>
                </a:solidFill>
              </a:rPr>
              <a:t>關鍵</a:t>
            </a:r>
            <a:r>
              <a:rPr lang="zh-TW" altLang="en-US" dirty="0" smtClean="0">
                <a:solidFill>
                  <a:schemeClr val="accent1"/>
                </a:solidFill>
              </a:rPr>
              <a:t>特徵</a:t>
            </a:r>
            <a:r>
              <a:rPr lang="zh-TW" altLang="en-US" dirty="0" smtClean="0"/>
              <a:t>。</a:t>
            </a:r>
            <a:endParaRPr lang="en-US" altLang="zh-TW" dirty="0" smtClean="0"/>
          </a:p>
          <a:p>
            <a:pPr lvl="1" indent="0">
              <a:buNone/>
            </a:pPr>
            <a:r>
              <a:rPr lang="en-US" altLang="zh-TW" dirty="0" smtClean="0"/>
              <a:t>2. </a:t>
            </a:r>
            <a:r>
              <a:rPr lang="zh-TW" altLang="en-US" dirty="0" smtClean="0"/>
              <a:t>顯</a:t>
            </a:r>
            <a:r>
              <a:rPr lang="zh-TW" altLang="en-US" dirty="0"/>
              <a:t>微攝影機取得之</a:t>
            </a:r>
            <a:r>
              <a:rPr lang="zh-TW" altLang="en-US" dirty="0" smtClean="0">
                <a:solidFill>
                  <a:schemeClr val="accent1"/>
                </a:solidFill>
              </a:rPr>
              <a:t>磨耗影</a:t>
            </a:r>
            <a:r>
              <a:rPr lang="zh-TW" altLang="en-US" dirty="0">
                <a:solidFill>
                  <a:schemeClr val="accent1"/>
                </a:solidFill>
              </a:rPr>
              <a:t>像</a:t>
            </a:r>
            <a:r>
              <a:rPr lang="zh-TW" altLang="en-US" dirty="0" smtClean="0"/>
              <a:t>，</a:t>
            </a:r>
            <a:r>
              <a:rPr lang="zh-TW" altLang="en-US" dirty="0"/>
              <a:t>並計算出磨耗</a:t>
            </a:r>
            <a:r>
              <a:rPr lang="zh-TW" altLang="en-US" dirty="0" smtClean="0"/>
              <a:t>程度</a:t>
            </a:r>
            <a:endParaRPr lang="en-US" altLang="zh-TW" dirty="0" smtClean="0"/>
          </a:p>
          <a:p>
            <a:pPr lvl="1" indent="0">
              <a:buNone/>
            </a:pPr>
            <a:r>
              <a:rPr lang="en-US" altLang="zh-TW" dirty="0" smtClean="0"/>
              <a:t>3. </a:t>
            </a:r>
            <a:r>
              <a:rPr lang="zh-TW" altLang="en-US" dirty="0" smtClean="0"/>
              <a:t>應用</a:t>
            </a:r>
            <a:r>
              <a:rPr lang="zh-TW" altLang="en-US" dirty="0" smtClean="0">
                <a:solidFill>
                  <a:schemeClr val="accent1"/>
                </a:solidFill>
              </a:rPr>
              <a:t>複迴歸分析</a:t>
            </a:r>
            <a:r>
              <a:rPr lang="zh-TW" altLang="en-US" dirty="0" smtClean="0"/>
              <a:t>與</a:t>
            </a:r>
            <a:r>
              <a:rPr lang="zh-TW" altLang="en-US" dirty="0" smtClean="0">
                <a:solidFill>
                  <a:schemeClr val="accent1"/>
                </a:solidFill>
              </a:rPr>
              <a:t>類</a:t>
            </a:r>
            <a:r>
              <a:rPr lang="zh-TW" altLang="en-US" dirty="0">
                <a:solidFill>
                  <a:schemeClr val="accent1"/>
                </a:solidFill>
              </a:rPr>
              <a:t>神經</a:t>
            </a:r>
            <a:r>
              <a:rPr lang="zh-TW" altLang="en-US" dirty="0" smtClean="0">
                <a:solidFill>
                  <a:schemeClr val="accent1"/>
                </a:solidFill>
              </a:rPr>
              <a:t>網路</a:t>
            </a:r>
            <a:r>
              <a:rPr lang="zh-TW" altLang="en-US" dirty="0" smtClean="0"/>
              <a:t>建立</a:t>
            </a:r>
            <a:r>
              <a:rPr lang="zh-TW" altLang="en-US" dirty="0"/>
              <a:t>出刀具磨</a:t>
            </a:r>
            <a:r>
              <a:rPr lang="zh-TW" altLang="en-US" dirty="0" smtClean="0"/>
              <a:t>耗模型</a:t>
            </a:r>
            <a:endParaRPr lang="en-US" altLang="zh-TW" b="1" dirty="0" smtClean="0"/>
          </a:p>
          <a:p>
            <a:pPr lvl="1" indent="0">
              <a:buNone/>
            </a:pPr>
            <a:endParaRPr lang="en-US" altLang="zh-TW" b="1" dirty="0"/>
          </a:p>
        </p:txBody>
      </p:sp>
    </p:spTree>
    <p:extLst>
      <p:ext uri="{BB962C8B-B14F-4D97-AF65-F5344CB8AC3E}">
        <p14:creationId xmlns:p14="http://schemas.microsoft.com/office/powerpoint/2010/main" val="15069813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a:t>2.</a:t>
            </a:r>
            <a:r>
              <a:rPr lang="zh-TW" altLang="en-US" sz="4000" b="1" dirty="0"/>
              <a:t>理論方法</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12</a:t>
            </a:fld>
            <a:endParaRPr altLang="en-US">
              <a:solidFill>
                <a:prstClr val="black">
                  <a:tint val="75000"/>
                </a:prstClr>
              </a:solidFill>
            </a:endParaRPr>
          </a:p>
        </p:txBody>
      </p:sp>
      <p:sp>
        <p:nvSpPr>
          <p:cNvPr id="5" name="內容版面配置區 4"/>
          <p:cNvSpPr>
            <a:spLocks noGrp="1"/>
          </p:cNvSpPr>
          <p:nvPr>
            <p:ph idx="1"/>
          </p:nvPr>
        </p:nvSpPr>
        <p:spPr>
          <a:xfrm>
            <a:off x="3947698" y="2730161"/>
            <a:ext cx="5901730" cy="2246328"/>
          </a:xfrm>
        </p:spPr>
        <p:txBody>
          <a:bodyPr>
            <a:normAutofit/>
          </a:bodyPr>
          <a:lstStyle/>
          <a:p>
            <a:pPr marL="342900" indent="-342900">
              <a:buFont typeface="Wingdings" panose="05000000000000000000" pitchFamily="2" charset="2"/>
              <a:buChar char="l"/>
            </a:pPr>
            <a:r>
              <a:rPr lang="zh-TW" altLang="en-US" sz="6000" b="1" dirty="0" smtClean="0"/>
              <a:t>理論方法</a:t>
            </a:r>
            <a:endParaRPr lang="en-US" altLang="zh-TW" sz="6000" b="1" dirty="0" smtClean="0"/>
          </a:p>
        </p:txBody>
      </p:sp>
    </p:spTree>
    <p:extLst>
      <p:ext uri="{BB962C8B-B14F-4D97-AF65-F5344CB8AC3E}">
        <p14:creationId xmlns:p14="http://schemas.microsoft.com/office/powerpoint/2010/main" val="13628669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b="1" dirty="0"/>
              <a:t>2.</a:t>
            </a:r>
            <a:r>
              <a:rPr lang="zh-TW" altLang="en-US" sz="4000" b="1" dirty="0"/>
              <a:t>理論方法 </a:t>
            </a:r>
            <a:r>
              <a:rPr lang="en-US" altLang="zh-TW" sz="4000" b="1" dirty="0"/>
              <a:t>- </a:t>
            </a:r>
            <a:r>
              <a:rPr lang="zh-TW" altLang="zh-TW" sz="4000" b="1" dirty="0"/>
              <a:t>刀具量</a:t>
            </a:r>
            <a:r>
              <a:rPr lang="zh-TW" altLang="zh-TW" sz="4000" b="1" dirty="0" smtClean="0"/>
              <a:t>測</a:t>
            </a:r>
            <a:r>
              <a:rPr lang="en-US" altLang="zh-TW" sz="4000" b="1" dirty="0" smtClean="0"/>
              <a:t>(</a:t>
            </a:r>
            <a:r>
              <a:rPr lang="zh-TW" altLang="en-US" sz="4000" b="1" dirty="0" smtClean="0"/>
              <a:t>刀具壽命</a:t>
            </a:r>
            <a:r>
              <a:rPr lang="en-US" altLang="zh-TW" sz="4000" b="1" dirty="0" smtClean="0"/>
              <a:t>)</a:t>
            </a:r>
            <a:endParaRPr lang="zh-TW" altLang="en-US" sz="4000" b="1" dirty="0"/>
          </a:p>
        </p:txBody>
      </p:sp>
      <p:sp>
        <p:nvSpPr>
          <p:cNvPr id="3" name="內容版面配置區 2"/>
          <p:cNvSpPr>
            <a:spLocks noGrp="1"/>
          </p:cNvSpPr>
          <p:nvPr>
            <p:ph idx="1"/>
          </p:nvPr>
        </p:nvSpPr>
        <p:spPr>
          <a:xfrm>
            <a:off x="838201" y="1193075"/>
            <a:ext cx="10515599" cy="1724786"/>
          </a:xfrm>
        </p:spPr>
        <p:txBody>
          <a:bodyPr/>
          <a:lstStyle/>
          <a:p>
            <a:pPr>
              <a:buFont typeface="Wingdings" pitchFamily="2" charset="2"/>
              <a:buChar char="l"/>
            </a:pPr>
            <a:r>
              <a:rPr lang="zh-TW" altLang="en-US" b="1" dirty="0" smtClean="0"/>
              <a:t>刀具壽命定義</a:t>
            </a:r>
          </a:p>
          <a:p>
            <a:pPr lvl="1" indent="0">
              <a:buNone/>
            </a:pPr>
            <a:r>
              <a:rPr lang="zh-TW" altLang="en-US" dirty="0" smtClean="0"/>
              <a:t>根據 </a:t>
            </a:r>
            <a:r>
              <a:rPr lang="en-US" altLang="zh-TW" dirty="0" smtClean="0"/>
              <a:t>ISO(3685-1977)</a:t>
            </a:r>
            <a:r>
              <a:rPr lang="zh-TW" altLang="en-US" dirty="0" smtClean="0"/>
              <a:t> 對於刀具磨耗之定義，刀腹之平均磨耗值</a:t>
            </a:r>
            <a:r>
              <a:rPr lang="en-US" altLang="zh-TW" dirty="0" smtClean="0"/>
              <a:t>(VB)</a:t>
            </a:r>
            <a:r>
              <a:rPr lang="zh-TW" altLang="en-US" dirty="0" smtClean="0"/>
              <a:t>如大於</a:t>
            </a:r>
            <a:r>
              <a:rPr lang="en-US" altLang="zh-TW" dirty="0" smtClean="0"/>
              <a:t>0.3mm</a:t>
            </a:r>
            <a:r>
              <a:rPr lang="zh-TW" altLang="en-US" dirty="0" smtClean="0"/>
              <a:t>或最大磨耗值</a:t>
            </a:r>
            <a:r>
              <a:rPr lang="en-US" altLang="zh-TW" dirty="0" smtClean="0"/>
              <a:t>(</a:t>
            </a:r>
            <a:r>
              <a:rPr lang="en-US" altLang="zh-TW" dirty="0" err="1" smtClean="0"/>
              <a:t>VBmax</a:t>
            </a:r>
            <a:r>
              <a:rPr lang="en-US" altLang="zh-TW" dirty="0" smtClean="0"/>
              <a:t>)</a:t>
            </a:r>
            <a:r>
              <a:rPr lang="zh-TW" altLang="en-US" dirty="0" smtClean="0"/>
              <a:t>大於</a:t>
            </a:r>
            <a:r>
              <a:rPr lang="en-US" altLang="zh-TW" dirty="0" smtClean="0"/>
              <a:t>0.6mm</a:t>
            </a:r>
            <a:r>
              <a:rPr lang="zh-TW" altLang="en-US" dirty="0" smtClean="0"/>
              <a:t>即可判定刀具壽命終結。</a:t>
            </a:r>
            <a:endParaRPr lang="en-US" altLang="zh-TW" dirty="0" smtClean="0"/>
          </a:p>
          <a:p>
            <a:pPr marL="182563" indent="-182563"/>
            <a:endParaRPr lang="en-US" altLang="zh-TW" dirty="0" smtClean="0"/>
          </a:p>
        </p:txBody>
      </p:sp>
      <p:sp>
        <p:nvSpPr>
          <p:cNvPr id="7168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71681" name="Object 1"/>
          <p:cNvGraphicFramePr>
            <a:graphicFrameLocks noChangeAspect="1"/>
          </p:cNvGraphicFramePr>
          <p:nvPr>
            <p:extLst>
              <p:ext uri="{D42A27DB-BD31-4B8C-83A1-F6EECF244321}">
                <p14:modId xmlns:p14="http://schemas.microsoft.com/office/powerpoint/2010/main" val="4073503972"/>
              </p:ext>
            </p:extLst>
          </p:nvPr>
        </p:nvGraphicFramePr>
        <p:xfrm>
          <a:off x="3595955" y="2878010"/>
          <a:ext cx="5108084" cy="3095979"/>
        </p:xfrm>
        <a:graphic>
          <a:graphicData uri="http://schemas.openxmlformats.org/presentationml/2006/ole">
            <mc:AlternateContent xmlns:mc="http://schemas.openxmlformats.org/markup-compatibility/2006">
              <mc:Choice xmlns:v="urn:schemas-microsoft-com:vml" Requires="v">
                <p:oleObj spid="_x0000_s111085" r:id="rId3" imgW="5542858" imgH="3366360" progId="Visio.Drawing.11">
                  <p:embed/>
                </p:oleObj>
              </mc:Choice>
              <mc:Fallback>
                <p:oleObj r:id="rId3" imgW="5542858" imgH="336636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5955" y="2878010"/>
                        <a:ext cx="5108084" cy="3095979"/>
                      </a:xfrm>
                      <a:prstGeom prst="rect">
                        <a:avLst/>
                      </a:prstGeom>
                      <a:noFill/>
                      <a:extLst/>
                    </p:spPr>
                  </p:pic>
                </p:oleObj>
              </mc:Fallback>
            </mc:AlternateContent>
          </a:graphicData>
        </a:graphic>
      </p:graphicFrame>
      <p:sp>
        <p:nvSpPr>
          <p:cNvPr id="71684"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矩形 8"/>
          <p:cNvSpPr/>
          <p:nvPr/>
        </p:nvSpPr>
        <p:spPr>
          <a:xfrm>
            <a:off x="5104998" y="6176694"/>
            <a:ext cx="1261884" cy="276999"/>
          </a:xfrm>
          <a:prstGeom prst="rect">
            <a:avLst/>
          </a:prstGeom>
        </p:spPr>
        <p:txBody>
          <a:bodyPr wrap="none">
            <a:spAutoFit/>
          </a:bodyPr>
          <a:lstStyle/>
          <a:p>
            <a:r>
              <a:rPr lang="zh-TW" altLang="zh-TW" sz="1200" dirty="0" smtClean="0">
                <a:solidFill>
                  <a:schemeClr val="tx1">
                    <a:lumMod val="50000"/>
                    <a:lumOff val="50000"/>
                  </a:schemeClr>
                </a:solidFill>
              </a:rPr>
              <a:t>刀具磨耗示意圖</a:t>
            </a:r>
            <a:endParaRPr lang="zh-TW" altLang="en-US" sz="1200" dirty="0">
              <a:solidFill>
                <a:schemeClr val="tx1">
                  <a:lumMod val="50000"/>
                  <a:lumOff val="50000"/>
                </a:schemeClr>
              </a:solidFill>
            </a:endParaRPr>
          </a:p>
        </p:txBody>
      </p:sp>
      <p:sp>
        <p:nvSpPr>
          <p:cNvPr id="8" name="投影片編號版面配置區 3"/>
          <p:cNvSpPr>
            <a:spLocks noGrp="1"/>
          </p:cNvSpPr>
          <p:nvPr>
            <p:ph type="sldNum" sz="quarter" idx="12"/>
          </p:nvPr>
        </p:nvSpPr>
        <p:spPr>
          <a:xfrm>
            <a:off x="8608422" y="6356352"/>
            <a:ext cx="3276600" cy="365125"/>
          </a:xfrm>
        </p:spPr>
        <p:txBody>
          <a:bodyPr/>
          <a:lstStyle/>
          <a:p>
            <a:fld id="{9860EDB8-5305-433F-BE41-D7A86D811DB3}" type="slidenum">
              <a:rPr lang="en-US" altLang="zh-TW" smtClean="0"/>
              <a:pPr/>
              <a:t>13</a:t>
            </a:fld>
            <a:endParaRPr lang="zh-TW"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b="1" dirty="0"/>
              <a:t>2.</a:t>
            </a:r>
            <a:r>
              <a:rPr lang="zh-TW" altLang="en-US" sz="4000" b="1" dirty="0"/>
              <a:t>理論方法 </a:t>
            </a:r>
            <a:r>
              <a:rPr lang="en-US" altLang="zh-TW" sz="4000" b="1" dirty="0"/>
              <a:t>- </a:t>
            </a:r>
            <a:r>
              <a:rPr lang="zh-TW" altLang="zh-TW" sz="4000" b="1" dirty="0"/>
              <a:t>刀具量</a:t>
            </a:r>
            <a:r>
              <a:rPr lang="zh-TW" altLang="zh-TW" sz="4000" b="1" dirty="0" smtClean="0"/>
              <a:t>測</a:t>
            </a:r>
            <a:r>
              <a:rPr lang="en-US" altLang="zh-TW" sz="4000" b="1" dirty="0" smtClean="0"/>
              <a:t>(</a:t>
            </a:r>
            <a:r>
              <a:rPr lang="zh-TW" altLang="en-US" sz="4000" b="1" dirty="0" smtClean="0"/>
              <a:t>泰勒氏理論</a:t>
            </a:r>
            <a:r>
              <a:rPr lang="en-US" altLang="zh-TW" sz="4000" b="1" dirty="0" smtClean="0"/>
              <a:t>)</a:t>
            </a:r>
            <a:endParaRPr lang="zh-TW" altLang="en-US" sz="4000" b="1" dirty="0"/>
          </a:p>
        </p:txBody>
      </p:sp>
      <p:sp>
        <p:nvSpPr>
          <p:cNvPr id="3" name="內容版面配置區 2"/>
          <p:cNvSpPr>
            <a:spLocks noGrp="1"/>
          </p:cNvSpPr>
          <p:nvPr>
            <p:ph idx="1"/>
          </p:nvPr>
        </p:nvSpPr>
        <p:spPr>
          <a:xfrm>
            <a:off x="838201" y="1193075"/>
            <a:ext cx="10515599" cy="1704237"/>
          </a:xfrm>
        </p:spPr>
        <p:txBody>
          <a:bodyPr>
            <a:normAutofit/>
          </a:bodyPr>
          <a:lstStyle/>
          <a:p>
            <a:pPr marL="182563" indent="-182563">
              <a:buFont typeface="Wingdings" pitchFamily="2" charset="2"/>
              <a:buChar char="l"/>
            </a:pPr>
            <a:r>
              <a:rPr lang="zh-TW" altLang="en-US" b="1" dirty="0" smtClean="0"/>
              <a:t>泰勒氏</a:t>
            </a:r>
            <a:r>
              <a:rPr lang="en-US" altLang="zh-TW" b="1" dirty="0" smtClean="0"/>
              <a:t>(Taylor’s Tool Life)</a:t>
            </a:r>
            <a:r>
              <a:rPr lang="zh-TW" altLang="en-US" b="1" dirty="0" smtClean="0"/>
              <a:t>理論</a:t>
            </a:r>
            <a:endParaRPr lang="en-US" altLang="zh-TW" b="1" dirty="0" smtClean="0"/>
          </a:p>
          <a:p>
            <a:pPr marL="182563" indent="-182563"/>
            <a:r>
              <a:rPr lang="zh-TW" altLang="en-US" dirty="0" smtClean="0"/>
              <a:t>  </a:t>
            </a:r>
            <a:r>
              <a:rPr lang="zh-TW" altLang="en-US" sz="1800" dirty="0" smtClean="0"/>
              <a:t>假設刀具材質、刀具型號、工件材料、切削深度、切削進給速率皆固定之狀態下，則</a:t>
            </a:r>
            <a:r>
              <a:rPr lang="zh-TW" altLang="en-US" sz="1800" dirty="0" smtClean="0">
                <a:solidFill>
                  <a:schemeClr val="accent1"/>
                </a:solidFill>
              </a:rPr>
              <a:t>切削速度</a:t>
            </a:r>
            <a:r>
              <a:rPr lang="zh-TW" altLang="en-US" sz="1800" dirty="0" smtClean="0"/>
              <a:t>為影響刀具壽命之最主要因素。</a:t>
            </a:r>
          </a:p>
          <a:p>
            <a:pPr marL="182563" indent="-182563"/>
            <a:endParaRPr lang="en-US" altLang="zh-TW" dirty="0" smtClean="0"/>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pPr/>
              <a:t>14</a:t>
            </a:fld>
            <a:endParaRPr lang="zh-TW" altLang="en-US" dirty="0"/>
          </a:p>
        </p:txBody>
      </p:sp>
      <p:sp>
        <p:nvSpPr>
          <p:cNvPr id="7168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71684"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71683" name="Object 3"/>
          <p:cNvGraphicFramePr>
            <a:graphicFrameLocks noChangeAspect="1"/>
          </p:cNvGraphicFramePr>
          <p:nvPr>
            <p:extLst>
              <p:ext uri="{D42A27DB-BD31-4B8C-83A1-F6EECF244321}">
                <p14:modId xmlns:p14="http://schemas.microsoft.com/office/powerpoint/2010/main" val="2563867062"/>
              </p:ext>
            </p:extLst>
          </p:nvPr>
        </p:nvGraphicFramePr>
        <p:xfrm>
          <a:off x="1198137" y="2951916"/>
          <a:ext cx="4683761" cy="3229714"/>
        </p:xfrm>
        <a:graphic>
          <a:graphicData uri="http://schemas.openxmlformats.org/presentationml/2006/ole">
            <mc:AlternateContent xmlns:mc="http://schemas.openxmlformats.org/markup-compatibility/2006">
              <mc:Choice xmlns:v="urn:schemas-microsoft-com:vml" Requires="v">
                <p:oleObj spid="_x0000_s112881" name="Visio" r:id="rId3" imgW="5334189" imgH="3676466" progId="Visio.Drawing.11">
                  <p:embed/>
                </p:oleObj>
              </mc:Choice>
              <mc:Fallback>
                <p:oleObj name="Visio" r:id="rId3" imgW="5334189" imgH="3676466" progId="Visio.Drawing.11">
                  <p:embed/>
                  <p:pic>
                    <p:nvPicPr>
                      <p:cNvPr id="0" name=""/>
                      <p:cNvPicPr>
                        <a:picLocks noChangeAspect="1" noChangeArrowheads="1"/>
                      </p:cNvPicPr>
                      <p:nvPr/>
                    </p:nvPicPr>
                    <p:blipFill>
                      <a:blip r:embed="rId4"/>
                      <a:srcRect/>
                      <a:stretch>
                        <a:fillRect/>
                      </a:stretch>
                    </p:blipFill>
                    <p:spPr bwMode="auto">
                      <a:xfrm>
                        <a:off x="1198137" y="2951916"/>
                        <a:ext cx="4683761" cy="3229714"/>
                      </a:xfrm>
                      <a:prstGeom prst="rect">
                        <a:avLst/>
                      </a:prstGeom>
                      <a:noFill/>
                      <a:extLst/>
                    </p:spPr>
                  </p:pic>
                </p:oleObj>
              </mc:Fallback>
            </mc:AlternateContent>
          </a:graphicData>
        </a:graphic>
      </p:graphicFrame>
      <p:sp>
        <p:nvSpPr>
          <p:cNvPr id="10" name="矩形 9"/>
          <p:cNvSpPr/>
          <p:nvPr/>
        </p:nvSpPr>
        <p:spPr>
          <a:xfrm>
            <a:off x="2842622" y="6176694"/>
            <a:ext cx="1569660" cy="276999"/>
          </a:xfrm>
          <a:prstGeom prst="rect">
            <a:avLst/>
          </a:prstGeom>
        </p:spPr>
        <p:txBody>
          <a:bodyPr wrap="none">
            <a:spAutoFit/>
          </a:bodyPr>
          <a:lstStyle/>
          <a:p>
            <a:r>
              <a:rPr lang="zh-TW" altLang="zh-TW" sz="1200" dirty="0" smtClean="0">
                <a:solidFill>
                  <a:schemeClr val="tx1">
                    <a:lumMod val="50000"/>
                    <a:lumOff val="50000"/>
                  </a:schemeClr>
                </a:solidFill>
              </a:rPr>
              <a:t>切削速度與刀具壽命</a:t>
            </a:r>
            <a:endParaRPr lang="zh-TW" altLang="en-US" sz="12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5" name="矩形 4"/>
              <p:cNvSpPr/>
              <p:nvPr/>
            </p:nvSpPr>
            <p:spPr>
              <a:xfrm>
                <a:off x="7712952" y="4149405"/>
                <a:ext cx="11301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zh-TW" altLang="zh-TW" i="1" smtClean="0">
                              <a:latin typeface="Cambria Math"/>
                            </a:rPr>
                          </m:ctrlPr>
                        </m:boxPr>
                        <m:e>
                          <m:sSup>
                            <m:sSupPr>
                              <m:ctrlPr>
                                <a:rPr lang="zh-TW" altLang="zh-TW" i="1">
                                  <a:latin typeface="Cambria Math"/>
                                </a:rPr>
                              </m:ctrlPr>
                            </m:sSupPr>
                            <m:e>
                              <m:r>
                                <m:rPr>
                                  <m:sty m:val="p"/>
                                </m:rPr>
                                <a:rPr lang="en-US" altLang="zh-TW" i="1">
                                  <a:latin typeface="Cambria Math" panose="02040503050406030204" pitchFamily="18" charset="0"/>
                                </a:rPr>
                                <m:t>V</m:t>
                              </m:r>
                              <m:r>
                                <a:rPr lang="en-US" altLang="zh-TW" i="1">
                                  <a:latin typeface="Cambria Math"/>
                                </a:rPr>
                                <m:t>𝑇</m:t>
                              </m:r>
                            </m:e>
                            <m:sup>
                              <m:r>
                                <a:rPr lang="en-US" altLang="zh-TW" b="0" i="1" smtClean="0">
                                  <a:latin typeface="Cambria Math" panose="02040503050406030204" pitchFamily="18" charset="0"/>
                                </a:rPr>
                                <m:t>𝑛</m:t>
                              </m:r>
                            </m:sup>
                          </m:sSup>
                          <m:r>
                            <a:rPr lang="en-US" altLang="zh-TW" i="1">
                              <a:latin typeface="Cambria Math"/>
                            </a:rPr>
                            <m:t>=</m:t>
                          </m:r>
                          <m:r>
                            <a:rPr lang="en-US" altLang="zh-TW" b="0" i="1" smtClean="0">
                              <a:latin typeface="Cambria Math" panose="02040503050406030204" pitchFamily="18" charset="0"/>
                            </a:rPr>
                            <m:t>𝐾</m:t>
                          </m:r>
                        </m:e>
                      </m:box>
                    </m:oMath>
                  </m:oMathPara>
                </a14:m>
                <a:endParaRPr lang="zh-TW" altLang="en-US" i="1" dirty="0"/>
              </a:p>
            </p:txBody>
          </p:sp>
        </mc:Choice>
        <mc:Fallback xmlns="">
          <p:sp>
            <p:nvSpPr>
              <p:cNvPr id="5" name="矩形 4"/>
              <p:cNvSpPr>
                <a:spLocks noRot="1" noChangeAspect="1" noMove="1" noResize="1" noEditPoints="1" noAdjustHandles="1" noChangeArrowheads="1" noChangeShapeType="1" noTextEdit="1"/>
              </p:cNvSpPr>
              <p:nvPr/>
            </p:nvSpPr>
            <p:spPr>
              <a:xfrm>
                <a:off x="7712952" y="4149405"/>
                <a:ext cx="1130181" cy="369332"/>
              </a:xfrm>
              <a:prstGeom prst="rect">
                <a:avLst/>
              </a:prstGeom>
              <a:blipFill rotWithShape="0">
                <a:blip r:embed="rId5"/>
                <a:stretch>
                  <a:fillRect/>
                </a:stretch>
              </a:blipFill>
            </p:spPr>
            <p:txBody>
              <a:bodyPr/>
              <a:lstStyle/>
              <a:p>
                <a:r>
                  <a:rPr lang="zh-TW" altLang="en-US">
                    <a:noFill/>
                  </a:rPr>
                  <a:t> </a:t>
                </a:r>
              </a:p>
            </p:txBody>
          </p:sp>
        </mc:Fallback>
      </mc:AlternateContent>
      <p:sp>
        <p:nvSpPr>
          <p:cNvPr id="6" name="矩形 5"/>
          <p:cNvSpPr/>
          <p:nvPr/>
        </p:nvSpPr>
        <p:spPr>
          <a:xfrm>
            <a:off x="6133667" y="4600165"/>
            <a:ext cx="5459002" cy="523220"/>
          </a:xfrm>
          <a:prstGeom prst="rect">
            <a:avLst/>
          </a:prstGeom>
        </p:spPr>
        <p:txBody>
          <a:bodyPr wrap="square">
            <a:spAutoFit/>
          </a:bodyPr>
          <a:lstStyle/>
          <a:p>
            <a:r>
              <a:rPr lang="en-US" altLang="zh-TW" sz="1400" dirty="0"/>
              <a:t>V</a:t>
            </a:r>
            <a:r>
              <a:rPr lang="en-US" altLang="zh-TW" sz="1400" dirty="0" smtClean="0"/>
              <a:t> </a:t>
            </a:r>
            <a:r>
              <a:rPr lang="en-US" altLang="zh-TW" sz="1400" dirty="0"/>
              <a:t>= </a:t>
            </a:r>
            <a:r>
              <a:rPr lang="zh-TW" altLang="zh-TW" sz="1400" dirty="0"/>
              <a:t>切削速度</a:t>
            </a:r>
            <a:r>
              <a:rPr lang="en-US" altLang="zh-TW" sz="1400" dirty="0"/>
              <a:t>(</a:t>
            </a:r>
            <a:r>
              <a:rPr lang="en-US" altLang="zh-TW" sz="1400" dirty="0" smtClean="0"/>
              <a:t>mm/min</a:t>
            </a:r>
            <a:r>
              <a:rPr lang="en-US" altLang="zh-TW" sz="1400" dirty="0"/>
              <a:t>)</a:t>
            </a:r>
            <a:r>
              <a:rPr lang="zh-TW" altLang="zh-TW" sz="1400" dirty="0"/>
              <a:t>。</a:t>
            </a:r>
            <a:r>
              <a:rPr lang="en-US" altLang="zh-TW" sz="1400" dirty="0"/>
              <a:t>T = </a:t>
            </a:r>
            <a:r>
              <a:rPr lang="zh-TW" altLang="zh-TW" sz="1400" dirty="0"/>
              <a:t>切削時間</a:t>
            </a:r>
            <a:r>
              <a:rPr lang="en-US" altLang="zh-TW" sz="1400" dirty="0"/>
              <a:t>(min)</a:t>
            </a:r>
            <a:r>
              <a:rPr lang="zh-TW" altLang="zh-TW" sz="1400" dirty="0"/>
              <a:t>，如當</a:t>
            </a:r>
            <a:r>
              <a:rPr lang="en-US" altLang="zh-TW" sz="1400" dirty="0"/>
              <a:t>T= 1</a:t>
            </a:r>
            <a:r>
              <a:rPr lang="zh-TW" altLang="zh-TW" sz="1400" dirty="0"/>
              <a:t>，</a:t>
            </a:r>
            <a:r>
              <a:rPr lang="zh-TW" altLang="zh-TW" sz="1400" dirty="0" smtClean="0"/>
              <a:t>則</a:t>
            </a:r>
            <a:r>
              <a:rPr lang="en-US" altLang="zh-TW" sz="1400" dirty="0" smtClean="0"/>
              <a:t>V=K</a:t>
            </a:r>
            <a:r>
              <a:rPr lang="zh-TW" altLang="zh-TW" sz="1400" dirty="0" smtClean="0"/>
              <a:t>。</a:t>
            </a:r>
            <a:endParaRPr lang="zh-TW" altLang="zh-TW" sz="1400" dirty="0"/>
          </a:p>
          <a:p>
            <a:endParaRPr lang="zh-TW" altLang="en-US" sz="1400" dirty="0"/>
          </a:p>
        </p:txBody>
      </p:sp>
      <mc:AlternateContent xmlns:mc="http://schemas.openxmlformats.org/markup-compatibility/2006" xmlns:a14="http://schemas.microsoft.com/office/drawing/2010/main">
        <mc:Choice Requires="a14">
          <p:sp>
            <p:nvSpPr>
              <p:cNvPr id="7" name="矩形 6"/>
              <p:cNvSpPr/>
              <p:nvPr/>
            </p:nvSpPr>
            <p:spPr>
              <a:xfrm>
                <a:off x="7604590" y="3007533"/>
                <a:ext cx="1590307" cy="397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TW" altLang="zh-TW" i="1">
                              <a:latin typeface="Cambria Math"/>
                            </a:rPr>
                          </m:ctrlPr>
                        </m:sSupPr>
                        <m:e>
                          <m:r>
                            <a:rPr lang="en-US" altLang="zh-TW" i="1">
                              <a:latin typeface="Cambria Math"/>
                            </a:rPr>
                            <m:t>𝑇</m:t>
                          </m:r>
                        </m:e>
                        <m:sup>
                          <m:r>
                            <a:rPr lang="en-US" altLang="zh-TW" i="1">
                              <a:latin typeface="Cambria Math"/>
                            </a:rPr>
                            <m:t>𝑛</m:t>
                          </m:r>
                        </m:sup>
                      </m:sSup>
                      <m:r>
                        <a:rPr lang="en-US" altLang="zh-TW" i="1">
                          <a:latin typeface="Cambria Math"/>
                        </a:rPr>
                        <m:t>𝑉</m:t>
                      </m:r>
                      <m:sSup>
                        <m:sSupPr>
                          <m:ctrlPr>
                            <a:rPr lang="zh-TW" altLang="zh-TW" i="1">
                              <a:latin typeface="Cambria Math"/>
                            </a:rPr>
                          </m:ctrlPr>
                        </m:sSupPr>
                        <m:e>
                          <m:r>
                            <a:rPr lang="en-US" altLang="zh-TW" i="1">
                              <a:latin typeface="Cambria Math"/>
                            </a:rPr>
                            <m:t>𝑓</m:t>
                          </m:r>
                        </m:e>
                        <m:sup>
                          <m:r>
                            <a:rPr lang="en-US" altLang="zh-TW" i="1">
                              <a:latin typeface="Cambria Math"/>
                            </a:rPr>
                            <m:t>𝑎</m:t>
                          </m:r>
                        </m:sup>
                      </m:sSup>
                      <m:sSup>
                        <m:sSupPr>
                          <m:ctrlPr>
                            <a:rPr lang="zh-TW" altLang="zh-TW" i="1">
                              <a:latin typeface="Cambria Math"/>
                            </a:rPr>
                          </m:ctrlPr>
                        </m:sSupPr>
                        <m:e>
                          <m:r>
                            <a:rPr lang="en-US" altLang="zh-TW" i="1">
                              <a:latin typeface="Cambria Math"/>
                            </a:rPr>
                            <m:t>𝐷</m:t>
                          </m:r>
                        </m:e>
                        <m:sup>
                          <m:r>
                            <a:rPr lang="en-US" altLang="zh-TW" i="1">
                              <a:latin typeface="Cambria Math"/>
                            </a:rPr>
                            <m:t>𝑏</m:t>
                          </m:r>
                        </m:sup>
                      </m:sSup>
                      <m:r>
                        <a:rPr lang="en-US" altLang="zh-TW" i="1">
                          <a:latin typeface="Cambria Math"/>
                        </a:rPr>
                        <m:t>=</m:t>
                      </m:r>
                      <m:r>
                        <a:rPr lang="en-US" altLang="zh-TW" i="1">
                          <a:latin typeface="Cambria Math"/>
                        </a:rPr>
                        <m:t>𝐾</m:t>
                      </m:r>
                    </m:oMath>
                  </m:oMathPara>
                </a14:m>
                <a:endParaRPr lang="zh-TW" altLang="en-US" dirty="0"/>
              </a:p>
            </p:txBody>
          </p:sp>
        </mc:Choice>
        <mc:Fallback xmlns="">
          <p:sp>
            <p:nvSpPr>
              <p:cNvPr id="7" name="矩形 6"/>
              <p:cNvSpPr>
                <a:spLocks noRot="1" noChangeAspect="1" noMove="1" noResize="1" noEditPoints="1" noAdjustHandles="1" noChangeArrowheads="1" noChangeShapeType="1" noTextEdit="1"/>
              </p:cNvSpPr>
              <p:nvPr/>
            </p:nvSpPr>
            <p:spPr>
              <a:xfrm>
                <a:off x="7604590" y="3007533"/>
                <a:ext cx="1590307" cy="397032"/>
              </a:xfrm>
              <a:prstGeom prst="rect">
                <a:avLst/>
              </a:prstGeom>
              <a:blipFill rotWithShape="0">
                <a:blip r:embed="rId6"/>
                <a:stretch>
                  <a:fillRect r="-383" b="-9231"/>
                </a:stretch>
              </a:blipFill>
            </p:spPr>
            <p:txBody>
              <a:bodyPr/>
              <a:lstStyle/>
              <a:p>
                <a:r>
                  <a:rPr lang="zh-TW" altLang="en-US">
                    <a:noFill/>
                  </a:rPr>
                  <a:t> </a:t>
                </a:r>
              </a:p>
            </p:txBody>
          </p:sp>
        </mc:Fallback>
      </mc:AlternateContent>
      <p:sp>
        <p:nvSpPr>
          <p:cNvPr id="8" name="矩形 7"/>
          <p:cNvSpPr/>
          <p:nvPr/>
        </p:nvSpPr>
        <p:spPr>
          <a:xfrm>
            <a:off x="6096000" y="3412248"/>
            <a:ext cx="5496669" cy="523220"/>
          </a:xfrm>
          <a:prstGeom prst="rect">
            <a:avLst/>
          </a:prstGeom>
        </p:spPr>
        <p:txBody>
          <a:bodyPr wrap="square">
            <a:spAutoFit/>
          </a:bodyPr>
          <a:lstStyle/>
          <a:p>
            <a:r>
              <a:rPr lang="en-US" altLang="zh-TW" sz="1400" dirty="0" smtClean="0"/>
              <a:t>T </a:t>
            </a:r>
            <a:r>
              <a:rPr lang="en-US" altLang="zh-TW" sz="1400" dirty="0"/>
              <a:t>= time</a:t>
            </a:r>
            <a:r>
              <a:rPr lang="zh-TW" altLang="zh-TW" sz="1400" dirty="0"/>
              <a:t>、</a:t>
            </a:r>
            <a:r>
              <a:rPr lang="en-US" altLang="zh-TW" sz="1400" dirty="0"/>
              <a:t>V =</a:t>
            </a:r>
            <a:r>
              <a:rPr lang="zh-TW" altLang="zh-TW" sz="1400" dirty="0" smtClean="0"/>
              <a:t>切削</a:t>
            </a:r>
            <a:r>
              <a:rPr lang="zh-TW" altLang="en-US" sz="1400" dirty="0" smtClean="0"/>
              <a:t>速</a:t>
            </a:r>
            <a:r>
              <a:rPr lang="zh-TW" altLang="zh-TW" sz="1400" dirty="0" smtClean="0"/>
              <a:t>率</a:t>
            </a:r>
            <a:r>
              <a:rPr lang="en-US" altLang="zh-TW" sz="1400" dirty="0" smtClean="0"/>
              <a:t>(mm/min)</a:t>
            </a:r>
            <a:r>
              <a:rPr lang="zh-TW" altLang="zh-TW" sz="1400" dirty="0" smtClean="0"/>
              <a:t>、</a:t>
            </a:r>
            <a:r>
              <a:rPr lang="en-US" altLang="zh-TW" sz="1400" dirty="0"/>
              <a:t>f = </a:t>
            </a:r>
            <a:r>
              <a:rPr lang="zh-TW" altLang="zh-TW" sz="1400" dirty="0"/>
              <a:t>進給</a:t>
            </a:r>
            <a:r>
              <a:rPr lang="zh-TW" altLang="zh-TW" sz="1400" dirty="0" smtClean="0"/>
              <a:t>速率</a:t>
            </a:r>
            <a:r>
              <a:rPr lang="en-US" altLang="zh-TW" sz="1400" dirty="0" smtClean="0"/>
              <a:t>(mm/min)</a:t>
            </a:r>
            <a:r>
              <a:rPr lang="zh-TW" altLang="zh-TW" sz="1400" dirty="0" smtClean="0"/>
              <a:t>、</a:t>
            </a:r>
            <a:r>
              <a:rPr lang="en-US" altLang="zh-TW" sz="1400" dirty="0"/>
              <a:t>D = </a:t>
            </a:r>
            <a:r>
              <a:rPr lang="zh-TW" altLang="zh-TW" sz="1400" dirty="0"/>
              <a:t>切削</a:t>
            </a:r>
            <a:r>
              <a:rPr lang="zh-TW" altLang="zh-TW" sz="1400" dirty="0" smtClean="0"/>
              <a:t>深度</a:t>
            </a:r>
            <a:r>
              <a:rPr lang="en-US" altLang="zh-TW" sz="1400" dirty="0" smtClean="0"/>
              <a:t>(mm)</a:t>
            </a:r>
            <a:endParaRPr lang="zh-TW" altLang="en-US" sz="1400" dirty="0"/>
          </a:p>
        </p:txBody>
      </p:sp>
    </p:spTree>
    <p:extLst>
      <p:ext uri="{BB962C8B-B14F-4D97-AF65-F5344CB8AC3E}">
        <p14:creationId xmlns:p14="http://schemas.microsoft.com/office/powerpoint/2010/main" val="18017747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b="1" dirty="0"/>
              <a:t>2.</a:t>
            </a:r>
            <a:r>
              <a:rPr lang="zh-TW" altLang="en-US" sz="4000" b="1" dirty="0"/>
              <a:t>理論方法 </a:t>
            </a:r>
            <a:r>
              <a:rPr lang="en-US" altLang="zh-TW" sz="4000" b="1" dirty="0" smtClean="0"/>
              <a:t>– </a:t>
            </a:r>
            <a:r>
              <a:rPr lang="zh-TW" altLang="en-US" sz="4000" b="1" dirty="0" smtClean="0"/>
              <a:t>預測方法</a:t>
            </a:r>
            <a:r>
              <a:rPr lang="en-US" altLang="zh-TW" sz="4000" b="1" dirty="0" smtClean="0"/>
              <a:t>(</a:t>
            </a:r>
            <a:r>
              <a:rPr lang="zh-TW" altLang="en-US" sz="4000" b="1" dirty="0" smtClean="0"/>
              <a:t>頻域分析</a:t>
            </a:r>
            <a:r>
              <a:rPr lang="en-US" altLang="zh-TW" sz="4000" b="1" dirty="0" smtClean="0"/>
              <a:t>)</a:t>
            </a:r>
            <a:endParaRPr lang="zh-TW" altLang="en-US" sz="4000" b="1" dirty="0"/>
          </a:p>
        </p:txBody>
      </p:sp>
      <p:sp>
        <p:nvSpPr>
          <p:cNvPr id="3" name="內容版面配置區 2"/>
          <p:cNvSpPr>
            <a:spLocks noGrp="1"/>
          </p:cNvSpPr>
          <p:nvPr>
            <p:ph idx="1"/>
          </p:nvPr>
        </p:nvSpPr>
        <p:spPr>
          <a:xfrm>
            <a:off x="704636" y="1491024"/>
            <a:ext cx="10515599" cy="3923456"/>
          </a:xfrm>
        </p:spPr>
        <p:txBody>
          <a:bodyPr>
            <a:normAutofit/>
          </a:bodyPr>
          <a:lstStyle/>
          <a:p>
            <a:pPr marL="182563" indent="-182563">
              <a:buFont typeface="Wingdings" pitchFamily="2" charset="2"/>
              <a:buChar char="l"/>
            </a:pPr>
            <a:r>
              <a:rPr lang="zh-TW" altLang="en-US" b="1" dirty="0"/>
              <a:t>快速傅立葉轉換</a:t>
            </a:r>
            <a:r>
              <a:rPr lang="en-US" altLang="zh-TW" b="1" dirty="0"/>
              <a:t>(Fast Fourier Transform)</a:t>
            </a:r>
          </a:p>
          <a:p>
            <a:pPr lvl="1" indent="0">
              <a:buNone/>
            </a:pPr>
            <a:r>
              <a:rPr lang="en-US" altLang="zh-TW" dirty="0" smtClean="0"/>
              <a:t>1. </a:t>
            </a:r>
            <a:r>
              <a:rPr lang="zh-TW" altLang="en-US" dirty="0" smtClean="0"/>
              <a:t>時</a:t>
            </a:r>
            <a:r>
              <a:rPr lang="zh-TW" altLang="en-US" dirty="0"/>
              <a:t>域透過轉換成頻譜後，計算各</a:t>
            </a:r>
            <a:r>
              <a:rPr lang="zh-TW" altLang="en-US" dirty="0">
                <a:solidFill>
                  <a:schemeClr val="accent1"/>
                </a:solidFill>
              </a:rPr>
              <a:t>頻率點</a:t>
            </a:r>
            <a:r>
              <a:rPr lang="zh-TW" altLang="en-US" dirty="0"/>
              <a:t>所佔比例，再找出各</a:t>
            </a:r>
            <a:r>
              <a:rPr lang="zh-TW" altLang="en-US" dirty="0">
                <a:solidFill>
                  <a:schemeClr val="accent1"/>
                </a:solidFill>
              </a:rPr>
              <a:t>倍頻</a:t>
            </a:r>
            <a:r>
              <a:rPr lang="en-US" altLang="zh-TW" dirty="0"/>
              <a:t>(</a:t>
            </a:r>
            <a:r>
              <a:rPr lang="zh-TW" altLang="en-US" dirty="0">
                <a:solidFill>
                  <a:schemeClr val="accent1"/>
                </a:solidFill>
              </a:rPr>
              <a:t>主軸基頻</a:t>
            </a:r>
            <a:r>
              <a:rPr lang="en-US" altLang="zh-TW" dirty="0"/>
              <a:t>)</a:t>
            </a:r>
            <a:r>
              <a:rPr lang="zh-TW" altLang="en-US" dirty="0"/>
              <a:t>所釋放出的能量</a:t>
            </a:r>
            <a:r>
              <a:rPr lang="zh-TW" altLang="en-US" dirty="0" smtClean="0"/>
              <a:t>。</a:t>
            </a:r>
            <a:endParaRPr lang="en-US" altLang="zh-TW" dirty="0" smtClean="0"/>
          </a:p>
          <a:p>
            <a:pPr lvl="1" indent="0">
              <a:buNone/>
            </a:pPr>
            <a:r>
              <a:rPr lang="en-US" altLang="zh-TW" dirty="0" smtClean="0"/>
              <a:t>2. </a:t>
            </a:r>
            <a:r>
              <a:rPr lang="zh-TW" altLang="en-US" dirty="0" smtClean="0"/>
              <a:t>但</a:t>
            </a:r>
            <a:r>
              <a:rPr lang="zh-TW" altLang="en-US" dirty="0"/>
              <a:t>因</a:t>
            </a:r>
            <a:r>
              <a:rPr lang="zh-TW" altLang="en-US" dirty="0">
                <a:solidFill>
                  <a:schemeClr val="accent1"/>
                </a:solidFill>
              </a:rPr>
              <a:t>負載變動</a:t>
            </a:r>
            <a:r>
              <a:rPr lang="zh-TW" altLang="en-US" dirty="0"/>
              <a:t>，</a:t>
            </a:r>
            <a:r>
              <a:rPr lang="zh-TW" altLang="en-US" dirty="0">
                <a:solidFill>
                  <a:schemeClr val="accent1"/>
                </a:solidFill>
              </a:rPr>
              <a:t>基頻會變動</a:t>
            </a:r>
            <a:r>
              <a:rPr lang="zh-TW" altLang="en-US" dirty="0"/>
              <a:t>，故取目標頻段 </a:t>
            </a:r>
            <a:r>
              <a:rPr lang="en-US" altLang="zh-TW" dirty="0">
                <a:solidFill>
                  <a:schemeClr val="accent1"/>
                </a:solidFill>
              </a:rPr>
              <a:t>±0.5HZ</a:t>
            </a:r>
            <a:r>
              <a:rPr lang="zh-TW" altLang="en-US" dirty="0"/>
              <a:t>區段內的能量，當成該目標頻段的</a:t>
            </a:r>
            <a:r>
              <a:rPr lang="zh-TW" altLang="en-US" dirty="0">
                <a:solidFill>
                  <a:schemeClr val="accent1"/>
                </a:solidFill>
              </a:rPr>
              <a:t>能量值</a:t>
            </a:r>
            <a:r>
              <a:rPr lang="zh-TW" altLang="en-US" dirty="0" smtClean="0"/>
              <a:t>。</a:t>
            </a:r>
            <a:endParaRPr lang="en-US" altLang="zh-TW" dirty="0" smtClean="0"/>
          </a:p>
          <a:p>
            <a:pPr lvl="1" indent="0">
              <a:buNone/>
            </a:pPr>
            <a:r>
              <a:rPr lang="zh-TW" altLang="en-US" dirty="0" smtClean="0">
                <a:latin typeface="+mn-ea"/>
                <a:cs typeface="Tahoma" panose="020B0604030504040204" pitchFamily="34" charset="0"/>
              </a:rPr>
              <a:t>例</a:t>
            </a:r>
            <a:r>
              <a:rPr lang="en-US" altLang="zh-TW" dirty="0">
                <a:latin typeface="+mn-ea"/>
                <a:cs typeface="Tahoma" panose="020B0604030504040204" pitchFamily="34" charset="0"/>
              </a:rPr>
              <a:t>:</a:t>
            </a:r>
            <a:r>
              <a:rPr lang="zh-TW" altLang="en-US" dirty="0">
                <a:latin typeface="+mn-ea"/>
                <a:cs typeface="Tahoma" panose="020B0604030504040204" pitchFamily="34" charset="0"/>
              </a:rPr>
              <a:t> </a:t>
            </a:r>
            <a:r>
              <a:rPr lang="en-US" altLang="zh-TW" dirty="0">
                <a:latin typeface="+mn-ea"/>
                <a:cs typeface="Tahoma" panose="020B0604030504040204" pitchFamily="34" charset="0"/>
              </a:rPr>
              <a:t>1</a:t>
            </a:r>
            <a:r>
              <a:rPr lang="zh-TW" altLang="en-US" dirty="0">
                <a:latin typeface="+mn-ea"/>
                <a:cs typeface="Tahoma" panose="020B0604030504040204" pitchFamily="34" charset="0"/>
              </a:rPr>
              <a:t>倍頻</a:t>
            </a:r>
            <a:r>
              <a:rPr lang="en-US" altLang="zh-TW" dirty="0">
                <a:latin typeface="+mn-ea"/>
                <a:cs typeface="Tahoma" panose="020B0604030504040204" pitchFamily="34" charset="0"/>
              </a:rPr>
              <a:t>(Hz)</a:t>
            </a:r>
            <a:r>
              <a:rPr lang="zh-TW" altLang="en-US" dirty="0">
                <a:latin typeface="+mn-ea"/>
                <a:cs typeface="Tahoma" panose="020B0604030504040204" pitchFamily="34" charset="0"/>
              </a:rPr>
              <a:t> </a:t>
            </a:r>
            <a:r>
              <a:rPr lang="en-US" altLang="zh-TW" dirty="0">
                <a:latin typeface="+mn-ea"/>
                <a:cs typeface="Tahoma" panose="020B0604030504040204" pitchFamily="34" charset="0"/>
              </a:rPr>
              <a:t>=</a:t>
            </a:r>
            <a:r>
              <a:rPr lang="zh-TW" altLang="en-US" dirty="0">
                <a:latin typeface="+mn-ea"/>
                <a:cs typeface="Tahoma" panose="020B0604030504040204" pitchFamily="34" charset="0"/>
              </a:rPr>
              <a:t> 主軸轉速</a:t>
            </a:r>
            <a:r>
              <a:rPr lang="en-US" altLang="zh-TW" dirty="0">
                <a:latin typeface="+mn-ea"/>
                <a:cs typeface="Tahoma" panose="020B0604030504040204" pitchFamily="34" charset="0"/>
              </a:rPr>
              <a:t>(RPM)/</a:t>
            </a:r>
            <a:r>
              <a:rPr lang="en-US" altLang="zh-TW" dirty="0" smtClean="0">
                <a:latin typeface="+mn-ea"/>
                <a:cs typeface="Tahoma" panose="020B0604030504040204" pitchFamily="34" charset="0"/>
              </a:rPr>
              <a:t>60</a:t>
            </a:r>
          </a:p>
          <a:p>
            <a:pPr lvl="1" indent="0">
              <a:buNone/>
            </a:pPr>
            <a:endParaRPr lang="en-US" altLang="zh-TW" dirty="0">
              <a:latin typeface="+mn-ea"/>
              <a:cs typeface="Tahoma" panose="020B0604030504040204" pitchFamily="34" charset="0"/>
            </a:endParaRPr>
          </a:p>
          <a:p>
            <a:pPr lvl="1" indent="0">
              <a:buNone/>
            </a:pPr>
            <a:r>
              <a:rPr lang="zh-TW" altLang="en-US" dirty="0">
                <a:latin typeface="+mn-ea"/>
                <a:cs typeface="Tahoma" panose="020B0604030504040204" pitchFamily="34" charset="0"/>
              </a:rPr>
              <a:t>目前計算的特徵有 </a:t>
            </a:r>
            <a:r>
              <a:rPr lang="en-US" altLang="zh-TW" dirty="0">
                <a:latin typeface="+mn-ea"/>
                <a:cs typeface="Tahoma" panose="020B0604030504040204" pitchFamily="34" charset="0"/>
              </a:rPr>
              <a:t>: </a:t>
            </a:r>
          </a:p>
          <a:p>
            <a:pPr lvl="1" indent="0">
              <a:buNone/>
            </a:pPr>
            <a:r>
              <a:rPr lang="zh-TW" altLang="en-US" dirty="0">
                <a:latin typeface="+mn-ea"/>
                <a:cs typeface="Tahoma" panose="020B0604030504040204" pitchFamily="34" charset="0"/>
              </a:rPr>
              <a:t>振動與電流的</a:t>
            </a:r>
            <a:r>
              <a:rPr lang="en-US" altLang="zh-TW" dirty="0">
                <a:latin typeface="+mn-ea"/>
                <a:cs typeface="Tahoma" panose="020B0604030504040204" pitchFamily="34" charset="0"/>
              </a:rPr>
              <a:t>1/4</a:t>
            </a:r>
            <a:r>
              <a:rPr lang="zh-TW" altLang="en-US" dirty="0">
                <a:latin typeface="+mn-ea"/>
                <a:cs typeface="Tahoma" panose="020B0604030504040204" pitchFamily="34" charset="0"/>
              </a:rPr>
              <a:t>倍頻、</a:t>
            </a:r>
            <a:r>
              <a:rPr lang="en-US" altLang="zh-TW" dirty="0">
                <a:latin typeface="+mn-ea"/>
                <a:cs typeface="Tahoma" panose="020B0604030504040204" pitchFamily="34" charset="0"/>
              </a:rPr>
              <a:t>1/2</a:t>
            </a:r>
            <a:r>
              <a:rPr lang="zh-TW" altLang="en-US" dirty="0">
                <a:latin typeface="+mn-ea"/>
                <a:cs typeface="Tahoma" panose="020B0604030504040204" pitchFamily="34" charset="0"/>
              </a:rPr>
              <a:t>倍頻、</a:t>
            </a:r>
            <a:r>
              <a:rPr lang="en-US" altLang="zh-TW" dirty="0">
                <a:latin typeface="+mn-ea"/>
                <a:cs typeface="Tahoma" panose="020B0604030504040204" pitchFamily="34" charset="0"/>
              </a:rPr>
              <a:t>1</a:t>
            </a:r>
            <a:r>
              <a:rPr lang="zh-TW" altLang="en-US" dirty="0">
                <a:latin typeface="+mn-ea"/>
                <a:cs typeface="Tahoma" panose="020B0604030504040204" pitchFamily="34" charset="0"/>
              </a:rPr>
              <a:t>倍頻、</a:t>
            </a:r>
            <a:r>
              <a:rPr lang="en-US" altLang="zh-TW" dirty="0">
                <a:latin typeface="+mn-ea"/>
                <a:cs typeface="Tahoma" panose="020B0604030504040204" pitchFamily="34" charset="0"/>
              </a:rPr>
              <a:t>2</a:t>
            </a:r>
            <a:r>
              <a:rPr lang="zh-TW" altLang="en-US" dirty="0">
                <a:latin typeface="+mn-ea"/>
                <a:cs typeface="Tahoma" panose="020B0604030504040204" pitchFamily="34" charset="0"/>
              </a:rPr>
              <a:t>倍頻、</a:t>
            </a:r>
            <a:r>
              <a:rPr lang="en-US" altLang="zh-TW" dirty="0">
                <a:latin typeface="+mn-ea"/>
                <a:cs typeface="Tahoma" panose="020B0604030504040204" pitchFamily="34" charset="0"/>
              </a:rPr>
              <a:t>3</a:t>
            </a:r>
            <a:r>
              <a:rPr lang="zh-TW" altLang="en-US" dirty="0">
                <a:latin typeface="+mn-ea"/>
                <a:cs typeface="Tahoma" panose="020B0604030504040204" pitchFamily="34" charset="0"/>
              </a:rPr>
              <a:t>倍頻。</a:t>
            </a:r>
          </a:p>
          <a:p>
            <a:pPr lvl="1" indent="0">
              <a:buNone/>
            </a:pPr>
            <a:endParaRPr lang="en-US" altLang="zh-TW" dirty="0">
              <a:latin typeface="+mn-ea"/>
              <a:cs typeface="Tahoma" panose="020B0604030504040204" pitchFamily="34" charset="0"/>
            </a:endParaRPr>
          </a:p>
          <a:p>
            <a:pPr marL="1028700" lvl="1" indent="-342900">
              <a:buAutoNum type="arabicPeriod" startAt="2"/>
            </a:pPr>
            <a:endParaRPr lang="zh-TW" altLang="en-US" dirty="0"/>
          </a:p>
          <a:p>
            <a:pPr marL="182563" indent="-182563"/>
            <a:endParaRPr lang="zh-TW" altLang="en-US" sz="1800" dirty="0"/>
          </a:p>
          <a:p>
            <a:pPr marL="182563" indent="-182563"/>
            <a:endParaRPr lang="en-US" altLang="zh-TW" sz="1800" dirty="0" smtClean="0"/>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pPr/>
              <a:t>15</a:t>
            </a:fld>
            <a:endParaRPr lang="zh-TW" altLang="en-US"/>
          </a:p>
        </p:txBody>
      </p:sp>
      <p:sp>
        <p:nvSpPr>
          <p:cNvPr id="7168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71684"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5952971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b="1" dirty="0"/>
              <a:t>2.</a:t>
            </a:r>
            <a:r>
              <a:rPr lang="zh-TW" altLang="en-US" sz="4000" b="1" dirty="0"/>
              <a:t>理論方法 </a:t>
            </a:r>
            <a:r>
              <a:rPr lang="en-US" altLang="zh-TW" sz="4000" b="1" dirty="0" smtClean="0"/>
              <a:t>– </a:t>
            </a:r>
            <a:r>
              <a:rPr lang="zh-TW" altLang="en-US" sz="4000" b="1" dirty="0" smtClean="0"/>
              <a:t>預測方法</a:t>
            </a:r>
            <a:r>
              <a:rPr lang="en-US" altLang="zh-TW" sz="4000" b="1" dirty="0" smtClean="0"/>
              <a:t>(</a:t>
            </a:r>
            <a:r>
              <a:rPr lang="zh-TW" altLang="en-US" sz="4000" b="1" dirty="0" smtClean="0"/>
              <a:t>時頻域分析</a:t>
            </a:r>
            <a:r>
              <a:rPr lang="en-US" altLang="zh-TW" sz="4000" b="1" dirty="0" smtClean="0"/>
              <a:t>)</a:t>
            </a:r>
            <a:endParaRPr lang="zh-TW" altLang="en-US" sz="4000" b="1" dirty="0"/>
          </a:p>
        </p:txBody>
      </p:sp>
      <p:sp>
        <p:nvSpPr>
          <p:cNvPr id="3" name="內容版面配置區 2"/>
          <p:cNvSpPr>
            <a:spLocks noGrp="1"/>
          </p:cNvSpPr>
          <p:nvPr>
            <p:ph idx="1"/>
          </p:nvPr>
        </p:nvSpPr>
        <p:spPr>
          <a:xfrm>
            <a:off x="119010" y="1213622"/>
            <a:ext cx="5521502" cy="5033066"/>
          </a:xfrm>
        </p:spPr>
        <p:txBody>
          <a:bodyPr>
            <a:normAutofit/>
          </a:bodyPr>
          <a:lstStyle/>
          <a:p>
            <a:pPr marL="182563" indent="-182563">
              <a:buFont typeface="Wingdings" pitchFamily="2" charset="2"/>
              <a:buChar char="l"/>
            </a:pPr>
            <a:r>
              <a:rPr lang="zh-TW" altLang="en-US" b="1" dirty="0" smtClean="0"/>
              <a:t>小波包分解</a:t>
            </a:r>
            <a:r>
              <a:rPr lang="en-US" altLang="zh-TW" b="1" dirty="0" smtClean="0"/>
              <a:t>(Wavelet </a:t>
            </a:r>
            <a:r>
              <a:rPr lang="en-US" altLang="zh-TW" b="1" dirty="0"/>
              <a:t>packet decomposition)</a:t>
            </a:r>
          </a:p>
          <a:p>
            <a:pPr lvl="1" indent="0">
              <a:buNone/>
            </a:pPr>
            <a:r>
              <a:rPr lang="en-US" altLang="zh-TW" dirty="0" smtClean="0"/>
              <a:t>1. </a:t>
            </a:r>
            <a:r>
              <a:rPr lang="zh-TW" altLang="en-US" dirty="0" smtClean="0"/>
              <a:t>透過</a:t>
            </a:r>
            <a:r>
              <a:rPr lang="zh-TW" altLang="en-US" dirty="0">
                <a:solidFill>
                  <a:schemeClr val="accent1"/>
                </a:solidFill>
              </a:rPr>
              <a:t>低頻</a:t>
            </a:r>
            <a:r>
              <a:rPr lang="zh-TW" altLang="en-US" dirty="0"/>
              <a:t>與</a:t>
            </a:r>
            <a:r>
              <a:rPr lang="zh-TW" altLang="en-US" dirty="0">
                <a:solidFill>
                  <a:schemeClr val="accent1"/>
                </a:solidFill>
              </a:rPr>
              <a:t>高頻</a:t>
            </a:r>
            <a:r>
              <a:rPr lang="zh-TW" altLang="en-US" dirty="0"/>
              <a:t>的分割，找出各小波層的能量</a:t>
            </a:r>
            <a:r>
              <a:rPr lang="zh-TW" altLang="en-US" dirty="0" smtClean="0"/>
              <a:t>值。</a:t>
            </a:r>
            <a:endParaRPr lang="en-US" altLang="zh-TW" dirty="0" smtClean="0"/>
          </a:p>
          <a:p>
            <a:pPr lvl="1" indent="0">
              <a:buNone/>
            </a:pPr>
            <a:r>
              <a:rPr lang="en-US" altLang="zh-TW" dirty="0" smtClean="0"/>
              <a:t>2. </a:t>
            </a:r>
            <a:r>
              <a:rPr lang="zh-TW" altLang="en-US" dirty="0" smtClean="0"/>
              <a:t>因</a:t>
            </a:r>
            <a:r>
              <a:rPr lang="zh-TW" altLang="en-US" dirty="0"/>
              <a:t>能量釋放分布於各頻段，各小波層包含</a:t>
            </a:r>
            <a:r>
              <a:rPr lang="zh-TW" altLang="en-US" dirty="0">
                <a:solidFill>
                  <a:schemeClr val="accent1"/>
                </a:solidFill>
              </a:rPr>
              <a:t>不同頻段的能量值</a:t>
            </a:r>
            <a:r>
              <a:rPr lang="zh-TW" altLang="en-US" dirty="0"/>
              <a:t>，可彌補頻率分析</a:t>
            </a:r>
            <a:r>
              <a:rPr lang="zh-TW" altLang="en-US" dirty="0">
                <a:solidFill>
                  <a:schemeClr val="accent1"/>
                </a:solidFill>
              </a:rPr>
              <a:t>只取基頻點</a:t>
            </a:r>
            <a:r>
              <a:rPr lang="zh-TW" altLang="en-US" dirty="0"/>
              <a:t>附近能量的</a:t>
            </a:r>
            <a:r>
              <a:rPr lang="zh-TW" altLang="en-US" dirty="0" smtClean="0"/>
              <a:t>缺陷。</a:t>
            </a:r>
            <a:endParaRPr lang="en-US" altLang="zh-TW" dirty="0" smtClean="0"/>
          </a:p>
          <a:p>
            <a:pPr lvl="1" indent="0">
              <a:buNone/>
            </a:pPr>
            <a:endParaRPr lang="en-US" altLang="zh-TW" dirty="0" smtClean="0"/>
          </a:p>
          <a:p>
            <a:pPr lvl="1" indent="0">
              <a:buNone/>
            </a:pPr>
            <a:endParaRPr lang="en-US" altLang="zh-TW" dirty="0">
              <a:latin typeface="+mn-ea"/>
              <a:cs typeface="Tahoma" panose="020B0604030504040204" pitchFamily="34" charset="0"/>
            </a:endParaRPr>
          </a:p>
          <a:p>
            <a:pPr lvl="1" indent="0">
              <a:buNone/>
            </a:pPr>
            <a:r>
              <a:rPr lang="zh-TW" altLang="en-US" dirty="0">
                <a:latin typeface="+mn-ea"/>
                <a:cs typeface="Tahoma" panose="020B0604030504040204" pitchFamily="34" charset="0"/>
              </a:rPr>
              <a:t>目前計算的特徵有 </a:t>
            </a:r>
            <a:r>
              <a:rPr lang="en-US" altLang="zh-TW" dirty="0">
                <a:latin typeface="+mn-ea"/>
                <a:cs typeface="Tahoma" panose="020B0604030504040204" pitchFamily="34" charset="0"/>
              </a:rPr>
              <a:t>: </a:t>
            </a:r>
          </a:p>
          <a:p>
            <a:pPr lvl="1" indent="0">
              <a:buNone/>
            </a:pPr>
            <a:r>
              <a:rPr lang="zh-TW" altLang="en-US" dirty="0" smtClean="0">
                <a:latin typeface="+mn-ea"/>
                <a:cs typeface="Tahoma" panose="020B0604030504040204" pitchFamily="34" charset="0"/>
              </a:rPr>
              <a:t>振動與電流中第五階層的前</a:t>
            </a:r>
            <a:r>
              <a:rPr lang="en-US" altLang="zh-TW" dirty="0" smtClean="0">
                <a:latin typeface="+mn-ea"/>
                <a:cs typeface="Tahoma" panose="020B0604030504040204" pitchFamily="34" charset="0"/>
              </a:rPr>
              <a:t>15</a:t>
            </a:r>
            <a:r>
              <a:rPr lang="zh-TW" altLang="en-US" dirty="0" smtClean="0">
                <a:latin typeface="+mn-ea"/>
                <a:cs typeface="Tahoma" panose="020B0604030504040204" pitchFamily="34" charset="0"/>
              </a:rPr>
              <a:t>個小</a:t>
            </a:r>
            <a:r>
              <a:rPr lang="zh-TW" altLang="en-US" dirty="0">
                <a:latin typeface="+mn-ea"/>
                <a:cs typeface="Tahoma" panose="020B0604030504040204" pitchFamily="34" charset="0"/>
              </a:rPr>
              <a:t>波包</a:t>
            </a:r>
            <a:r>
              <a:rPr lang="zh-TW" altLang="en-US" dirty="0" smtClean="0">
                <a:latin typeface="+mn-ea"/>
                <a:cs typeface="Tahoma" panose="020B0604030504040204" pitchFamily="34" charset="0"/>
              </a:rPr>
              <a:t>能量。</a:t>
            </a:r>
            <a:endParaRPr lang="en-US" altLang="zh-TW" dirty="0">
              <a:latin typeface="+mn-ea"/>
              <a:cs typeface="Tahoma" panose="020B0604030504040204" pitchFamily="34" charset="0"/>
            </a:endParaRPr>
          </a:p>
          <a:p>
            <a:pPr marL="1028700" lvl="1" indent="-342900">
              <a:buAutoNum type="arabicPeriod" startAt="2"/>
            </a:pPr>
            <a:endParaRPr lang="zh-TW" altLang="en-US" dirty="0"/>
          </a:p>
          <a:p>
            <a:pPr marL="182563" indent="-182563"/>
            <a:endParaRPr lang="zh-TW" altLang="en-US" sz="1800" dirty="0"/>
          </a:p>
          <a:p>
            <a:pPr marL="182563" indent="-182563"/>
            <a:endParaRPr lang="en-US" altLang="zh-TW" sz="1800" dirty="0" smtClean="0"/>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pPr/>
              <a:t>16</a:t>
            </a:fld>
            <a:endParaRPr lang="zh-TW" altLang="en-US"/>
          </a:p>
        </p:txBody>
      </p:sp>
      <p:sp>
        <p:nvSpPr>
          <p:cNvPr id="7168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71684"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3987207902"/>
              </p:ext>
            </p:extLst>
          </p:nvPr>
        </p:nvGraphicFramePr>
        <p:xfrm>
          <a:off x="4721643" y="1962365"/>
          <a:ext cx="7164850" cy="3369004"/>
        </p:xfrm>
        <a:graphic>
          <a:graphicData uri="http://schemas.openxmlformats.org/presentationml/2006/ole">
            <mc:AlternateContent xmlns:mc="http://schemas.openxmlformats.org/markup-compatibility/2006">
              <mc:Choice xmlns:v="urn:schemas-microsoft-com:vml" Requires="v">
                <p:oleObj spid="_x0000_s113878" name="Visio" r:id="rId3" imgW="6096106" imgH="2847923" progId="Visio.Drawing.11">
                  <p:embed/>
                </p:oleObj>
              </mc:Choice>
              <mc:Fallback>
                <p:oleObj name="Visio" r:id="rId3" imgW="6096106" imgH="2847923" progId="Visio.Drawing.11">
                  <p:embed/>
                  <p:pic>
                    <p:nvPicPr>
                      <p:cNvPr id="0" name="Object 1"/>
                      <p:cNvPicPr>
                        <a:picLocks noChangeAspect="1" noChangeArrowheads="1"/>
                      </p:cNvPicPr>
                      <p:nvPr/>
                    </p:nvPicPr>
                    <p:blipFill>
                      <a:blip r:embed="rId4"/>
                      <a:srcRect/>
                      <a:stretch>
                        <a:fillRect/>
                      </a:stretch>
                    </p:blipFill>
                    <p:spPr bwMode="auto">
                      <a:xfrm>
                        <a:off x="4721643" y="1962365"/>
                        <a:ext cx="7164850" cy="3369004"/>
                      </a:xfrm>
                      <a:prstGeom prst="rect">
                        <a:avLst/>
                      </a:prstGeom>
                      <a:noFill/>
                    </p:spPr>
                  </p:pic>
                </p:oleObj>
              </mc:Fallback>
            </mc:AlternateContent>
          </a:graphicData>
        </a:graphic>
      </p:graphicFrame>
      <p:sp>
        <p:nvSpPr>
          <p:cNvPr id="9" name="內容版面配置區 4"/>
          <p:cNvSpPr txBox="1">
            <a:spLocks/>
          </p:cNvSpPr>
          <p:nvPr/>
        </p:nvSpPr>
        <p:spPr>
          <a:xfrm>
            <a:off x="7898977" y="5479075"/>
            <a:ext cx="1460780"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smtClean="0">
                <a:solidFill>
                  <a:schemeClr val="tx1"/>
                </a:solidFill>
              </a:rPr>
              <a:t>小波包分解樹</a:t>
            </a:r>
            <a:endParaRPr lang="zh-TW" altLang="en-US" sz="1600" dirty="0">
              <a:solidFill>
                <a:schemeClr val="tx1"/>
              </a:solidFill>
            </a:endParaRPr>
          </a:p>
        </p:txBody>
      </p:sp>
    </p:spTree>
    <p:extLst>
      <p:ext uri="{BB962C8B-B14F-4D97-AF65-F5344CB8AC3E}">
        <p14:creationId xmlns:p14="http://schemas.microsoft.com/office/powerpoint/2010/main" val="16404796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b="1" dirty="0"/>
              <a:t>2.</a:t>
            </a:r>
            <a:r>
              <a:rPr lang="zh-TW" altLang="en-US" sz="4000" b="1" dirty="0"/>
              <a:t>理論方法 </a:t>
            </a:r>
            <a:r>
              <a:rPr lang="en-US" altLang="zh-TW" sz="4000" b="1" dirty="0" smtClean="0"/>
              <a:t>– </a:t>
            </a:r>
            <a:r>
              <a:rPr lang="zh-TW" altLang="en-US" sz="4000" b="1" dirty="0" smtClean="0"/>
              <a:t>預測方法</a:t>
            </a:r>
            <a:r>
              <a:rPr lang="en-US" altLang="zh-TW" sz="4000" b="1" dirty="0" smtClean="0"/>
              <a:t>(</a:t>
            </a:r>
            <a:r>
              <a:rPr lang="zh-TW" altLang="en-US" sz="4000" b="1" dirty="0"/>
              <a:t>時</a:t>
            </a:r>
            <a:r>
              <a:rPr lang="zh-TW" altLang="en-US" sz="4000" b="1" dirty="0" smtClean="0"/>
              <a:t>域分析</a:t>
            </a:r>
            <a:r>
              <a:rPr lang="en-US" altLang="zh-TW" sz="4000" b="1" dirty="0" smtClean="0"/>
              <a:t>)</a:t>
            </a:r>
            <a:endParaRPr lang="zh-TW" altLang="en-US" sz="4000" b="1" dirty="0"/>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pPr/>
              <a:t>17</a:t>
            </a:fld>
            <a:endParaRPr lang="zh-TW" altLang="en-US" dirty="0"/>
          </a:p>
        </p:txBody>
      </p:sp>
      <p:sp>
        <p:nvSpPr>
          <p:cNvPr id="7168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71684"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內容版面配置區 2"/>
          <p:cNvSpPr>
            <a:spLocks noGrp="1"/>
          </p:cNvSpPr>
          <p:nvPr>
            <p:ph idx="1"/>
          </p:nvPr>
        </p:nvSpPr>
        <p:spPr>
          <a:xfrm>
            <a:off x="1320558" y="1616621"/>
            <a:ext cx="3590490" cy="4419751"/>
          </a:xfrm>
        </p:spPr>
        <p:txBody>
          <a:bodyPr>
            <a:normAutofit/>
          </a:bodyPr>
          <a:lstStyle/>
          <a:p>
            <a:pPr>
              <a:buFont typeface="Wingdings" pitchFamily="2" charset="2"/>
              <a:buChar char="l"/>
            </a:pPr>
            <a:r>
              <a:rPr lang="zh-TW" altLang="en-US" b="1" dirty="0" smtClean="0"/>
              <a:t>平均值</a:t>
            </a:r>
            <a:r>
              <a:rPr lang="en-US" altLang="zh-TW" b="1" dirty="0" smtClean="0"/>
              <a:t>(Mean)</a:t>
            </a:r>
            <a:endParaRPr lang="zh-TW" altLang="en-US" b="1" dirty="0"/>
          </a:p>
          <a:p>
            <a:pPr marL="457200" lvl="1" indent="0">
              <a:buNone/>
            </a:pPr>
            <a:r>
              <a:rPr lang="zh-TW" altLang="en-US" dirty="0" smtClean="0"/>
              <a:t>計算數據之平均</a:t>
            </a:r>
            <a:r>
              <a:rPr lang="zh-TW" altLang="en-US" dirty="0"/>
              <a:t>值</a:t>
            </a:r>
          </a:p>
          <a:p>
            <a:pPr>
              <a:buFont typeface="Wingdings" pitchFamily="2" charset="2"/>
              <a:buChar char="l"/>
            </a:pPr>
            <a:r>
              <a:rPr lang="zh-TW" altLang="en-US" b="1" dirty="0" smtClean="0"/>
              <a:t>均方根值</a:t>
            </a:r>
            <a:r>
              <a:rPr lang="en-US" altLang="zh-TW" b="1" dirty="0" smtClean="0"/>
              <a:t>(RMS)</a:t>
            </a:r>
            <a:endParaRPr lang="zh-TW" altLang="en-US" b="1" dirty="0"/>
          </a:p>
          <a:p>
            <a:pPr marL="457200" lvl="1" indent="0">
              <a:buNone/>
            </a:pPr>
            <a:r>
              <a:rPr lang="zh-TW" altLang="en-US" dirty="0"/>
              <a:t>資料的離散</a:t>
            </a:r>
            <a:r>
              <a:rPr lang="zh-TW" altLang="en-US" dirty="0" smtClean="0"/>
              <a:t>程度</a:t>
            </a:r>
            <a:endParaRPr lang="zh-TW" altLang="en-US" dirty="0"/>
          </a:p>
          <a:p>
            <a:pPr>
              <a:buFont typeface="Wingdings" pitchFamily="2" charset="2"/>
              <a:buChar char="l"/>
            </a:pPr>
            <a:r>
              <a:rPr lang="zh-TW" altLang="en-US" b="1" dirty="0" smtClean="0"/>
              <a:t>波峰因數</a:t>
            </a:r>
            <a:r>
              <a:rPr lang="en-US" altLang="zh-TW" b="1" dirty="0" smtClean="0"/>
              <a:t>(CF)</a:t>
            </a:r>
            <a:endParaRPr lang="zh-TW" altLang="en-US" b="1" dirty="0"/>
          </a:p>
          <a:p>
            <a:pPr marL="457200" lvl="1" indent="0">
              <a:buNone/>
            </a:pPr>
            <a:r>
              <a:rPr lang="zh-TW" altLang="en-US" dirty="0" smtClean="0"/>
              <a:t>波</a:t>
            </a:r>
            <a:r>
              <a:rPr lang="zh-TW" altLang="en-US" dirty="0"/>
              <a:t>形</a:t>
            </a:r>
            <a:r>
              <a:rPr lang="zh-TW" altLang="en-US" dirty="0" smtClean="0"/>
              <a:t>間的關係</a:t>
            </a:r>
            <a:endParaRPr lang="en-US" altLang="zh-TW" dirty="0" smtClean="0"/>
          </a:p>
          <a:p>
            <a:pPr>
              <a:buFont typeface="Wingdings" pitchFamily="2" charset="2"/>
              <a:buChar char="l"/>
            </a:pPr>
            <a:r>
              <a:rPr lang="zh-TW" altLang="en-US" b="1" dirty="0" smtClean="0"/>
              <a:t>標準差</a:t>
            </a:r>
            <a:r>
              <a:rPr lang="en-US" altLang="zh-TW" b="1" dirty="0" smtClean="0"/>
              <a:t>(SD)</a:t>
            </a:r>
            <a:endParaRPr lang="zh-TW" altLang="en-US" b="1" dirty="0" smtClean="0"/>
          </a:p>
          <a:p>
            <a:pPr marL="457200" lvl="1" indent="0">
              <a:buNone/>
            </a:pPr>
            <a:r>
              <a:rPr lang="zh-TW" altLang="en-US" dirty="0" smtClean="0"/>
              <a:t>資料和平均數之間的差異</a:t>
            </a:r>
            <a:endParaRPr lang="zh-TW" altLang="en-US" dirty="0"/>
          </a:p>
        </p:txBody>
      </p:sp>
      <mc:AlternateContent xmlns:mc="http://schemas.openxmlformats.org/markup-compatibility/2006" xmlns:a14="http://schemas.microsoft.com/office/drawing/2010/main">
        <mc:Choice Requires="a14">
          <p:sp>
            <p:nvSpPr>
              <p:cNvPr id="11" name="矩形 10"/>
              <p:cNvSpPr/>
              <p:nvPr/>
            </p:nvSpPr>
            <p:spPr>
              <a:xfrm>
                <a:off x="4635408" y="1702391"/>
                <a:ext cx="1897314" cy="8443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𝐴𝑣</m:t>
                      </m:r>
                      <m:r>
                        <a:rPr lang="en-US" altLang="zh-TW" i="1">
                          <a:latin typeface="Cambria Math"/>
                        </a:rPr>
                        <m:t> =</m:t>
                      </m:r>
                      <m:f>
                        <m:fPr>
                          <m:ctrlPr>
                            <a:rPr lang="zh-TW" altLang="zh-TW" i="1">
                              <a:latin typeface="Cambria Math"/>
                            </a:rPr>
                          </m:ctrlPr>
                        </m:fPr>
                        <m:num>
                          <m:r>
                            <a:rPr lang="en-US" altLang="zh-TW" i="1">
                              <a:latin typeface="Cambria Math"/>
                            </a:rPr>
                            <m:t>1</m:t>
                          </m:r>
                        </m:num>
                        <m:den>
                          <m:r>
                            <a:rPr lang="en-US" altLang="zh-TW" i="1">
                              <a:latin typeface="Cambria Math"/>
                            </a:rPr>
                            <m:t> </m:t>
                          </m:r>
                          <m:r>
                            <a:rPr lang="en-US" altLang="zh-TW" i="1">
                              <a:latin typeface="Cambria Math"/>
                            </a:rPr>
                            <m:t>𝑛</m:t>
                          </m:r>
                          <m:r>
                            <a:rPr lang="en-US" altLang="zh-TW" i="1">
                              <a:latin typeface="Cambria Math"/>
                            </a:rPr>
                            <m:t> </m:t>
                          </m:r>
                        </m:den>
                      </m:f>
                      <m:nary>
                        <m:naryPr>
                          <m:chr m:val="∑"/>
                          <m:limLoc m:val="undOvr"/>
                          <m:ctrlPr>
                            <a:rPr lang="zh-TW" altLang="zh-TW" i="1">
                              <a:latin typeface="Cambria Math"/>
                            </a:rPr>
                          </m:ctrlPr>
                        </m:naryPr>
                        <m:sub>
                          <m:r>
                            <a:rPr lang="en-US" altLang="zh-TW" i="1">
                              <a:latin typeface="Cambria Math"/>
                            </a:rPr>
                            <m:t>𝑖</m:t>
                          </m:r>
                          <m:r>
                            <a:rPr lang="en-US" altLang="zh-TW" i="1">
                              <a:latin typeface="Cambria Math"/>
                            </a:rPr>
                            <m:t>=1</m:t>
                          </m:r>
                        </m:sub>
                        <m:sup>
                          <m:r>
                            <a:rPr lang="en-US" altLang="zh-TW" i="1">
                              <a:latin typeface="Cambria Math"/>
                            </a:rPr>
                            <m:t>𝑛</m:t>
                          </m:r>
                        </m:sup>
                        <m:e>
                          <m:r>
                            <a:rPr lang="en-US" altLang="zh-TW" i="1">
                              <a:latin typeface="Cambria Math"/>
                            </a:rPr>
                            <m:t>𝑥</m:t>
                          </m:r>
                          <m:d>
                            <m:dPr>
                              <m:ctrlPr>
                                <a:rPr lang="zh-TW" altLang="zh-TW" i="1">
                                  <a:latin typeface="Cambria Math"/>
                                </a:rPr>
                              </m:ctrlPr>
                            </m:dPr>
                            <m:e>
                              <m:r>
                                <a:rPr lang="en-US" altLang="zh-TW" i="1">
                                  <a:latin typeface="Cambria Math"/>
                                </a:rPr>
                                <m:t>𝑡</m:t>
                              </m:r>
                            </m:e>
                          </m:d>
                        </m:e>
                      </m:nary>
                    </m:oMath>
                  </m:oMathPara>
                </a14:m>
                <a:endParaRPr lang="zh-TW" altLang="en-US" i="1" dirty="0"/>
              </a:p>
            </p:txBody>
          </p:sp>
        </mc:Choice>
        <mc:Fallback xmlns="">
          <p:sp>
            <p:nvSpPr>
              <p:cNvPr id="11" name="矩形 10"/>
              <p:cNvSpPr>
                <a:spLocks noRot="1" noChangeAspect="1" noMove="1" noResize="1" noEditPoints="1" noAdjustHandles="1" noChangeArrowheads="1" noChangeShapeType="1" noTextEdit="1"/>
              </p:cNvSpPr>
              <p:nvPr/>
            </p:nvSpPr>
            <p:spPr>
              <a:xfrm>
                <a:off x="4635408" y="1702391"/>
                <a:ext cx="1897314" cy="844398"/>
              </a:xfrm>
              <a:prstGeom prst="rect">
                <a:avLst/>
              </a:prstGeom>
              <a:blipFill rotWithShape="1">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635408" y="2775689"/>
                <a:ext cx="2424638" cy="1169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𝑅𝑀𝑆</m:t>
                      </m:r>
                      <m:r>
                        <a:rPr lang="en-US" altLang="zh-TW" i="1">
                          <a:latin typeface="Cambria Math"/>
                        </a:rPr>
                        <m:t> =</m:t>
                      </m:r>
                      <m:rad>
                        <m:radPr>
                          <m:degHide m:val="on"/>
                          <m:ctrlPr>
                            <a:rPr lang="zh-TW" altLang="zh-TW" i="1">
                              <a:latin typeface="Cambria Math"/>
                            </a:rPr>
                          </m:ctrlPr>
                        </m:radPr>
                        <m:deg/>
                        <m:e>
                          <m:f>
                            <m:fPr>
                              <m:ctrlPr>
                                <a:rPr lang="zh-TW" altLang="zh-TW" i="1">
                                  <a:latin typeface="Cambria Math"/>
                                </a:rPr>
                              </m:ctrlPr>
                            </m:fPr>
                            <m:num>
                              <m:r>
                                <a:rPr lang="en-US" altLang="zh-TW" i="1">
                                  <a:latin typeface="Cambria Math"/>
                                </a:rPr>
                                <m:t>1</m:t>
                              </m:r>
                            </m:num>
                            <m:den>
                              <m:r>
                                <a:rPr lang="en-US" altLang="zh-TW" i="1">
                                  <a:latin typeface="Cambria Math"/>
                                </a:rPr>
                                <m:t> </m:t>
                              </m:r>
                              <m:r>
                                <a:rPr lang="en-US" altLang="zh-TW" i="1">
                                  <a:latin typeface="Cambria Math"/>
                                </a:rPr>
                                <m:t>𝑛</m:t>
                              </m:r>
                              <m:r>
                                <a:rPr lang="en-US" altLang="zh-TW" i="1">
                                  <a:latin typeface="Cambria Math"/>
                                </a:rPr>
                                <m:t> </m:t>
                              </m:r>
                            </m:den>
                          </m:f>
                          <m:nary>
                            <m:naryPr>
                              <m:chr m:val="∑"/>
                              <m:ctrlPr>
                                <a:rPr lang="zh-TW" altLang="zh-TW" i="1">
                                  <a:latin typeface="Cambria Math"/>
                                </a:rPr>
                              </m:ctrlPr>
                            </m:naryPr>
                            <m:sub>
                              <m:r>
                                <a:rPr lang="en-US" altLang="zh-TW" i="1">
                                  <a:latin typeface="Cambria Math"/>
                                </a:rPr>
                                <m:t>𝑖</m:t>
                              </m:r>
                              <m:r>
                                <a:rPr lang="en-US" altLang="zh-TW" i="1">
                                  <a:latin typeface="Cambria Math"/>
                                </a:rPr>
                                <m:t>=1</m:t>
                              </m:r>
                            </m:sub>
                            <m:sup>
                              <m:r>
                                <a:rPr lang="en-US" altLang="zh-TW" i="1">
                                  <a:latin typeface="Cambria Math"/>
                                </a:rPr>
                                <m:t>𝑛</m:t>
                              </m:r>
                            </m:sup>
                            <m:e>
                              <m:sSup>
                                <m:sSupPr>
                                  <m:ctrlPr>
                                    <a:rPr lang="zh-TW" altLang="zh-TW" i="1">
                                      <a:latin typeface="Cambria Math"/>
                                    </a:rPr>
                                  </m:ctrlPr>
                                </m:sSupPr>
                                <m:e>
                                  <m:r>
                                    <a:rPr lang="en-US" altLang="zh-TW" i="1">
                                      <a:latin typeface="Cambria Math"/>
                                    </a:rPr>
                                    <m:t>𝑥</m:t>
                                  </m:r>
                                  <m:r>
                                    <a:rPr lang="en-US" altLang="zh-TW" i="1">
                                      <a:latin typeface="Cambria Math"/>
                                    </a:rPr>
                                    <m:t>(</m:t>
                                  </m:r>
                                  <m:r>
                                    <a:rPr lang="en-US" altLang="zh-TW" i="1">
                                      <a:latin typeface="Cambria Math"/>
                                    </a:rPr>
                                    <m:t>𝑡</m:t>
                                  </m:r>
                                  <m:r>
                                    <a:rPr lang="en-US" altLang="zh-TW" i="1">
                                      <a:latin typeface="Cambria Math"/>
                                    </a:rPr>
                                    <m:t>) </m:t>
                                  </m:r>
                                </m:e>
                                <m:sup>
                                  <m:r>
                                    <a:rPr lang="en-US" altLang="zh-TW" i="1">
                                      <a:latin typeface="Cambria Math"/>
                                    </a:rPr>
                                    <m:t>2</m:t>
                                  </m:r>
                                </m:sup>
                              </m:sSup>
                            </m:e>
                          </m:nary>
                        </m:e>
                      </m:rad>
                    </m:oMath>
                  </m:oMathPara>
                </a14:m>
                <a:endParaRPr lang="zh-TW" altLang="en-US" i="1" dirty="0"/>
              </a:p>
            </p:txBody>
          </p:sp>
        </mc:Choice>
        <mc:Fallback xmlns="">
          <p:sp>
            <p:nvSpPr>
              <p:cNvPr id="12" name="矩形 11"/>
              <p:cNvSpPr>
                <a:spLocks noRot="1" noChangeAspect="1" noMove="1" noResize="1" noEditPoints="1" noAdjustHandles="1" noChangeArrowheads="1" noChangeShapeType="1" noTextEdit="1"/>
              </p:cNvSpPr>
              <p:nvPr/>
            </p:nvSpPr>
            <p:spPr>
              <a:xfrm>
                <a:off x="4635408" y="2775689"/>
                <a:ext cx="2424638" cy="1169936"/>
              </a:xfrm>
              <a:prstGeom prst="rect">
                <a:avLst/>
              </a:prstGeom>
              <a:blipFill rotWithShape="1">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635408" y="4086949"/>
                <a:ext cx="1912703" cy="620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𝐶𝐹</m:t>
                      </m:r>
                      <m:r>
                        <a:rPr lang="en-US" altLang="zh-TW" i="1">
                          <a:latin typeface="Cambria Math"/>
                        </a:rPr>
                        <m:t> =</m:t>
                      </m:r>
                      <m:f>
                        <m:fPr>
                          <m:ctrlPr>
                            <a:rPr lang="zh-TW" altLang="zh-TW" i="1">
                              <a:latin typeface="Cambria Math"/>
                            </a:rPr>
                          </m:ctrlPr>
                        </m:fPr>
                        <m:num>
                          <m:r>
                            <a:rPr lang="en-US" altLang="zh-TW" i="1">
                              <a:latin typeface="Cambria Math"/>
                            </a:rPr>
                            <m:t>𝑚𝑎𝑥</m:t>
                          </m:r>
                          <m:r>
                            <a:rPr lang="en-US" altLang="zh-TW" i="1">
                              <a:latin typeface="Cambria Math"/>
                            </a:rPr>
                            <m:t>{</m:t>
                          </m:r>
                          <m:r>
                            <a:rPr lang="en-US" altLang="zh-TW" i="1">
                              <a:latin typeface="Cambria Math"/>
                            </a:rPr>
                            <m:t>𝑥</m:t>
                          </m:r>
                          <m:r>
                            <a:rPr lang="en-US" altLang="zh-TW" i="1">
                              <a:latin typeface="Cambria Math"/>
                            </a:rPr>
                            <m:t>(</m:t>
                          </m:r>
                          <m:r>
                            <a:rPr lang="en-US" altLang="zh-TW" i="1">
                              <a:latin typeface="Cambria Math"/>
                            </a:rPr>
                            <m:t>𝑡</m:t>
                          </m:r>
                          <m:r>
                            <a:rPr lang="en-US" altLang="zh-TW" i="1">
                              <a:latin typeface="Cambria Math"/>
                            </a:rPr>
                            <m:t>)}</m:t>
                          </m:r>
                        </m:num>
                        <m:den>
                          <m:r>
                            <a:rPr lang="en-US" altLang="zh-TW" i="1">
                              <a:latin typeface="Cambria Math"/>
                            </a:rPr>
                            <m:t>𝑅𝑀𝑆</m:t>
                          </m:r>
                        </m:den>
                      </m:f>
                    </m:oMath>
                  </m:oMathPara>
                </a14:m>
                <a:endParaRPr lang="zh-TW" altLang="en-US" i="1" dirty="0"/>
              </a:p>
            </p:txBody>
          </p:sp>
        </mc:Choice>
        <mc:Fallback xmlns="">
          <p:sp>
            <p:nvSpPr>
              <p:cNvPr id="13" name="矩形 12"/>
              <p:cNvSpPr>
                <a:spLocks noRot="1" noChangeAspect="1" noMove="1" noResize="1" noEditPoints="1" noAdjustHandles="1" noChangeArrowheads="1" noChangeShapeType="1" noTextEdit="1"/>
              </p:cNvSpPr>
              <p:nvPr/>
            </p:nvSpPr>
            <p:spPr>
              <a:xfrm>
                <a:off x="4635408" y="4086949"/>
                <a:ext cx="1912703" cy="620426"/>
              </a:xfrm>
              <a:prstGeom prst="rect">
                <a:avLst/>
              </a:prstGeom>
              <a:blipFill rotWithShape="1">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635408" y="4763534"/>
                <a:ext cx="2288512" cy="1169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𝜎</m:t>
                      </m:r>
                      <m:r>
                        <a:rPr lang="en-US" altLang="zh-TW" i="1">
                          <a:latin typeface="Cambria Math"/>
                        </a:rPr>
                        <m:t>=</m:t>
                      </m:r>
                      <m:rad>
                        <m:radPr>
                          <m:degHide m:val="on"/>
                          <m:ctrlPr>
                            <a:rPr lang="zh-TW" altLang="zh-TW" i="1">
                              <a:latin typeface="Cambria Math"/>
                            </a:rPr>
                          </m:ctrlPr>
                        </m:radPr>
                        <m:deg/>
                        <m:e>
                          <m:f>
                            <m:fPr>
                              <m:ctrlPr>
                                <a:rPr lang="zh-TW" altLang="zh-TW" i="1">
                                  <a:latin typeface="Cambria Math"/>
                                </a:rPr>
                              </m:ctrlPr>
                            </m:fPr>
                            <m:num>
                              <m:r>
                                <a:rPr lang="en-US" altLang="zh-TW" i="1">
                                  <a:latin typeface="Cambria Math"/>
                                </a:rPr>
                                <m:t>1</m:t>
                              </m:r>
                            </m:num>
                            <m:den>
                              <m:r>
                                <a:rPr lang="en-US" altLang="zh-TW" i="1">
                                  <a:latin typeface="Cambria Math"/>
                                </a:rPr>
                                <m:t>𝑛</m:t>
                              </m:r>
                            </m:den>
                          </m:f>
                          <m:nary>
                            <m:naryPr>
                              <m:chr m:val="∑"/>
                              <m:limLoc m:val="undOvr"/>
                              <m:ctrlPr>
                                <a:rPr lang="zh-TW" altLang="zh-TW" i="1">
                                  <a:latin typeface="Cambria Math"/>
                                </a:rPr>
                              </m:ctrlPr>
                            </m:naryPr>
                            <m:sub>
                              <m:r>
                                <a:rPr lang="en-US" altLang="zh-TW" i="1">
                                  <a:latin typeface="Cambria Math"/>
                                </a:rPr>
                                <m:t>𝑥</m:t>
                              </m:r>
                              <m:r>
                                <a:rPr lang="en-US" altLang="zh-TW" i="1">
                                  <a:latin typeface="Cambria Math"/>
                                </a:rPr>
                                <m:t>=1</m:t>
                              </m:r>
                            </m:sub>
                            <m:sup>
                              <m:r>
                                <a:rPr lang="en-US" altLang="zh-TW" i="1">
                                  <a:latin typeface="Cambria Math"/>
                                </a:rPr>
                                <m:t>𝑛</m:t>
                              </m:r>
                            </m:sup>
                            <m:e>
                              <m:sSup>
                                <m:sSupPr>
                                  <m:ctrlPr>
                                    <a:rPr lang="zh-TW" altLang="zh-TW" i="1">
                                      <a:latin typeface="Cambria Math"/>
                                    </a:rPr>
                                  </m:ctrlPr>
                                </m:sSupPr>
                                <m:e>
                                  <m:r>
                                    <a:rPr lang="en-US" altLang="zh-TW" i="1">
                                      <a:latin typeface="Cambria Math"/>
                                    </a:rPr>
                                    <m:t>(</m:t>
                                  </m:r>
                                  <m:sSub>
                                    <m:sSubPr>
                                      <m:ctrlPr>
                                        <a:rPr lang="zh-TW" altLang="zh-TW" i="1">
                                          <a:latin typeface="Cambria Math"/>
                                        </a:rPr>
                                      </m:ctrlPr>
                                    </m:sSubPr>
                                    <m:e>
                                      <m:r>
                                        <a:rPr lang="en-US" altLang="zh-TW" i="1">
                                          <a:latin typeface="Cambria Math"/>
                                        </a:rPr>
                                        <m:t>𝐶</m:t>
                                      </m:r>
                                    </m:e>
                                    <m:sub>
                                      <m:r>
                                        <a:rPr lang="en-US" altLang="zh-TW" i="1">
                                          <a:latin typeface="Cambria Math"/>
                                        </a:rPr>
                                        <m:t>𝑥</m:t>
                                      </m:r>
                                    </m:sub>
                                  </m:sSub>
                                  <m:r>
                                    <a:rPr lang="en-US" altLang="zh-TW" i="1">
                                      <a:latin typeface="Cambria Math"/>
                                    </a:rPr>
                                    <m:t>−</m:t>
                                  </m:r>
                                  <m:bar>
                                    <m:barPr>
                                      <m:pos m:val="top"/>
                                      <m:ctrlPr>
                                        <a:rPr lang="zh-TW" altLang="zh-TW" i="1">
                                          <a:latin typeface="Cambria Math"/>
                                        </a:rPr>
                                      </m:ctrlPr>
                                    </m:barPr>
                                    <m:e>
                                      <m:r>
                                        <a:rPr lang="en-US" altLang="zh-TW" i="1">
                                          <a:latin typeface="Cambria Math"/>
                                        </a:rPr>
                                        <m:t>𝐶</m:t>
                                      </m:r>
                                    </m:e>
                                  </m:bar>
                                  <m:r>
                                    <a:rPr lang="en-US" altLang="zh-TW" i="1">
                                      <a:latin typeface="Cambria Math"/>
                                    </a:rPr>
                                    <m:t>)</m:t>
                                  </m:r>
                                </m:e>
                                <m:sup>
                                  <m:r>
                                    <a:rPr lang="en-US" altLang="zh-TW" i="1">
                                      <a:latin typeface="Cambria Math"/>
                                    </a:rPr>
                                    <m:t>2</m:t>
                                  </m:r>
                                </m:sup>
                              </m:sSup>
                            </m:e>
                          </m:nary>
                        </m:e>
                      </m:rad>
                    </m:oMath>
                  </m:oMathPara>
                </a14:m>
                <a:endParaRPr lang="zh-TW" altLang="en-US" i="1" dirty="0"/>
              </a:p>
            </p:txBody>
          </p:sp>
        </mc:Choice>
        <mc:Fallback xmlns="">
          <p:sp>
            <p:nvSpPr>
              <p:cNvPr id="15" name="矩形 14"/>
              <p:cNvSpPr>
                <a:spLocks noRot="1" noChangeAspect="1" noMove="1" noResize="1" noEditPoints="1" noAdjustHandles="1" noChangeArrowheads="1" noChangeShapeType="1" noTextEdit="1"/>
              </p:cNvSpPr>
              <p:nvPr/>
            </p:nvSpPr>
            <p:spPr>
              <a:xfrm>
                <a:off x="4635408" y="4763534"/>
                <a:ext cx="2288512" cy="1169936"/>
              </a:xfrm>
              <a:prstGeom prst="rect">
                <a:avLst/>
              </a:prstGeom>
              <a:blipFill rotWithShape="1">
                <a:blip r:embed="rId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663026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b="1" dirty="0"/>
              <a:t>2.</a:t>
            </a:r>
            <a:r>
              <a:rPr lang="zh-TW" altLang="en-US" sz="4000" b="1" dirty="0"/>
              <a:t>理論方法 </a:t>
            </a:r>
            <a:r>
              <a:rPr lang="en-US" altLang="zh-TW" sz="4000" b="1" dirty="0" smtClean="0"/>
              <a:t>– </a:t>
            </a:r>
            <a:r>
              <a:rPr lang="zh-TW" altLang="en-US" sz="4000" b="1" dirty="0" smtClean="0"/>
              <a:t>預測方法</a:t>
            </a:r>
            <a:r>
              <a:rPr lang="en-US" altLang="zh-TW" sz="4000" b="1" dirty="0" smtClean="0"/>
              <a:t>(</a:t>
            </a:r>
            <a:r>
              <a:rPr lang="zh-TW" altLang="en-US" sz="4000" b="1" dirty="0"/>
              <a:t>時</a:t>
            </a:r>
            <a:r>
              <a:rPr lang="zh-TW" altLang="en-US" sz="4000" b="1" dirty="0" smtClean="0"/>
              <a:t>域分析</a:t>
            </a:r>
            <a:r>
              <a:rPr lang="en-US" altLang="zh-TW" sz="4000" b="1" dirty="0" smtClean="0"/>
              <a:t>)</a:t>
            </a:r>
            <a:endParaRPr lang="zh-TW" altLang="en-US" sz="4000" b="1" dirty="0"/>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pPr/>
              <a:t>18</a:t>
            </a:fld>
            <a:endParaRPr lang="zh-TW" altLang="en-US" dirty="0"/>
          </a:p>
        </p:txBody>
      </p:sp>
      <p:sp>
        <p:nvSpPr>
          <p:cNvPr id="7168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71684"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內容版面配置區 2"/>
          <p:cNvSpPr>
            <a:spLocks noGrp="1"/>
          </p:cNvSpPr>
          <p:nvPr>
            <p:ph idx="1"/>
          </p:nvPr>
        </p:nvSpPr>
        <p:spPr>
          <a:xfrm>
            <a:off x="919866" y="1235870"/>
            <a:ext cx="5614498" cy="5476125"/>
          </a:xfrm>
        </p:spPr>
        <p:txBody>
          <a:bodyPr>
            <a:normAutofit/>
          </a:bodyPr>
          <a:lstStyle/>
          <a:p>
            <a:pPr>
              <a:buFont typeface="Wingdings" pitchFamily="2" charset="2"/>
              <a:buChar char="l"/>
            </a:pPr>
            <a:r>
              <a:rPr lang="zh-TW" altLang="en-US" b="1" dirty="0" smtClean="0"/>
              <a:t>最大值</a:t>
            </a:r>
            <a:r>
              <a:rPr lang="en-US" altLang="zh-TW" b="1" dirty="0" smtClean="0"/>
              <a:t>(Max)</a:t>
            </a:r>
            <a:endParaRPr lang="zh-TW" altLang="en-US" b="1" dirty="0"/>
          </a:p>
          <a:p>
            <a:pPr marL="457200" lvl="1" indent="0">
              <a:buNone/>
            </a:pPr>
            <a:r>
              <a:rPr lang="zh-TW" altLang="en-US" dirty="0" smtClean="0"/>
              <a:t>數據之最大值</a:t>
            </a:r>
            <a:endParaRPr lang="zh-TW" altLang="en-US" dirty="0"/>
          </a:p>
          <a:p>
            <a:pPr>
              <a:buFont typeface="Wingdings" pitchFamily="2" charset="2"/>
              <a:buChar char="l"/>
            </a:pPr>
            <a:r>
              <a:rPr lang="zh-TW" altLang="en-US" b="1" dirty="0" smtClean="0"/>
              <a:t>最小值</a:t>
            </a:r>
            <a:r>
              <a:rPr lang="en-US" altLang="zh-TW" b="1" dirty="0" smtClean="0"/>
              <a:t>(Min)</a:t>
            </a:r>
            <a:endParaRPr lang="zh-TW" altLang="en-US" b="1" dirty="0"/>
          </a:p>
          <a:p>
            <a:pPr marL="457200" lvl="1" indent="0">
              <a:buNone/>
            </a:pPr>
            <a:r>
              <a:rPr lang="zh-TW" altLang="en-US" dirty="0" smtClean="0"/>
              <a:t>數據之最小值</a:t>
            </a:r>
            <a:endParaRPr lang="zh-TW" altLang="en-US" dirty="0"/>
          </a:p>
          <a:p>
            <a:pPr>
              <a:buFont typeface="Wingdings" pitchFamily="2" charset="2"/>
              <a:buChar char="l"/>
            </a:pPr>
            <a:r>
              <a:rPr lang="zh-TW" altLang="en-US" b="1" dirty="0" smtClean="0"/>
              <a:t>峰對峰值</a:t>
            </a:r>
            <a:r>
              <a:rPr lang="en-US" altLang="zh-TW" b="1" dirty="0" smtClean="0"/>
              <a:t>(Peak to Peak)</a:t>
            </a:r>
            <a:endParaRPr lang="zh-TW" altLang="en-US" b="1" dirty="0"/>
          </a:p>
          <a:p>
            <a:pPr marL="457200" lvl="1" indent="0">
              <a:buNone/>
            </a:pPr>
            <a:r>
              <a:rPr lang="zh-TW" altLang="en-US" dirty="0" smtClean="0"/>
              <a:t>波峰與波谷之間的振幅值</a:t>
            </a:r>
            <a:endParaRPr lang="en-US" altLang="zh-TW" dirty="0" smtClean="0"/>
          </a:p>
          <a:p>
            <a:pPr>
              <a:buFont typeface="Wingdings" pitchFamily="2" charset="2"/>
              <a:buChar char="l"/>
            </a:pPr>
            <a:r>
              <a:rPr lang="zh-TW" altLang="en-US" b="1" dirty="0" smtClean="0"/>
              <a:t>偏態係數</a:t>
            </a:r>
            <a:r>
              <a:rPr lang="en-US" altLang="zh-TW" b="1" dirty="0" smtClean="0"/>
              <a:t>(Skewness)</a:t>
            </a:r>
            <a:endParaRPr lang="zh-TW" altLang="en-US" b="1" dirty="0" smtClean="0"/>
          </a:p>
          <a:p>
            <a:pPr marL="457200" lvl="1" indent="0">
              <a:buNone/>
            </a:pPr>
            <a:r>
              <a:rPr lang="zh-TW" altLang="en-US" dirty="0" smtClean="0"/>
              <a:t>波偏的型態</a:t>
            </a:r>
            <a:r>
              <a:rPr lang="en-US" altLang="zh-TW" dirty="0" smtClean="0"/>
              <a:t>(&lt;0</a:t>
            </a:r>
            <a:r>
              <a:rPr lang="zh-TW" altLang="en-US" dirty="0" smtClean="0"/>
              <a:t>：左偏，</a:t>
            </a:r>
            <a:r>
              <a:rPr lang="en-US" altLang="zh-TW" dirty="0" smtClean="0"/>
              <a:t>&gt;0</a:t>
            </a:r>
            <a:r>
              <a:rPr lang="zh-TW" altLang="en-US" dirty="0" smtClean="0"/>
              <a:t>：右偏，</a:t>
            </a:r>
            <a:r>
              <a:rPr lang="en-US" altLang="zh-TW" dirty="0" smtClean="0"/>
              <a:t>=0</a:t>
            </a:r>
            <a:r>
              <a:rPr lang="zh-TW" altLang="en-US" dirty="0" smtClean="0"/>
              <a:t>：正中</a:t>
            </a:r>
            <a:r>
              <a:rPr lang="en-US" altLang="zh-TW" dirty="0" smtClean="0"/>
              <a:t>)</a:t>
            </a:r>
          </a:p>
          <a:p>
            <a:pPr>
              <a:buFont typeface="Wingdings" pitchFamily="2" charset="2"/>
              <a:buChar char="l"/>
            </a:pPr>
            <a:r>
              <a:rPr lang="zh-TW" altLang="en-US" b="1" dirty="0"/>
              <a:t>峰</a:t>
            </a:r>
            <a:r>
              <a:rPr lang="zh-TW" altLang="en-US" b="1" dirty="0" smtClean="0"/>
              <a:t>態</a:t>
            </a:r>
            <a:r>
              <a:rPr lang="zh-TW" altLang="en-US" b="1" dirty="0"/>
              <a:t>係數</a:t>
            </a:r>
            <a:r>
              <a:rPr lang="en-US" altLang="zh-TW" b="1" dirty="0"/>
              <a:t>(Kurtosis)</a:t>
            </a:r>
            <a:endParaRPr lang="zh-TW" altLang="en-US" b="1" dirty="0"/>
          </a:p>
          <a:p>
            <a:pPr marL="457200" lvl="1" indent="0">
              <a:buNone/>
            </a:pPr>
            <a:r>
              <a:rPr lang="zh-TW" altLang="en-US" dirty="0" smtClean="0"/>
              <a:t>波峰型態</a:t>
            </a:r>
            <a:r>
              <a:rPr lang="en-US" altLang="zh-TW" dirty="0" smtClean="0"/>
              <a:t>(&lt;3</a:t>
            </a:r>
            <a:r>
              <a:rPr lang="zh-TW" altLang="en-US" dirty="0" smtClean="0"/>
              <a:t>：平峰，</a:t>
            </a:r>
            <a:r>
              <a:rPr lang="en-US" altLang="zh-TW" dirty="0" smtClean="0"/>
              <a:t>&gt;3</a:t>
            </a:r>
            <a:r>
              <a:rPr lang="zh-TW" altLang="en-US" dirty="0" smtClean="0"/>
              <a:t>：尖峰</a:t>
            </a:r>
            <a:r>
              <a:rPr lang="en-US" altLang="zh-TW" dirty="0" smtClean="0"/>
              <a:t>)</a:t>
            </a:r>
            <a:endParaRPr lang="zh-TW" altLang="en-US" dirty="0"/>
          </a:p>
          <a:p>
            <a:pPr marL="457200" lvl="1" indent="0">
              <a:buNone/>
            </a:pPr>
            <a:endParaRPr lang="zh-TW" altLang="en-US" dirty="0"/>
          </a:p>
        </p:txBody>
      </p:sp>
      <mc:AlternateContent xmlns:mc="http://schemas.openxmlformats.org/markup-compatibility/2006" xmlns:a14="http://schemas.microsoft.com/office/drawing/2010/main">
        <mc:Choice Requires="a14">
          <p:sp>
            <p:nvSpPr>
              <p:cNvPr id="3" name="矩形 2"/>
              <p:cNvSpPr/>
              <p:nvPr/>
            </p:nvSpPr>
            <p:spPr>
              <a:xfrm>
                <a:off x="6172498" y="1464604"/>
                <a:ext cx="208262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𝑀𝑎𝑥</m:t>
                      </m:r>
                      <m:r>
                        <a:rPr lang="en-US" altLang="zh-TW" i="1">
                          <a:latin typeface="Cambria Math"/>
                        </a:rPr>
                        <m:t> =</m:t>
                      </m:r>
                      <m:r>
                        <a:rPr lang="en-US" altLang="zh-TW" i="1">
                          <a:latin typeface="Cambria Math"/>
                        </a:rPr>
                        <m:t>𝑚𝑎𝑥</m:t>
                      </m:r>
                      <m:r>
                        <a:rPr lang="en-US" altLang="zh-TW" i="1">
                          <a:latin typeface="Cambria Math"/>
                        </a:rPr>
                        <m:t>{</m:t>
                      </m:r>
                      <m:r>
                        <a:rPr lang="en-US" altLang="zh-TW" i="1">
                          <a:latin typeface="Cambria Math"/>
                        </a:rPr>
                        <m:t>𝑥</m:t>
                      </m:r>
                      <m:r>
                        <a:rPr lang="en-US" altLang="zh-TW" i="1">
                          <a:latin typeface="Cambria Math"/>
                        </a:rPr>
                        <m:t>(</m:t>
                      </m:r>
                      <m:r>
                        <a:rPr lang="en-US" altLang="zh-TW" i="1">
                          <a:latin typeface="Cambria Math"/>
                        </a:rPr>
                        <m:t>𝑡</m:t>
                      </m:r>
                      <m:r>
                        <a:rPr lang="en-US" altLang="zh-TW" i="1">
                          <a:latin typeface="Cambria Math"/>
                        </a:rPr>
                        <m:t>)}</m:t>
                      </m:r>
                    </m:oMath>
                  </m:oMathPara>
                </a14:m>
                <a:endParaRPr lang="zh-TW" altLang="en-US" i="1" dirty="0"/>
              </a:p>
            </p:txBody>
          </p:sp>
        </mc:Choice>
        <mc:Fallback xmlns="">
          <p:sp>
            <p:nvSpPr>
              <p:cNvPr id="3" name="矩形 2"/>
              <p:cNvSpPr>
                <a:spLocks noRot="1" noChangeAspect="1" noMove="1" noResize="1" noEditPoints="1" noAdjustHandles="1" noChangeArrowheads="1" noChangeShapeType="1" noTextEdit="1"/>
              </p:cNvSpPr>
              <p:nvPr/>
            </p:nvSpPr>
            <p:spPr>
              <a:xfrm>
                <a:off x="6172498" y="1464604"/>
                <a:ext cx="2082621" cy="369332"/>
              </a:xfrm>
              <a:prstGeom prst="rect">
                <a:avLst/>
              </a:prstGeom>
              <a:blipFill rotWithShape="1">
                <a:blip r:embed="rId3"/>
                <a:stretch>
                  <a:fillRect b="-180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213406" y="2519736"/>
                <a:ext cx="20008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a:rPr>
                        <m:t>𝑀𝑖</m:t>
                      </m:r>
                      <m:r>
                        <a:rPr lang="en-US" altLang="zh-TW" b="0" i="1" smtClean="0">
                          <a:latin typeface="Cambria Math"/>
                        </a:rPr>
                        <m:t>𝑛</m:t>
                      </m:r>
                      <m:r>
                        <a:rPr lang="en-US" altLang="zh-TW" i="1">
                          <a:latin typeface="Cambria Math"/>
                        </a:rPr>
                        <m:t> =</m:t>
                      </m:r>
                      <m:r>
                        <a:rPr lang="en-US" altLang="zh-TW" i="1">
                          <a:latin typeface="Cambria Math"/>
                        </a:rPr>
                        <m:t>𝑚𝑖𝑛</m:t>
                      </m:r>
                      <m:r>
                        <a:rPr lang="en-US" altLang="zh-TW" i="1">
                          <a:latin typeface="Cambria Math"/>
                        </a:rPr>
                        <m:t>{</m:t>
                      </m:r>
                      <m:r>
                        <a:rPr lang="en-US" altLang="zh-TW" i="1">
                          <a:latin typeface="Cambria Math"/>
                        </a:rPr>
                        <m:t>𝑥</m:t>
                      </m:r>
                      <m:r>
                        <a:rPr lang="en-US" altLang="zh-TW" i="1">
                          <a:latin typeface="Cambria Math"/>
                        </a:rPr>
                        <m:t>(</m:t>
                      </m:r>
                      <m:r>
                        <a:rPr lang="en-US" altLang="zh-TW" i="1">
                          <a:latin typeface="Cambria Math"/>
                        </a:rPr>
                        <m:t>𝑡</m:t>
                      </m:r>
                      <m:r>
                        <a:rPr lang="en-US" altLang="zh-TW" i="1">
                          <a:latin typeface="Cambria Math"/>
                        </a:rPr>
                        <m:t>)}</m:t>
                      </m:r>
                    </m:oMath>
                  </m:oMathPara>
                </a14:m>
                <a:endParaRPr lang="zh-TW" altLang="en-US" i="1" dirty="0"/>
              </a:p>
            </p:txBody>
          </p:sp>
        </mc:Choice>
        <mc:Fallback xmlns="">
          <p:sp>
            <p:nvSpPr>
              <p:cNvPr id="5" name="矩形 4"/>
              <p:cNvSpPr>
                <a:spLocks noRot="1" noChangeAspect="1" noMove="1" noResize="1" noEditPoints="1" noAdjustHandles="1" noChangeArrowheads="1" noChangeShapeType="1" noTextEdit="1"/>
              </p:cNvSpPr>
              <p:nvPr/>
            </p:nvSpPr>
            <p:spPr>
              <a:xfrm>
                <a:off x="6213406" y="2519736"/>
                <a:ext cx="2000804" cy="369332"/>
              </a:xfrm>
              <a:prstGeom prst="rect">
                <a:avLst/>
              </a:prstGeom>
              <a:blipFill rotWithShape="1">
                <a:blip r:embed="rId4"/>
                <a:stretch>
                  <a:fillRect b="-180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213406" y="3465228"/>
                <a:ext cx="42579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𝑝𝑒𝑎𝑘</m:t>
                      </m:r>
                      <m:r>
                        <a:rPr lang="en-US" altLang="zh-TW" i="1">
                          <a:latin typeface="Cambria Math"/>
                        </a:rPr>
                        <m:t> </m:t>
                      </m:r>
                      <m:r>
                        <a:rPr lang="en-US" altLang="zh-TW" i="1">
                          <a:latin typeface="Cambria Math"/>
                        </a:rPr>
                        <m:t>𝑡𝑜</m:t>
                      </m:r>
                      <m:r>
                        <a:rPr lang="en-US" altLang="zh-TW" i="1">
                          <a:latin typeface="Cambria Math"/>
                        </a:rPr>
                        <m:t> </m:t>
                      </m:r>
                      <m:r>
                        <a:rPr lang="en-US" altLang="zh-TW" i="1">
                          <a:latin typeface="Cambria Math"/>
                        </a:rPr>
                        <m:t>𝑝𝑒𝑎𝑘</m:t>
                      </m:r>
                      <m:r>
                        <a:rPr lang="en-US" altLang="zh-TW" i="1">
                          <a:latin typeface="Cambria Math"/>
                        </a:rPr>
                        <m:t> = </m:t>
                      </m:r>
                      <m:func>
                        <m:funcPr>
                          <m:ctrlPr>
                            <a:rPr lang="zh-TW" altLang="zh-TW" i="1">
                              <a:latin typeface="Cambria Math"/>
                            </a:rPr>
                          </m:ctrlPr>
                        </m:funcPr>
                        <m:fName>
                          <m:r>
                            <a:rPr lang="en-US" altLang="zh-TW" i="1">
                              <a:latin typeface="Cambria Math"/>
                            </a:rPr>
                            <m:t>𝑚𝑎𝑥</m:t>
                          </m:r>
                        </m:fName>
                        <m:e>
                          <m:d>
                            <m:dPr>
                              <m:begChr m:val="{"/>
                              <m:endChr m:val="}"/>
                              <m:ctrlPr>
                                <a:rPr lang="zh-TW" altLang="zh-TW" i="1">
                                  <a:latin typeface="Cambria Math"/>
                                </a:rPr>
                              </m:ctrlPr>
                            </m:dPr>
                            <m:e>
                              <m:r>
                                <a:rPr lang="en-US" altLang="zh-TW" i="1">
                                  <a:latin typeface="Cambria Math"/>
                                </a:rPr>
                                <m:t>𝑥</m:t>
                              </m:r>
                              <m:d>
                                <m:dPr>
                                  <m:ctrlPr>
                                    <a:rPr lang="zh-TW" altLang="zh-TW" i="1">
                                      <a:latin typeface="Cambria Math"/>
                                    </a:rPr>
                                  </m:ctrlPr>
                                </m:dPr>
                                <m:e>
                                  <m:r>
                                    <a:rPr lang="en-US" altLang="zh-TW" i="1">
                                      <a:latin typeface="Cambria Math"/>
                                    </a:rPr>
                                    <m:t>𝑡</m:t>
                                  </m:r>
                                </m:e>
                              </m:d>
                            </m:e>
                          </m:d>
                        </m:e>
                      </m:func>
                      <m:r>
                        <a:rPr lang="en-US" altLang="zh-TW" i="1">
                          <a:latin typeface="Cambria Math"/>
                        </a:rPr>
                        <m:t>−</m:t>
                      </m:r>
                      <m:r>
                        <a:rPr lang="en-US" altLang="zh-TW" i="1">
                          <a:latin typeface="Cambria Math"/>
                        </a:rPr>
                        <m:t>𝑚𝑖𝑛</m:t>
                      </m:r>
                      <m:r>
                        <a:rPr lang="en-US" altLang="zh-TW" i="1">
                          <a:latin typeface="Cambria Math"/>
                        </a:rPr>
                        <m:t>{</m:t>
                      </m:r>
                      <m:r>
                        <a:rPr lang="en-US" altLang="zh-TW" i="1">
                          <a:latin typeface="Cambria Math"/>
                        </a:rPr>
                        <m:t>𝑥</m:t>
                      </m:r>
                      <m:r>
                        <a:rPr lang="en-US" altLang="zh-TW" i="1">
                          <a:latin typeface="Cambria Math"/>
                        </a:rPr>
                        <m:t>(</m:t>
                      </m:r>
                      <m:r>
                        <a:rPr lang="en-US" altLang="zh-TW" i="1">
                          <a:latin typeface="Cambria Math"/>
                        </a:rPr>
                        <m:t>𝑡</m:t>
                      </m:r>
                      <m:r>
                        <a:rPr lang="en-US" altLang="zh-TW" i="1">
                          <a:latin typeface="Cambria Math"/>
                        </a:rPr>
                        <m:t>)}</m:t>
                      </m:r>
                    </m:oMath>
                  </m:oMathPara>
                </a14:m>
                <a:endParaRPr lang="zh-TW" altLang="en-US" i="1" dirty="0"/>
              </a:p>
            </p:txBody>
          </p:sp>
        </mc:Choice>
        <mc:Fallback xmlns="">
          <p:sp>
            <p:nvSpPr>
              <p:cNvPr id="6" name="矩形 5"/>
              <p:cNvSpPr>
                <a:spLocks noRot="1" noChangeAspect="1" noMove="1" noResize="1" noEditPoints="1" noAdjustHandles="1" noChangeArrowheads="1" noChangeShapeType="1" noTextEdit="1"/>
              </p:cNvSpPr>
              <p:nvPr/>
            </p:nvSpPr>
            <p:spPr>
              <a:xfrm>
                <a:off x="6213406" y="3465228"/>
                <a:ext cx="4257961" cy="369332"/>
              </a:xfrm>
              <a:prstGeom prst="rect">
                <a:avLst/>
              </a:prstGeom>
              <a:blipFill rotWithShape="1">
                <a:blip r:embed="rId5"/>
                <a:stretch>
                  <a:fillRect b="-180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172498" y="4355963"/>
                <a:ext cx="2859308" cy="7939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𝑆𝑘</m:t>
                      </m:r>
                      <m:r>
                        <a:rPr lang="en-US" altLang="zh-TW" i="1">
                          <a:latin typeface="Cambria Math"/>
                        </a:rPr>
                        <m:t> =</m:t>
                      </m:r>
                      <m:f>
                        <m:fPr>
                          <m:ctrlPr>
                            <a:rPr lang="zh-TW" altLang="zh-TW" i="1">
                              <a:latin typeface="Cambria Math"/>
                            </a:rPr>
                          </m:ctrlPr>
                        </m:fPr>
                        <m:num>
                          <m:f>
                            <m:fPr>
                              <m:ctrlPr>
                                <a:rPr lang="zh-TW" altLang="zh-TW" i="1">
                                  <a:latin typeface="Cambria Math"/>
                                </a:rPr>
                              </m:ctrlPr>
                            </m:fPr>
                            <m:num>
                              <m:r>
                                <a:rPr lang="en-US" altLang="zh-TW" i="1">
                                  <a:latin typeface="Cambria Math"/>
                                </a:rPr>
                                <m:t>1</m:t>
                              </m:r>
                            </m:num>
                            <m:den>
                              <m:r>
                                <a:rPr lang="en-US" altLang="zh-TW" i="1">
                                  <a:latin typeface="Cambria Math"/>
                                </a:rPr>
                                <m:t> </m:t>
                              </m:r>
                              <m:r>
                                <a:rPr lang="en-US" altLang="zh-TW" i="1">
                                  <a:latin typeface="Cambria Math"/>
                                </a:rPr>
                                <m:t>𝑛</m:t>
                              </m:r>
                              <m:r>
                                <a:rPr lang="en-US" altLang="zh-TW" i="1">
                                  <a:latin typeface="Cambria Math"/>
                                </a:rPr>
                                <m:t> </m:t>
                              </m:r>
                            </m:den>
                          </m:f>
                          <m:nary>
                            <m:naryPr>
                              <m:chr m:val="∑"/>
                              <m:ctrlPr>
                                <a:rPr lang="zh-TW" altLang="zh-TW" i="1">
                                  <a:latin typeface="Cambria Math"/>
                                </a:rPr>
                              </m:ctrlPr>
                            </m:naryPr>
                            <m:sub>
                              <m:r>
                                <a:rPr lang="en-US" altLang="zh-TW" i="1">
                                  <a:latin typeface="Cambria Math"/>
                                </a:rPr>
                                <m:t>𝑖</m:t>
                              </m:r>
                              <m:r>
                                <a:rPr lang="en-US" altLang="zh-TW" i="1">
                                  <a:latin typeface="Cambria Math"/>
                                </a:rPr>
                                <m:t>=1</m:t>
                              </m:r>
                            </m:sub>
                            <m:sup>
                              <m:r>
                                <a:rPr lang="en-US" altLang="zh-TW" i="1">
                                  <a:latin typeface="Cambria Math"/>
                                </a:rPr>
                                <m:t>𝑛</m:t>
                              </m:r>
                            </m:sup>
                            <m:e>
                              <m:sSup>
                                <m:sSupPr>
                                  <m:ctrlPr>
                                    <a:rPr lang="zh-TW" altLang="zh-TW" i="1">
                                      <a:latin typeface="Cambria Math"/>
                                    </a:rPr>
                                  </m:ctrlPr>
                                </m:sSupPr>
                                <m:e>
                                  <m:r>
                                    <a:rPr lang="en-US" altLang="zh-TW" i="1">
                                      <a:latin typeface="Cambria Math"/>
                                    </a:rPr>
                                    <m:t>(</m:t>
                                  </m:r>
                                  <m:r>
                                    <a:rPr lang="en-US" altLang="zh-TW" i="1">
                                      <a:latin typeface="Cambria Math"/>
                                    </a:rPr>
                                    <m:t>𝑥</m:t>
                                  </m:r>
                                  <m:d>
                                    <m:dPr>
                                      <m:ctrlPr>
                                        <a:rPr lang="zh-TW" altLang="zh-TW" i="1">
                                          <a:latin typeface="Cambria Math"/>
                                        </a:rPr>
                                      </m:ctrlPr>
                                    </m:dPr>
                                    <m:e>
                                      <m:r>
                                        <a:rPr lang="en-US" altLang="zh-TW" i="1">
                                          <a:latin typeface="Cambria Math"/>
                                        </a:rPr>
                                        <m:t>𝑡</m:t>
                                      </m:r>
                                    </m:e>
                                  </m:d>
                                  <m:r>
                                    <a:rPr lang="en-US" altLang="zh-TW" i="1">
                                      <a:latin typeface="Cambria Math"/>
                                    </a:rPr>
                                    <m:t>−</m:t>
                                  </m:r>
                                  <m:r>
                                    <a:rPr lang="en-US" altLang="zh-TW" i="1">
                                      <a:latin typeface="Cambria Math"/>
                                    </a:rPr>
                                    <m:t>𝐴𝑣</m:t>
                                  </m:r>
                                  <m:r>
                                    <a:rPr lang="en-US" altLang="zh-TW" i="1">
                                      <a:latin typeface="Cambria Math"/>
                                    </a:rPr>
                                    <m:t>) </m:t>
                                  </m:r>
                                </m:e>
                                <m:sup>
                                  <m:r>
                                    <a:rPr lang="en-US" altLang="zh-TW" i="1">
                                      <a:latin typeface="Cambria Math"/>
                                    </a:rPr>
                                    <m:t>3</m:t>
                                  </m:r>
                                </m:sup>
                              </m:sSup>
                            </m:e>
                          </m:nary>
                        </m:num>
                        <m:den>
                          <m:sSup>
                            <m:sSupPr>
                              <m:ctrlPr>
                                <a:rPr lang="zh-TW" altLang="zh-TW" i="1">
                                  <a:latin typeface="Cambria Math"/>
                                </a:rPr>
                              </m:ctrlPr>
                            </m:sSupPr>
                            <m:e>
                              <m:r>
                                <a:rPr lang="en-US" altLang="zh-TW" i="1">
                                  <a:latin typeface="Cambria Math"/>
                                </a:rPr>
                                <m:t>𝜎</m:t>
                              </m:r>
                            </m:e>
                            <m:sup>
                              <m:r>
                                <a:rPr lang="en-US" altLang="zh-TW" i="1">
                                  <a:latin typeface="Cambria Math"/>
                                </a:rPr>
                                <m:t>3</m:t>
                              </m:r>
                            </m:sup>
                          </m:sSup>
                        </m:den>
                      </m:f>
                    </m:oMath>
                  </m:oMathPara>
                </a14:m>
                <a:endParaRPr lang="zh-TW" altLang="en-US" i="1" dirty="0"/>
              </a:p>
            </p:txBody>
          </p:sp>
        </mc:Choice>
        <mc:Fallback xmlns="">
          <p:sp>
            <p:nvSpPr>
              <p:cNvPr id="7" name="矩形 6"/>
              <p:cNvSpPr>
                <a:spLocks noRot="1" noChangeAspect="1" noMove="1" noResize="1" noEditPoints="1" noAdjustHandles="1" noChangeArrowheads="1" noChangeShapeType="1" noTextEdit="1"/>
              </p:cNvSpPr>
              <p:nvPr/>
            </p:nvSpPr>
            <p:spPr>
              <a:xfrm>
                <a:off x="6172498" y="4355963"/>
                <a:ext cx="2859308" cy="793935"/>
              </a:xfrm>
              <a:prstGeom prst="rect">
                <a:avLst/>
              </a:prstGeom>
              <a:blipFill rotWithShape="1">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213406" y="5568314"/>
                <a:ext cx="2957092" cy="7939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𝐾𝑢</m:t>
                      </m:r>
                      <m:r>
                        <a:rPr lang="en-US" altLang="zh-TW" i="1">
                          <a:latin typeface="Cambria Math"/>
                        </a:rPr>
                        <m:t> = </m:t>
                      </m:r>
                      <m:f>
                        <m:fPr>
                          <m:ctrlPr>
                            <a:rPr lang="zh-TW" altLang="zh-TW" i="1">
                              <a:latin typeface="Cambria Math"/>
                            </a:rPr>
                          </m:ctrlPr>
                        </m:fPr>
                        <m:num>
                          <m:f>
                            <m:fPr>
                              <m:ctrlPr>
                                <a:rPr lang="zh-TW" altLang="zh-TW" i="1">
                                  <a:latin typeface="Cambria Math"/>
                                </a:rPr>
                              </m:ctrlPr>
                            </m:fPr>
                            <m:num>
                              <m:r>
                                <a:rPr lang="en-US" altLang="zh-TW" i="1">
                                  <a:latin typeface="Cambria Math"/>
                                </a:rPr>
                                <m:t>1</m:t>
                              </m:r>
                            </m:num>
                            <m:den>
                              <m:r>
                                <a:rPr lang="en-US" altLang="zh-TW" i="1">
                                  <a:latin typeface="Cambria Math"/>
                                </a:rPr>
                                <m:t> </m:t>
                              </m:r>
                              <m:r>
                                <a:rPr lang="en-US" altLang="zh-TW" i="1">
                                  <a:latin typeface="Cambria Math"/>
                                </a:rPr>
                                <m:t>𝑛</m:t>
                              </m:r>
                              <m:r>
                                <a:rPr lang="en-US" altLang="zh-TW" i="1">
                                  <a:latin typeface="Cambria Math"/>
                                </a:rPr>
                                <m:t> </m:t>
                              </m:r>
                            </m:den>
                          </m:f>
                          <m:nary>
                            <m:naryPr>
                              <m:chr m:val="∑"/>
                              <m:ctrlPr>
                                <a:rPr lang="zh-TW" altLang="zh-TW" i="1">
                                  <a:latin typeface="Cambria Math"/>
                                </a:rPr>
                              </m:ctrlPr>
                            </m:naryPr>
                            <m:sub>
                              <m:r>
                                <a:rPr lang="en-US" altLang="zh-TW" i="1">
                                  <a:latin typeface="Cambria Math"/>
                                </a:rPr>
                                <m:t>𝑖</m:t>
                              </m:r>
                              <m:r>
                                <a:rPr lang="en-US" altLang="zh-TW" i="1">
                                  <a:latin typeface="Cambria Math"/>
                                </a:rPr>
                                <m:t>=1</m:t>
                              </m:r>
                            </m:sub>
                            <m:sup>
                              <m:r>
                                <a:rPr lang="en-US" altLang="zh-TW" i="1">
                                  <a:latin typeface="Cambria Math"/>
                                </a:rPr>
                                <m:t>𝑛</m:t>
                              </m:r>
                            </m:sup>
                            <m:e>
                              <m:sSup>
                                <m:sSupPr>
                                  <m:ctrlPr>
                                    <a:rPr lang="zh-TW" altLang="zh-TW" i="1">
                                      <a:latin typeface="Cambria Math"/>
                                    </a:rPr>
                                  </m:ctrlPr>
                                </m:sSupPr>
                                <m:e>
                                  <m:r>
                                    <a:rPr lang="en-US" altLang="zh-TW" i="1">
                                      <a:latin typeface="Cambria Math"/>
                                    </a:rPr>
                                    <m:t>(</m:t>
                                  </m:r>
                                  <m:r>
                                    <a:rPr lang="en-US" altLang="zh-TW" i="1">
                                      <a:latin typeface="Cambria Math"/>
                                    </a:rPr>
                                    <m:t>𝑥</m:t>
                                  </m:r>
                                  <m:d>
                                    <m:dPr>
                                      <m:ctrlPr>
                                        <a:rPr lang="zh-TW" altLang="zh-TW" i="1">
                                          <a:latin typeface="Cambria Math"/>
                                        </a:rPr>
                                      </m:ctrlPr>
                                    </m:dPr>
                                    <m:e>
                                      <m:r>
                                        <a:rPr lang="en-US" altLang="zh-TW" i="1">
                                          <a:latin typeface="Cambria Math"/>
                                        </a:rPr>
                                        <m:t>𝑡</m:t>
                                      </m:r>
                                    </m:e>
                                  </m:d>
                                  <m:r>
                                    <a:rPr lang="en-US" altLang="zh-TW" i="1">
                                      <a:latin typeface="Cambria Math"/>
                                    </a:rPr>
                                    <m:t>−</m:t>
                                  </m:r>
                                  <m:r>
                                    <a:rPr lang="en-US" altLang="zh-TW" i="1">
                                      <a:latin typeface="Cambria Math"/>
                                    </a:rPr>
                                    <m:t>𝐴𝑣</m:t>
                                  </m:r>
                                  <m:r>
                                    <a:rPr lang="en-US" altLang="zh-TW" i="1">
                                      <a:latin typeface="Cambria Math"/>
                                    </a:rPr>
                                    <m:t>) </m:t>
                                  </m:r>
                                </m:e>
                                <m:sup>
                                  <m:r>
                                    <a:rPr lang="en-US" altLang="zh-TW" i="1">
                                      <a:latin typeface="Cambria Math"/>
                                    </a:rPr>
                                    <m:t>4</m:t>
                                  </m:r>
                                </m:sup>
                              </m:sSup>
                            </m:e>
                          </m:nary>
                        </m:num>
                        <m:den>
                          <m:sSup>
                            <m:sSupPr>
                              <m:ctrlPr>
                                <a:rPr lang="zh-TW" altLang="zh-TW" i="1">
                                  <a:latin typeface="Cambria Math"/>
                                </a:rPr>
                              </m:ctrlPr>
                            </m:sSupPr>
                            <m:e>
                              <m:r>
                                <a:rPr lang="en-US" altLang="zh-TW" i="1">
                                  <a:latin typeface="Cambria Math"/>
                                </a:rPr>
                                <m:t>𝜎</m:t>
                              </m:r>
                            </m:e>
                            <m:sup>
                              <m:r>
                                <a:rPr lang="en-US" altLang="zh-TW" i="1">
                                  <a:latin typeface="Cambria Math"/>
                                </a:rPr>
                                <m:t>4</m:t>
                              </m:r>
                            </m:sup>
                          </m:sSup>
                        </m:den>
                      </m:f>
                    </m:oMath>
                  </m:oMathPara>
                </a14:m>
                <a:endParaRPr lang="zh-TW" altLang="en-US" i="1" dirty="0"/>
              </a:p>
            </p:txBody>
          </p:sp>
        </mc:Choice>
        <mc:Fallback xmlns="">
          <p:sp>
            <p:nvSpPr>
              <p:cNvPr id="8" name="矩形 7"/>
              <p:cNvSpPr>
                <a:spLocks noRot="1" noChangeAspect="1" noMove="1" noResize="1" noEditPoints="1" noAdjustHandles="1" noChangeArrowheads="1" noChangeShapeType="1" noTextEdit="1"/>
              </p:cNvSpPr>
              <p:nvPr/>
            </p:nvSpPr>
            <p:spPr>
              <a:xfrm>
                <a:off x="6213406" y="5568314"/>
                <a:ext cx="2957092" cy="793935"/>
              </a:xfrm>
              <a:prstGeom prst="rect">
                <a:avLst/>
              </a:prstGeom>
              <a:blipFill rotWithShape="1">
                <a:blip r:embed="rId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611987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b="1" dirty="0"/>
              <a:t>2.</a:t>
            </a:r>
            <a:r>
              <a:rPr lang="zh-TW" altLang="en-US" sz="4000" b="1" dirty="0"/>
              <a:t>理論方法 </a:t>
            </a:r>
            <a:r>
              <a:rPr lang="en-US" altLang="zh-TW" sz="4000" b="1" dirty="0" smtClean="0"/>
              <a:t>– </a:t>
            </a:r>
            <a:r>
              <a:rPr lang="zh-TW" altLang="en-US" sz="4000" b="1" dirty="0" smtClean="0"/>
              <a:t>預測方法</a:t>
            </a:r>
            <a:r>
              <a:rPr lang="en-US" altLang="zh-TW" sz="4000" b="1" dirty="0" smtClean="0"/>
              <a:t>(</a:t>
            </a:r>
            <a:r>
              <a:rPr lang="zh-TW" altLang="en-US" sz="4000" b="1" dirty="0"/>
              <a:t>迴歸</a:t>
            </a:r>
            <a:r>
              <a:rPr lang="zh-TW" altLang="en-US" sz="4000" b="1" dirty="0" smtClean="0"/>
              <a:t>分析</a:t>
            </a:r>
            <a:r>
              <a:rPr lang="en-US" altLang="zh-TW" sz="4000" b="1" dirty="0" smtClean="0"/>
              <a:t>)</a:t>
            </a:r>
            <a:endParaRPr lang="zh-TW" altLang="en-US" sz="4000" b="1" dirty="0"/>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pPr/>
              <a:t>19</a:t>
            </a:fld>
            <a:endParaRPr lang="zh-TW" altLang="en-US" dirty="0"/>
          </a:p>
        </p:txBody>
      </p:sp>
      <p:sp>
        <p:nvSpPr>
          <p:cNvPr id="7168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71684"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內容版面配置區 2"/>
          <p:cNvSpPr>
            <a:spLocks noGrp="1"/>
          </p:cNvSpPr>
          <p:nvPr>
            <p:ph idx="1"/>
          </p:nvPr>
        </p:nvSpPr>
        <p:spPr>
          <a:xfrm>
            <a:off x="563695" y="1359161"/>
            <a:ext cx="5532305" cy="4825882"/>
          </a:xfrm>
        </p:spPr>
        <p:txBody>
          <a:bodyPr>
            <a:normAutofit/>
          </a:bodyPr>
          <a:lstStyle/>
          <a:p>
            <a:pPr>
              <a:buFont typeface="Wingdings" pitchFamily="2" charset="2"/>
              <a:buChar char="l"/>
            </a:pPr>
            <a:r>
              <a:rPr lang="zh-TW" altLang="en-US" b="1" dirty="0"/>
              <a:t>簡單</a:t>
            </a:r>
            <a:r>
              <a:rPr lang="zh-TW" altLang="en-US" b="1" dirty="0" smtClean="0"/>
              <a:t>迴歸</a:t>
            </a:r>
            <a:endParaRPr lang="zh-TW" altLang="en-US" b="1" dirty="0"/>
          </a:p>
          <a:p>
            <a:pPr marL="457200" lvl="1" indent="0">
              <a:buNone/>
            </a:pPr>
            <a:r>
              <a:rPr lang="zh-TW" altLang="en-US" dirty="0" smtClean="0"/>
              <a:t>表示</a:t>
            </a:r>
            <a:r>
              <a:rPr lang="zh-TW" altLang="en-US" dirty="0"/>
              <a:t>一個自變數</a:t>
            </a:r>
            <a:r>
              <a:rPr lang="en-US" altLang="zh-TW" dirty="0"/>
              <a:t>(x)</a:t>
            </a:r>
            <a:r>
              <a:rPr lang="zh-TW" altLang="en-US" dirty="0"/>
              <a:t>與依變數</a:t>
            </a:r>
            <a:r>
              <a:rPr lang="en-US" altLang="zh-TW" dirty="0"/>
              <a:t>(y)</a:t>
            </a:r>
            <a:r>
              <a:rPr lang="zh-TW" altLang="en-US" dirty="0"/>
              <a:t>的</a:t>
            </a:r>
            <a:r>
              <a:rPr lang="zh-TW" altLang="en-US" dirty="0" smtClean="0"/>
              <a:t>關係</a:t>
            </a:r>
            <a:r>
              <a:rPr lang="zh-TW" altLang="en-US" dirty="0"/>
              <a:t>。</a:t>
            </a:r>
          </a:p>
          <a:p>
            <a:pPr>
              <a:buFont typeface="Wingdings" pitchFamily="2" charset="2"/>
              <a:buChar char="l"/>
            </a:pPr>
            <a:r>
              <a:rPr lang="zh-TW" altLang="en-US" b="1" dirty="0" smtClean="0"/>
              <a:t>複迴歸</a:t>
            </a:r>
            <a:endParaRPr lang="zh-TW" altLang="en-US" b="1" dirty="0"/>
          </a:p>
          <a:p>
            <a:pPr marL="457200" lvl="1" indent="0">
              <a:buNone/>
            </a:pPr>
            <a:r>
              <a:rPr lang="zh-TW" altLang="en-US" dirty="0" smtClean="0"/>
              <a:t>用</a:t>
            </a:r>
            <a:r>
              <a:rPr lang="zh-TW" altLang="en-US" dirty="0"/>
              <a:t>來探討多個自變數與依變數的</a:t>
            </a:r>
            <a:r>
              <a:rPr lang="zh-TW" altLang="en-US" dirty="0" smtClean="0"/>
              <a:t>關係。</a:t>
            </a:r>
            <a:endParaRPr lang="zh-TW" altLang="en-US" dirty="0"/>
          </a:p>
          <a:p>
            <a:pPr>
              <a:buFont typeface="Wingdings" pitchFamily="2" charset="2"/>
              <a:buChar char="l"/>
            </a:pPr>
            <a:r>
              <a:rPr lang="zh-TW" altLang="en-US" b="1" dirty="0"/>
              <a:t>多項式</a:t>
            </a:r>
            <a:r>
              <a:rPr lang="zh-TW" altLang="en-US" b="1" dirty="0" smtClean="0"/>
              <a:t>迴歸</a:t>
            </a:r>
            <a:endParaRPr lang="zh-TW" altLang="en-US" b="1" dirty="0"/>
          </a:p>
          <a:p>
            <a:pPr marL="457200" lvl="1" indent="0">
              <a:buNone/>
            </a:pPr>
            <a:r>
              <a:rPr lang="zh-TW" altLang="en-US" dirty="0"/>
              <a:t>當自變數與依變數並非呈現直線關係而是曲線關係時</a:t>
            </a:r>
            <a:r>
              <a:rPr lang="zh-TW" altLang="en-US" dirty="0" smtClean="0"/>
              <a:t>，可用多項式</a:t>
            </a:r>
            <a:r>
              <a:rPr lang="zh-TW" altLang="en-US" dirty="0"/>
              <a:t>迴歸來進行</a:t>
            </a:r>
            <a:r>
              <a:rPr lang="zh-TW" altLang="en-US" dirty="0" smtClean="0"/>
              <a:t>分析。</a:t>
            </a:r>
            <a:endParaRPr lang="en-US" altLang="zh-TW" dirty="0" smtClean="0"/>
          </a:p>
          <a:p>
            <a:pPr>
              <a:buFont typeface="Wingdings" pitchFamily="2" charset="2"/>
              <a:buChar char="l"/>
            </a:pPr>
            <a:r>
              <a:rPr lang="zh-TW" altLang="en-US" b="1" dirty="0"/>
              <a:t>相關係數</a:t>
            </a:r>
          </a:p>
          <a:p>
            <a:pPr marL="457200" lvl="1" indent="0">
              <a:buNone/>
            </a:pPr>
            <a:r>
              <a:rPr lang="zh-TW" altLang="en-US" dirty="0" smtClean="0"/>
              <a:t>表示</a:t>
            </a:r>
            <a:r>
              <a:rPr lang="zh-TW" altLang="en-US" dirty="0"/>
              <a:t>兩連續變數的線性相關程度的統計</a:t>
            </a:r>
            <a:r>
              <a:rPr lang="zh-TW" altLang="en-US" dirty="0" smtClean="0"/>
              <a:t>指標。</a:t>
            </a:r>
            <a:endParaRPr lang="zh-TW" altLang="en-US" dirty="0"/>
          </a:p>
          <a:p>
            <a:pPr marL="457200" lvl="1" indent="0">
              <a:buNone/>
            </a:pPr>
            <a:endParaRPr lang="zh-TW" altLang="en-US" dirty="0"/>
          </a:p>
        </p:txBody>
      </p:sp>
      <mc:AlternateContent xmlns:mc="http://schemas.openxmlformats.org/markup-compatibility/2006" xmlns:a14="http://schemas.microsoft.com/office/drawing/2010/main">
        <mc:Choice Requires="a14">
          <p:sp>
            <p:nvSpPr>
              <p:cNvPr id="9" name="矩形 8"/>
              <p:cNvSpPr/>
              <p:nvPr/>
            </p:nvSpPr>
            <p:spPr>
              <a:xfrm>
                <a:off x="6206024" y="1772229"/>
                <a:ext cx="2047162" cy="3976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𝑦</m:t>
                      </m:r>
                      <m:r>
                        <a:rPr lang="en-US" altLang="zh-TW" i="1">
                          <a:latin typeface="Cambria Math"/>
                        </a:rPr>
                        <m:t>=</m:t>
                      </m:r>
                      <m:sSub>
                        <m:sSubPr>
                          <m:ctrlPr>
                            <a:rPr lang="zh-TW" altLang="zh-TW" i="1">
                              <a:latin typeface="Cambria Math"/>
                            </a:rPr>
                          </m:ctrlPr>
                        </m:sSubPr>
                        <m:e>
                          <m:r>
                            <a:rPr lang="en-US" altLang="zh-TW" i="1">
                              <a:latin typeface="Cambria Math"/>
                            </a:rPr>
                            <m:t>𝛽</m:t>
                          </m:r>
                        </m:e>
                        <m:sub>
                          <m:r>
                            <a:rPr lang="en-US" altLang="zh-TW" i="1">
                              <a:latin typeface="Cambria Math"/>
                            </a:rPr>
                            <m:t>0</m:t>
                          </m:r>
                        </m:sub>
                      </m:sSub>
                      <m:r>
                        <a:rPr lang="en-US" altLang="zh-TW" i="1">
                          <a:latin typeface="Cambria Math"/>
                        </a:rPr>
                        <m:t>+</m:t>
                      </m:r>
                      <m:sSub>
                        <m:sSubPr>
                          <m:ctrlPr>
                            <a:rPr lang="zh-TW" altLang="zh-TW" i="1">
                              <a:latin typeface="Cambria Math"/>
                            </a:rPr>
                          </m:ctrlPr>
                        </m:sSubPr>
                        <m:e>
                          <m:r>
                            <a:rPr lang="en-US" altLang="zh-TW" i="1">
                              <a:latin typeface="Cambria Math"/>
                            </a:rPr>
                            <m:t>𝛽</m:t>
                          </m:r>
                        </m:e>
                        <m:sub>
                          <m:r>
                            <a:rPr lang="en-US" altLang="zh-TW" i="1">
                              <a:latin typeface="Cambria Math"/>
                            </a:rPr>
                            <m:t>1</m:t>
                          </m:r>
                        </m:sub>
                      </m:sSub>
                      <m:sSub>
                        <m:sSubPr>
                          <m:ctrlPr>
                            <a:rPr lang="zh-TW" altLang="zh-TW" i="1">
                              <a:latin typeface="Cambria Math"/>
                            </a:rPr>
                          </m:ctrlPr>
                        </m:sSubPr>
                        <m:e>
                          <m:r>
                            <a:rPr lang="en-US" altLang="zh-TW" i="1">
                              <a:latin typeface="Cambria Math"/>
                            </a:rPr>
                            <m:t>𝑥</m:t>
                          </m:r>
                        </m:e>
                        <m:sub>
                          <m:r>
                            <a:rPr lang="en-US" altLang="zh-TW" i="1">
                              <a:latin typeface="Cambria Math"/>
                            </a:rPr>
                            <m:t>1</m:t>
                          </m:r>
                        </m:sub>
                      </m:sSub>
                      <m:r>
                        <a:rPr lang="en-US" altLang="zh-TW" i="1">
                          <a:latin typeface="Cambria Math"/>
                        </a:rPr>
                        <m:t>+</m:t>
                      </m:r>
                      <m:r>
                        <a:rPr lang="zh-TW" altLang="zh-TW" i="1">
                          <a:latin typeface="Cambria Math"/>
                        </a:rPr>
                        <m:t>𝜀</m:t>
                      </m:r>
                    </m:oMath>
                  </m:oMathPara>
                </a14:m>
                <a:endParaRPr lang="zh-TW" altLang="en-US" i="1" dirty="0"/>
              </a:p>
            </p:txBody>
          </p:sp>
        </mc:Choice>
        <mc:Fallback xmlns="">
          <p:sp>
            <p:nvSpPr>
              <p:cNvPr id="9" name="矩形 8"/>
              <p:cNvSpPr>
                <a:spLocks noRot="1" noChangeAspect="1" noMove="1" noResize="1" noEditPoints="1" noAdjustHandles="1" noChangeArrowheads="1" noChangeShapeType="1" noTextEdit="1"/>
              </p:cNvSpPr>
              <p:nvPr/>
            </p:nvSpPr>
            <p:spPr>
              <a:xfrm>
                <a:off x="6206024" y="1772229"/>
                <a:ext cx="2047162" cy="397609"/>
              </a:xfrm>
              <a:prstGeom prst="rect">
                <a:avLst/>
              </a:prstGeom>
              <a:blipFill rotWithShape="1">
                <a:blip r:embed="rId3"/>
                <a:stretch>
                  <a:fillRect b="-615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206024" y="5255878"/>
                <a:ext cx="5049972" cy="9723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𝑟</m:t>
                      </m:r>
                      <m:r>
                        <a:rPr lang="en-US" altLang="zh-TW">
                          <a:latin typeface="Cambria Math"/>
                        </a:rPr>
                        <m:t> =</m:t>
                      </m:r>
                      <m:f>
                        <m:fPr>
                          <m:ctrlPr>
                            <a:rPr lang="zh-TW" altLang="zh-TW" i="1">
                              <a:latin typeface="Cambria Math"/>
                            </a:rPr>
                          </m:ctrlPr>
                        </m:fPr>
                        <m:num>
                          <m:sSub>
                            <m:sSubPr>
                              <m:ctrlPr>
                                <a:rPr lang="zh-TW" altLang="zh-TW" i="1">
                                  <a:latin typeface="Cambria Math"/>
                                </a:rPr>
                              </m:ctrlPr>
                            </m:sSubPr>
                            <m:e>
                              <m:r>
                                <a:rPr lang="en-US" altLang="zh-TW" i="1">
                                  <a:latin typeface="Cambria Math"/>
                                </a:rPr>
                                <m:t>𝑆</m:t>
                              </m:r>
                            </m:e>
                            <m:sub>
                              <m:r>
                                <a:rPr lang="en-US" altLang="zh-TW" i="1">
                                  <a:latin typeface="Cambria Math"/>
                                </a:rPr>
                                <m:t>𝑥𝑦</m:t>
                              </m:r>
                            </m:sub>
                          </m:sSub>
                        </m:num>
                        <m:den>
                          <m:sSub>
                            <m:sSubPr>
                              <m:ctrlPr>
                                <a:rPr lang="zh-TW" altLang="zh-TW" i="1">
                                  <a:latin typeface="Cambria Math"/>
                                </a:rPr>
                              </m:ctrlPr>
                            </m:sSubPr>
                            <m:e>
                              <m:r>
                                <a:rPr lang="en-US" altLang="zh-TW" i="1">
                                  <a:latin typeface="Cambria Math"/>
                                </a:rPr>
                                <m:t>𝑆</m:t>
                              </m:r>
                            </m:e>
                            <m:sub>
                              <m:r>
                                <a:rPr lang="en-US" altLang="zh-TW" i="1">
                                  <a:latin typeface="Cambria Math"/>
                                </a:rPr>
                                <m:t>𝑥</m:t>
                              </m:r>
                            </m:sub>
                          </m:sSub>
                          <m:sSub>
                            <m:sSubPr>
                              <m:ctrlPr>
                                <a:rPr lang="zh-TW" altLang="zh-TW" i="1">
                                  <a:latin typeface="Cambria Math"/>
                                </a:rPr>
                              </m:ctrlPr>
                            </m:sSubPr>
                            <m:e>
                              <m:r>
                                <a:rPr lang="en-US" altLang="zh-TW" i="1">
                                  <a:latin typeface="Cambria Math"/>
                                </a:rPr>
                                <m:t>𝑆</m:t>
                              </m:r>
                            </m:e>
                            <m:sub>
                              <m:r>
                                <a:rPr lang="en-US" altLang="zh-TW" i="1">
                                  <a:latin typeface="Cambria Math"/>
                                </a:rPr>
                                <m:t>𝑦</m:t>
                              </m:r>
                            </m:sub>
                          </m:sSub>
                        </m:den>
                      </m:f>
                      <m:r>
                        <a:rPr lang="en-US" altLang="zh-TW">
                          <a:latin typeface="Cambria Math"/>
                        </a:rPr>
                        <m:t> = </m:t>
                      </m:r>
                      <m:f>
                        <m:fPr>
                          <m:ctrlPr>
                            <a:rPr lang="zh-TW" altLang="zh-TW" i="1">
                              <a:latin typeface="Cambria Math"/>
                            </a:rPr>
                          </m:ctrlPr>
                        </m:fPr>
                        <m:num>
                          <m:r>
                            <a:rPr lang="en-US" altLang="zh-TW" i="1">
                              <a:latin typeface="Cambria Math"/>
                            </a:rPr>
                            <m:t>𝑛</m:t>
                          </m:r>
                          <m:nary>
                            <m:naryPr>
                              <m:chr m:val="∑"/>
                              <m:limLoc m:val="undOvr"/>
                              <m:subHide m:val="on"/>
                              <m:supHide m:val="on"/>
                              <m:ctrlPr>
                                <a:rPr lang="zh-TW" altLang="zh-TW" i="1">
                                  <a:latin typeface="Cambria Math"/>
                                </a:rPr>
                              </m:ctrlPr>
                            </m:naryPr>
                            <m:sub/>
                            <m:sup/>
                            <m:e>
                              <m:r>
                                <a:rPr lang="en-US" altLang="zh-TW" i="1">
                                  <a:latin typeface="Cambria Math"/>
                                </a:rPr>
                                <m:t>𝑥𝑦</m:t>
                              </m:r>
                            </m:e>
                          </m:nary>
                          <m:r>
                            <a:rPr lang="en-US" altLang="zh-TW" i="1">
                              <a:latin typeface="Cambria Math"/>
                            </a:rPr>
                            <m:t> − </m:t>
                          </m:r>
                          <m:nary>
                            <m:naryPr>
                              <m:chr m:val="∑"/>
                              <m:limLoc m:val="undOvr"/>
                              <m:subHide m:val="on"/>
                              <m:supHide m:val="on"/>
                              <m:ctrlPr>
                                <a:rPr lang="zh-TW" altLang="zh-TW" i="1">
                                  <a:latin typeface="Cambria Math"/>
                                </a:rPr>
                              </m:ctrlPr>
                            </m:naryPr>
                            <m:sub/>
                            <m:sup/>
                            <m:e>
                              <m:r>
                                <a:rPr lang="en-US" altLang="zh-TW" i="1">
                                  <a:latin typeface="Cambria Math"/>
                                </a:rPr>
                                <m:t>𝑥</m:t>
                              </m:r>
                            </m:e>
                          </m:nary>
                          <m:nary>
                            <m:naryPr>
                              <m:chr m:val="∑"/>
                              <m:limLoc m:val="undOvr"/>
                              <m:subHide m:val="on"/>
                              <m:supHide m:val="on"/>
                              <m:ctrlPr>
                                <a:rPr lang="zh-TW" altLang="zh-TW" i="1">
                                  <a:latin typeface="Cambria Math"/>
                                </a:rPr>
                              </m:ctrlPr>
                            </m:naryPr>
                            <m:sub/>
                            <m:sup/>
                            <m:e>
                              <m:r>
                                <a:rPr lang="en-US" altLang="zh-TW" i="1">
                                  <a:latin typeface="Cambria Math"/>
                                </a:rPr>
                                <m:t>𝑦</m:t>
                              </m:r>
                            </m:e>
                          </m:nary>
                        </m:num>
                        <m:den>
                          <m:rad>
                            <m:radPr>
                              <m:degHide m:val="on"/>
                              <m:ctrlPr>
                                <a:rPr lang="zh-TW" altLang="zh-TW" i="1">
                                  <a:latin typeface="Cambria Math"/>
                                </a:rPr>
                              </m:ctrlPr>
                            </m:radPr>
                            <m:deg/>
                            <m:e>
                              <m:r>
                                <a:rPr lang="en-US" altLang="zh-TW" i="1">
                                  <a:latin typeface="Cambria Math"/>
                                </a:rPr>
                                <m:t>𝑛</m:t>
                              </m:r>
                              <m:nary>
                                <m:naryPr>
                                  <m:chr m:val="∑"/>
                                  <m:limLoc m:val="undOvr"/>
                                  <m:subHide m:val="on"/>
                                  <m:supHide m:val="on"/>
                                  <m:ctrlPr>
                                    <a:rPr lang="zh-TW" altLang="zh-TW" i="1">
                                      <a:latin typeface="Cambria Math"/>
                                    </a:rPr>
                                  </m:ctrlPr>
                                </m:naryPr>
                                <m:sub/>
                                <m:sup/>
                                <m:e>
                                  <m:eqArr>
                                    <m:eqArrPr>
                                      <m:ctrlPr>
                                        <a:rPr lang="zh-TW" altLang="zh-TW" i="1">
                                          <a:latin typeface="Cambria Math"/>
                                        </a:rPr>
                                      </m:ctrlPr>
                                    </m:eqArrPr>
                                    <m:e>
                                      <m:sSup>
                                        <m:sSupPr>
                                          <m:ctrlPr>
                                            <a:rPr lang="zh-TW" altLang="zh-TW" i="1">
                                              <a:latin typeface="Cambria Math"/>
                                            </a:rPr>
                                          </m:ctrlPr>
                                        </m:sSupPr>
                                        <m:e>
                                          <m:r>
                                            <a:rPr lang="en-US" altLang="zh-TW" i="1">
                                              <a:latin typeface="Cambria Math"/>
                                            </a:rPr>
                                            <m:t>𝑥</m:t>
                                          </m:r>
                                        </m:e>
                                        <m:sup>
                                          <m:r>
                                            <a:rPr lang="en-US" altLang="zh-TW" i="1">
                                              <a:latin typeface="Cambria Math"/>
                                            </a:rPr>
                                            <m:t>2</m:t>
                                          </m:r>
                                        </m:sup>
                                      </m:sSup>
                                      <m:r>
                                        <a:rPr lang="en-US" altLang="zh-TW" i="1">
                                          <a:latin typeface="Cambria Math"/>
                                        </a:rPr>
                                        <m:t>−</m:t>
                                      </m:r>
                                      <m:sSup>
                                        <m:sSupPr>
                                          <m:ctrlPr>
                                            <a:rPr lang="zh-TW" altLang="zh-TW" i="1">
                                              <a:latin typeface="Cambria Math"/>
                                            </a:rPr>
                                          </m:ctrlPr>
                                        </m:sSupPr>
                                        <m:e>
                                          <m:d>
                                            <m:dPr>
                                              <m:ctrlPr>
                                                <a:rPr lang="zh-TW" altLang="zh-TW" i="1">
                                                  <a:latin typeface="Cambria Math"/>
                                                </a:rPr>
                                              </m:ctrlPr>
                                            </m:dPr>
                                            <m:e>
                                              <m:nary>
                                                <m:naryPr>
                                                  <m:chr m:val="∑"/>
                                                  <m:limLoc m:val="undOvr"/>
                                                  <m:subHide m:val="on"/>
                                                  <m:supHide m:val="on"/>
                                                  <m:ctrlPr>
                                                    <a:rPr lang="zh-TW" altLang="zh-TW" i="1">
                                                      <a:latin typeface="Cambria Math"/>
                                                    </a:rPr>
                                                  </m:ctrlPr>
                                                </m:naryPr>
                                                <m:sub/>
                                                <m:sup/>
                                                <m:e>
                                                  <m:r>
                                                    <a:rPr lang="en-US" altLang="zh-TW" i="1">
                                                      <a:latin typeface="Cambria Math"/>
                                                    </a:rPr>
                                                    <m:t>𝑥</m:t>
                                                  </m:r>
                                                </m:e>
                                              </m:nary>
                                            </m:e>
                                          </m:d>
                                        </m:e>
                                        <m:sup>
                                          <m:r>
                                            <a:rPr lang="en-US" altLang="zh-TW" i="1">
                                              <a:latin typeface="Cambria Math"/>
                                            </a:rPr>
                                            <m:t>2</m:t>
                                          </m:r>
                                        </m:sup>
                                      </m:sSup>
                                      <m:r>
                                        <a:rPr lang="en-US" altLang="zh-TW">
                                          <a:latin typeface="Cambria Math"/>
                                        </a:rPr>
                                        <m:t> </m:t>
                                      </m:r>
                                    </m:e>
                                    <m:e>
                                      <m:r>
                                        <a:rPr lang="en-US" altLang="zh-TW" i="1">
                                          <a:latin typeface="Cambria Math"/>
                                        </a:rPr>
                                        <m:t> </m:t>
                                      </m:r>
                                    </m:e>
                                  </m:eqArr>
                                </m:e>
                              </m:nary>
                            </m:e>
                          </m:rad>
                          <m:rad>
                            <m:radPr>
                              <m:degHide m:val="on"/>
                              <m:ctrlPr>
                                <a:rPr lang="zh-TW" altLang="zh-TW" i="1">
                                  <a:latin typeface="Cambria Math"/>
                                </a:rPr>
                              </m:ctrlPr>
                            </m:radPr>
                            <m:deg/>
                            <m:e>
                              <m:r>
                                <a:rPr lang="en-US" altLang="zh-TW" i="1">
                                  <a:latin typeface="Cambria Math"/>
                                </a:rPr>
                                <m:t>𝑛</m:t>
                              </m:r>
                              <m:nary>
                                <m:naryPr>
                                  <m:chr m:val="∑"/>
                                  <m:limLoc m:val="undOvr"/>
                                  <m:subHide m:val="on"/>
                                  <m:supHide m:val="on"/>
                                  <m:ctrlPr>
                                    <a:rPr lang="zh-TW" altLang="zh-TW" i="1">
                                      <a:latin typeface="Cambria Math"/>
                                    </a:rPr>
                                  </m:ctrlPr>
                                </m:naryPr>
                                <m:sub/>
                                <m:sup/>
                                <m:e>
                                  <m:eqArr>
                                    <m:eqArrPr>
                                      <m:ctrlPr>
                                        <a:rPr lang="zh-TW" altLang="zh-TW" i="1">
                                          <a:latin typeface="Cambria Math"/>
                                        </a:rPr>
                                      </m:ctrlPr>
                                    </m:eqArrPr>
                                    <m:e>
                                      <m:sSup>
                                        <m:sSupPr>
                                          <m:ctrlPr>
                                            <a:rPr lang="zh-TW" altLang="zh-TW" i="1">
                                              <a:latin typeface="Cambria Math"/>
                                            </a:rPr>
                                          </m:ctrlPr>
                                        </m:sSupPr>
                                        <m:e>
                                          <m:r>
                                            <a:rPr lang="en-US" altLang="zh-TW" i="1">
                                              <a:latin typeface="Cambria Math"/>
                                            </a:rPr>
                                            <m:t>𝑦</m:t>
                                          </m:r>
                                        </m:e>
                                        <m:sup>
                                          <m:r>
                                            <a:rPr lang="en-US" altLang="zh-TW" i="1">
                                              <a:latin typeface="Cambria Math"/>
                                            </a:rPr>
                                            <m:t>2</m:t>
                                          </m:r>
                                        </m:sup>
                                      </m:sSup>
                                      <m:r>
                                        <a:rPr lang="en-US" altLang="zh-TW" i="1">
                                          <a:latin typeface="Cambria Math"/>
                                        </a:rPr>
                                        <m:t>−</m:t>
                                      </m:r>
                                      <m:sSup>
                                        <m:sSupPr>
                                          <m:ctrlPr>
                                            <a:rPr lang="zh-TW" altLang="zh-TW" i="1">
                                              <a:latin typeface="Cambria Math"/>
                                            </a:rPr>
                                          </m:ctrlPr>
                                        </m:sSupPr>
                                        <m:e>
                                          <m:d>
                                            <m:dPr>
                                              <m:ctrlPr>
                                                <a:rPr lang="zh-TW" altLang="zh-TW" i="1">
                                                  <a:latin typeface="Cambria Math"/>
                                                </a:rPr>
                                              </m:ctrlPr>
                                            </m:dPr>
                                            <m:e>
                                              <m:nary>
                                                <m:naryPr>
                                                  <m:chr m:val="∑"/>
                                                  <m:limLoc m:val="undOvr"/>
                                                  <m:subHide m:val="on"/>
                                                  <m:supHide m:val="on"/>
                                                  <m:ctrlPr>
                                                    <a:rPr lang="zh-TW" altLang="zh-TW" i="1">
                                                      <a:latin typeface="Cambria Math"/>
                                                    </a:rPr>
                                                  </m:ctrlPr>
                                                </m:naryPr>
                                                <m:sub/>
                                                <m:sup/>
                                                <m:e>
                                                  <m:r>
                                                    <a:rPr lang="en-US" altLang="zh-TW" i="1">
                                                      <a:latin typeface="Cambria Math"/>
                                                    </a:rPr>
                                                    <m:t>𝑦</m:t>
                                                  </m:r>
                                                </m:e>
                                              </m:nary>
                                            </m:e>
                                          </m:d>
                                        </m:e>
                                        <m:sup>
                                          <m:r>
                                            <a:rPr lang="en-US" altLang="zh-TW" i="1">
                                              <a:latin typeface="Cambria Math"/>
                                            </a:rPr>
                                            <m:t>2</m:t>
                                          </m:r>
                                        </m:sup>
                                      </m:sSup>
                                      <m:r>
                                        <a:rPr lang="en-US" altLang="zh-TW">
                                          <a:latin typeface="Cambria Math"/>
                                        </a:rPr>
                                        <m:t> </m:t>
                                      </m:r>
                                    </m:e>
                                    <m:e>
                                      <m:r>
                                        <a:rPr lang="en-US" altLang="zh-TW" i="1">
                                          <a:latin typeface="Cambria Math"/>
                                        </a:rPr>
                                        <m:t> </m:t>
                                      </m:r>
                                    </m:e>
                                  </m:eqArr>
                                </m:e>
                              </m:nary>
                            </m:e>
                          </m:rad>
                        </m:den>
                      </m:f>
                    </m:oMath>
                  </m:oMathPara>
                </a14:m>
                <a:endParaRPr lang="zh-TW"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6206024" y="5255878"/>
                <a:ext cx="5049972" cy="972382"/>
              </a:xfrm>
              <a:prstGeom prst="rect">
                <a:avLst/>
              </a:prstGeom>
              <a:blipFill rotWithShape="1">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206024" y="2926532"/>
                <a:ext cx="3250890" cy="3976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a:latin typeface="Cambria Math"/>
                        </a:rPr>
                        <m:t>𝑦</m:t>
                      </m:r>
                      <m:r>
                        <a:rPr lang="en-US" altLang="zh-TW" b="0" i="1">
                          <a:latin typeface="Cambria Math"/>
                        </a:rPr>
                        <m:t>=</m:t>
                      </m:r>
                      <m:sSub>
                        <m:sSubPr>
                          <m:ctrlPr>
                            <a:rPr lang="zh-TW" altLang="zh-TW" i="1">
                              <a:latin typeface="Cambria Math"/>
                            </a:rPr>
                          </m:ctrlPr>
                        </m:sSubPr>
                        <m:e>
                          <m:r>
                            <a:rPr lang="en-US" altLang="zh-TW" b="0" i="1">
                              <a:latin typeface="Cambria Math"/>
                            </a:rPr>
                            <m:t>𝛽</m:t>
                          </m:r>
                        </m:e>
                        <m:sub>
                          <m:r>
                            <a:rPr lang="en-US" altLang="zh-TW" b="0" i="1">
                              <a:latin typeface="Cambria Math"/>
                            </a:rPr>
                            <m:t>0</m:t>
                          </m:r>
                        </m:sub>
                      </m:sSub>
                      <m:r>
                        <a:rPr lang="en-US" altLang="zh-TW" b="0" i="1">
                          <a:latin typeface="Cambria Math"/>
                        </a:rPr>
                        <m:t>+</m:t>
                      </m:r>
                      <m:sSub>
                        <m:sSubPr>
                          <m:ctrlPr>
                            <a:rPr lang="zh-TW" altLang="zh-TW" i="1">
                              <a:latin typeface="Cambria Math"/>
                            </a:rPr>
                          </m:ctrlPr>
                        </m:sSubPr>
                        <m:e>
                          <m:r>
                            <a:rPr lang="en-US" altLang="zh-TW" b="0" i="1">
                              <a:latin typeface="Cambria Math"/>
                            </a:rPr>
                            <m:t>𝛽</m:t>
                          </m:r>
                        </m:e>
                        <m:sub>
                          <m:r>
                            <a:rPr lang="en-US" altLang="zh-TW" b="0" i="1">
                              <a:latin typeface="Cambria Math"/>
                            </a:rPr>
                            <m:t>1</m:t>
                          </m:r>
                        </m:sub>
                      </m:sSub>
                      <m:sSub>
                        <m:sSubPr>
                          <m:ctrlPr>
                            <a:rPr lang="zh-TW" altLang="zh-TW" i="1">
                              <a:latin typeface="Cambria Math"/>
                            </a:rPr>
                          </m:ctrlPr>
                        </m:sSubPr>
                        <m:e>
                          <m:r>
                            <a:rPr lang="en-US" altLang="zh-TW" b="0" i="1">
                              <a:latin typeface="Cambria Math"/>
                            </a:rPr>
                            <m:t>𝑥</m:t>
                          </m:r>
                        </m:e>
                        <m:sub>
                          <m:r>
                            <a:rPr lang="en-US" altLang="zh-TW" b="0" i="1">
                              <a:latin typeface="Cambria Math"/>
                            </a:rPr>
                            <m:t>1</m:t>
                          </m:r>
                        </m:sub>
                      </m:sSub>
                      <m:r>
                        <a:rPr lang="en-US" altLang="zh-TW" b="0" i="1">
                          <a:latin typeface="Cambria Math"/>
                        </a:rPr>
                        <m:t>+</m:t>
                      </m:r>
                      <m:sSub>
                        <m:sSubPr>
                          <m:ctrlPr>
                            <a:rPr lang="zh-TW" altLang="zh-TW" i="1">
                              <a:latin typeface="Cambria Math"/>
                            </a:rPr>
                          </m:ctrlPr>
                        </m:sSubPr>
                        <m:e>
                          <m:r>
                            <a:rPr lang="en-US" altLang="zh-TW" b="0" i="1">
                              <a:latin typeface="Cambria Math"/>
                            </a:rPr>
                            <m:t>𝛽</m:t>
                          </m:r>
                        </m:e>
                        <m:sub>
                          <m:r>
                            <a:rPr lang="en-US" altLang="zh-TW" b="0" i="1">
                              <a:latin typeface="Cambria Math"/>
                            </a:rPr>
                            <m:t>2</m:t>
                          </m:r>
                        </m:sub>
                      </m:sSub>
                      <m:sSub>
                        <m:sSubPr>
                          <m:ctrlPr>
                            <a:rPr lang="zh-TW" altLang="zh-TW" i="1">
                              <a:latin typeface="Cambria Math"/>
                            </a:rPr>
                          </m:ctrlPr>
                        </m:sSubPr>
                        <m:e>
                          <m:r>
                            <a:rPr lang="en-US" altLang="zh-TW" b="0" i="1">
                              <a:latin typeface="Cambria Math"/>
                            </a:rPr>
                            <m:t>𝑥</m:t>
                          </m:r>
                        </m:e>
                        <m:sub>
                          <m:r>
                            <a:rPr lang="en-US" altLang="zh-TW" b="0" i="1">
                              <a:latin typeface="Cambria Math"/>
                            </a:rPr>
                            <m:t>2</m:t>
                          </m:r>
                        </m:sub>
                      </m:sSub>
                      <m:r>
                        <a:rPr lang="en-US" altLang="zh-TW" b="0" i="1">
                          <a:latin typeface="Cambria Math"/>
                        </a:rPr>
                        <m:t>+…+</m:t>
                      </m:r>
                      <m:r>
                        <a:rPr lang="zh-TW" altLang="zh-TW" b="0" i="1">
                          <a:latin typeface="Cambria Math"/>
                        </a:rPr>
                        <m:t>𝜀</m:t>
                      </m:r>
                    </m:oMath>
                  </m:oMathPara>
                </a14:m>
                <a:endParaRPr lang="zh-TW" altLang="en-US" i="1" dirty="0"/>
              </a:p>
            </p:txBody>
          </p:sp>
        </mc:Choice>
        <mc:Fallback xmlns="">
          <p:sp>
            <p:nvSpPr>
              <p:cNvPr id="11" name="矩形 10"/>
              <p:cNvSpPr>
                <a:spLocks noRot="1" noChangeAspect="1" noMove="1" noResize="1" noEditPoints="1" noAdjustHandles="1" noChangeArrowheads="1" noChangeShapeType="1" noTextEdit="1"/>
              </p:cNvSpPr>
              <p:nvPr/>
            </p:nvSpPr>
            <p:spPr>
              <a:xfrm>
                <a:off x="6206024" y="2926532"/>
                <a:ext cx="3250890" cy="397609"/>
              </a:xfrm>
              <a:prstGeom prst="rect">
                <a:avLst/>
              </a:prstGeom>
              <a:blipFill rotWithShape="1">
                <a:blip r:embed="rId5"/>
                <a:stretch>
                  <a:fillRect b="-615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206024" y="4158860"/>
                <a:ext cx="3249287" cy="410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𝑦</m:t>
                      </m:r>
                      <m:r>
                        <a:rPr lang="en-US" altLang="zh-TW" i="1">
                          <a:latin typeface="Cambria Math"/>
                        </a:rPr>
                        <m:t>=</m:t>
                      </m:r>
                      <m:sSub>
                        <m:sSubPr>
                          <m:ctrlPr>
                            <a:rPr lang="zh-TW" altLang="zh-TW" i="1">
                              <a:latin typeface="Cambria Math"/>
                            </a:rPr>
                          </m:ctrlPr>
                        </m:sSubPr>
                        <m:e>
                          <m:r>
                            <a:rPr lang="en-US" altLang="zh-TW" i="1">
                              <a:latin typeface="Cambria Math"/>
                            </a:rPr>
                            <m:t>𝛽</m:t>
                          </m:r>
                        </m:e>
                        <m:sub>
                          <m:r>
                            <a:rPr lang="en-US" altLang="zh-TW" i="1">
                              <a:latin typeface="Cambria Math"/>
                            </a:rPr>
                            <m:t>0</m:t>
                          </m:r>
                        </m:sub>
                      </m:sSub>
                      <m:r>
                        <a:rPr lang="en-US" altLang="zh-TW" i="1">
                          <a:latin typeface="Cambria Math"/>
                        </a:rPr>
                        <m:t>+</m:t>
                      </m:r>
                      <m:sSub>
                        <m:sSubPr>
                          <m:ctrlPr>
                            <a:rPr lang="zh-TW" altLang="zh-TW" i="1">
                              <a:latin typeface="Cambria Math"/>
                            </a:rPr>
                          </m:ctrlPr>
                        </m:sSubPr>
                        <m:e>
                          <m:r>
                            <a:rPr lang="en-US" altLang="zh-TW" i="1">
                              <a:latin typeface="Cambria Math"/>
                            </a:rPr>
                            <m:t>𝛽</m:t>
                          </m:r>
                        </m:e>
                        <m:sub>
                          <m:r>
                            <a:rPr lang="en-US" altLang="zh-TW" i="1">
                              <a:latin typeface="Cambria Math"/>
                            </a:rPr>
                            <m:t>1</m:t>
                          </m:r>
                        </m:sub>
                      </m:sSub>
                      <m:sSup>
                        <m:sSupPr>
                          <m:ctrlPr>
                            <a:rPr lang="zh-TW" altLang="zh-TW" i="1">
                              <a:latin typeface="Cambria Math"/>
                            </a:rPr>
                          </m:ctrlPr>
                        </m:sSupPr>
                        <m:e>
                          <m:r>
                            <a:rPr lang="en-US" altLang="zh-TW" i="1">
                              <a:latin typeface="Cambria Math"/>
                            </a:rPr>
                            <m:t>𝑥</m:t>
                          </m:r>
                        </m:e>
                        <m:sup>
                          <m:r>
                            <a:rPr lang="en-US" altLang="zh-TW" i="1">
                              <a:latin typeface="Cambria Math"/>
                            </a:rPr>
                            <m:t>1</m:t>
                          </m:r>
                        </m:sup>
                      </m:sSup>
                      <m:r>
                        <a:rPr lang="en-US" altLang="zh-TW" i="1">
                          <a:latin typeface="Cambria Math"/>
                        </a:rPr>
                        <m:t>+</m:t>
                      </m:r>
                      <m:sSub>
                        <m:sSubPr>
                          <m:ctrlPr>
                            <a:rPr lang="zh-TW" altLang="zh-TW" i="1">
                              <a:latin typeface="Cambria Math"/>
                            </a:rPr>
                          </m:ctrlPr>
                        </m:sSubPr>
                        <m:e>
                          <m:r>
                            <a:rPr lang="en-US" altLang="zh-TW" i="1">
                              <a:latin typeface="Cambria Math"/>
                            </a:rPr>
                            <m:t>𝛽</m:t>
                          </m:r>
                        </m:e>
                        <m:sub>
                          <m:r>
                            <a:rPr lang="en-US" altLang="zh-TW" i="1">
                              <a:latin typeface="Cambria Math"/>
                            </a:rPr>
                            <m:t>2</m:t>
                          </m:r>
                        </m:sub>
                      </m:sSub>
                      <m:sSup>
                        <m:sSupPr>
                          <m:ctrlPr>
                            <a:rPr lang="zh-TW" altLang="zh-TW" i="1">
                              <a:latin typeface="Cambria Math"/>
                            </a:rPr>
                          </m:ctrlPr>
                        </m:sSupPr>
                        <m:e>
                          <m:r>
                            <a:rPr lang="en-US" altLang="zh-TW" i="1">
                              <a:latin typeface="Cambria Math"/>
                            </a:rPr>
                            <m:t>𝑥</m:t>
                          </m:r>
                        </m:e>
                        <m:sup>
                          <m:r>
                            <a:rPr lang="en-US" altLang="zh-TW" i="1">
                              <a:latin typeface="Cambria Math"/>
                            </a:rPr>
                            <m:t>2</m:t>
                          </m:r>
                        </m:sup>
                      </m:sSup>
                      <m:r>
                        <a:rPr lang="en-US" altLang="zh-TW" i="1">
                          <a:latin typeface="Cambria Math"/>
                        </a:rPr>
                        <m:t>+…+</m:t>
                      </m:r>
                      <m:r>
                        <a:rPr lang="en-US" altLang="zh-TW" i="1">
                          <a:latin typeface="Cambria Math"/>
                        </a:rPr>
                        <m:t>𝜀</m:t>
                      </m:r>
                    </m:oMath>
                  </m:oMathPara>
                </a14:m>
                <a:endParaRPr lang="zh-TW"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6206024" y="4158860"/>
                <a:ext cx="3249287" cy="410177"/>
              </a:xfrm>
              <a:prstGeom prst="rect">
                <a:avLst/>
              </a:prstGeom>
              <a:blipFill rotWithShape="1">
                <a:blip r:embed="rId6"/>
                <a:stretch>
                  <a:fillRect b="-441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93341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zh-TW" altLang="en-US" sz="4000" b="1" dirty="0"/>
              <a:t>大綱</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pPr/>
              <a:t>2</a:t>
            </a:fld>
            <a:endParaRPr lang="zh-TW" altLang="en-US"/>
          </a:p>
        </p:txBody>
      </p:sp>
      <p:sp>
        <p:nvSpPr>
          <p:cNvPr id="5" name="內容版面配置區 4"/>
          <p:cNvSpPr>
            <a:spLocks noGrp="1"/>
          </p:cNvSpPr>
          <p:nvPr>
            <p:ph idx="1"/>
          </p:nvPr>
        </p:nvSpPr>
        <p:spPr>
          <a:xfrm>
            <a:off x="1708732" y="1271936"/>
            <a:ext cx="5943599" cy="5123663"/>
          </a:xfrm>
        </p:spPr>
        <p:txBody>
          <a:bodyPr>
            <a:normAutofit/>
          </a:bodyPr>
          <a:lstStyle/>
          <a:p>
            <a:pPr marL="457200" indent="-457200">
              <a:lnSpc>
                <a:spcPct val="120000"/>
              </a:lnSpc>
              <a:buAutoNum type="arabicPeriod"/>
            </a:pPr>
            <a:r>
              <a:rPr lang="zh-TW" altLang="en-US" sz="2400" b="1" dirty="0"/>
              <a:t>緒論</a:t>
            </a:r>
            <a:endParaRPr lang="en-US" altLang="zh-TW" sz="2400" b="1" dirty="0"/>
          </a:p>
          <a:p>
            <a:pPr marL="800100" lvl="2" indent="-342900">
              <a:lnSpc>
                <a:spcPct val="120000"/>
              </a:lnSpc>
              <a:buFont typeface="Wingdings" panose="05000000000000000000" pitchFamily="2" charset="2"/>
              <a:buChar char="l"/>
            </a:pPr>
            <a:r>
              <a:rPr lang="zh-TW" altLang="en-US" sz="1900" dirty="0"/>
              <a:t>研究背景、文獻探討、研究目的</a:t>
            </a:r>
            <a:endParaRPr lang="en-US" altLang="zh-TW" sz="1900" dirty="0"/>
          </a:p>
          <a:p>
            <a:pPr>
              <a:lnSpc>
                <a:spcPct val="120000"/>
              </a:lnSpc>
            </a:pPr>
            <a:r>
              <a:rPr lang="en-US" altLang="zh-TW" sz="2400" b="1" dirty="0"/>
              <a:t>2.</a:t>
            </a:r>
            <a:r>
              <a:rPr lang="en-US" altLang="en-US" sz="2400" b="1" dirty="0"/>
              <a:t> </a:t>
            </a:r>
            <a:r>
              <a:rPr lang="zh-TW" altLang="en-US" sz="2400" b="1" dirty="0"/>
              <a:t>理論方法</a:t>
            </a:r>
            <a:endParaRPr lang="en-US" altLang="zh-TW" sz="2400" b="1" dirty="0"/>
          </a:p>
          <a:p>
            <a:pPr marL="800100" lvl="2" indent="-342900">
              <a:lnSpc>
                <a:spcPct val="120000"/>
              </a:lnSpc>
              <a:buFont typeface="Wingdings" panose="05000000000000000000" pitchFamily="2" charset="2"/>
              <a:buChar char="l"/>
            </a:pPr>
            <a:r>
              <a:rPr lang="zh-TW" altLang="en-US" sz="1900" dirty="0"/>
              <a:t>刀具磨耗、訊號擷取、刀具量測、預測方法</a:t>
            </a:r>
            <a:r>
              <a:rPr lang="en-US" altLang="en-US" sz="1900" dirty="0"/>
              <a:t>  </a:t>
            </a:r>
            <a:endParaRPr lang="en-US" altLang="zh-TW" sz="1900" dirty="0"/>
          </a:p>
          <a:p>
            <a:pPr>
              <a:lnSpc>
                <a:spcPct val="120000"/>
              </a:lnSpc>
            </a:pPr>
            <a:r>
              <a:rPr lang="en-US" altLang="zh-TW" sz="2400" b="1" dirty="0"/>
              <a:t>3.</a:t>
            </a:r>
            <a:r>
              <a:rPr lang="en-US" altLang="en-US" sz="2400" b="1" dirty="0"/>
              <a:t> </a:t>
            </a:r>
            <a:r>
              <a:rPr lang="zh-TW" altLang="en-US" sz="2400" b="1" dirty="0"/>
              <a:t>系統開發</a:t>
            </a:r>
            <a:r>
              <a:rPr lang="en-US" altLang="en-US" sz="2400" b="1" dirty="0"/>
              <a:t> </a:t>
            </a:r>
            <a:endParaRPr lang="en-US" altLang="zh-TW" sz="2400" b="1" dirty="0"/>
          </a:p>
          <a:p>
            <a:pPr marL="800100" lvl="2" indent="-342900">
              <a:lnSpc>
                <a:spcPct val="120000"/>
              </a:lnSpc>
              <a:buFont typeface="Wingdings" panose="05000000000000000000" pitchFamily="2" charset="2"/>
              <a:buChar char="l"/>
            </a:pPr>
            <a:r>
              <a:rPr lang="zh-TW" altLang="en-US" sz="1900" dirty="0"/>
              <a:t>系統設計、系統執行步驟</a:t>
            </a:r>
            <a:r>
              <a:rPr lang="en-US" altLang="en-US" sz="1900" dirty="0"/>
              <a:t> </a:t>
            </a:r>
            <a:endParaRPr lang="en-US" altLang="zh-TW" sz="1900" dirty="0"/>
          </a:p>
          <a:p>
            <a:pPr>
              <a:lnSpc>
                <a:spcPct val="120000"/>
              </a:lnSpc>
            </a:pPr>
            <a:r>
              <a:rPr lang="en-US" altLang="zh-TW" sz="2400" b="1" dirty="0"/>
              <a:t>4.</a:t>
            </a:r>
            <a:r>
              <a:rPr lang="en-US" altLang="en-US" sz="2400" b="1" dirty="0"/>
              <a:t> </a:t>
            </a:r>
            <a:r>
              <a:rPr lang="zh-TW" altLang="en-US" sz="2400" b="1" dirty="0"/>
              <a:t>實驗分析</a:t>
            </a:r>
            <a:endParaRPr lang="en-US" altLang="zh-TW" sz="2400" b="1" dirty="0"/>
          </a:p>
          <a:p>
            <a:pPr marL="800100" lvl="3" indent="-342900">
              <a:lnSpc>
                <a:spcPct val="120000"/>
              </a:lnSpc>
              <a:buFont typeface="Wingdings" panose="05000000000000000000" pitchFamily="2" charset="2"/>
              <a:buChar char="l"/>
            </a:pPr>
            <a:r>
              <a:rPr lang="zh-TW" altLang="en-US" sz="1900" dirty="0"/>
              <a:t>案例設計、實驗過程與結果</a:t>
            </a:r>
            <a:endParaRPr lang="en-US" altLang="zh-TW" sz="1900" dirty="0"/>
          </a:p>
          <a:p>
            <a:pPr>
              <a:lnSpc>
                <a:spcPct val="120000"/>
              </a:lnSpc>
            </a:pPr>
            <a:r>
              <a:rPr lang="en-US" altLang="zh-TW" sz="2400" b="1" dirty="0"/>
              <a:t>5.</a:t>
            </a:r>
            <a:r>
              <a:rPr lang="en-US" altLang="en-US" sz="2400" b="1" dirty="0"/>
              <a:t> </a:t>
            </a:r>
            <a:r>
              <a:rPr lang="zh-TW" altLang="en-US" sz="2400" b="1" dirty="0"/>
              <a:t>結論</a:t>
            </a:r>
            <a:endParaRPr lang="en-US" altLang="zh-TW" sz="2400" b="1" dirty="0"/>
          </a:p>
          <a:p>
            <a:pPr>
              <a:lnSpc>
                <a:spcPct val="120000"/>
              </a:lnSpc>
            </a:pPr>
            <a:r>
              <a:rPr lang="en-US" altLang="zh-TW" sz="2400" b="1" dirty="0"/>
              <a:t>6.</a:t>
            </a:r>
            <a:r>
              <a:rPr lang="en-US" altLang="en-US" sz="2400" b="1" dirty="0"/>
              <a:t> </a:t>
            </a:r>
            <a:r>
              <a:rPr lang="zh-TW" altLang="en-US" sz="2400" b="1" dirty="0"/>
              <a:t>參考文獻</a:t>
            </a:r>
            <a:endParaRPr lang="en-US" altLang="zh-TW" sz="2400" b="1" dirty="0"/>
          </a:p>
          <a:p>
            <a:endParaRPr lang="zh-TW" altLang="en-US" dirty="0"/>
          </a:p>
        </p:txBody>
      </p:sp>
    </p:spTree>
    <p:extLst>
      <p:ext uri="{BB962C8B-B14F-4D97-AF65-F5344CB8AC3E}">
        <p14:creationId xmlns:p14="http://schemas.microsoft.com/office/powerpoint/2010/main" val="28826251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b="1" dirty="0"/>
              <a:t>2.</a:t>
            </a:r>
            <a:r>
              <a:rPr lang="zh-TW" altLang="en-US" sz="4000" b="1" dirty="0"/>
              <a:t>理論方法 </a:t>
            </a:r>
            <a:r>
              <a:rPr lang="en-US" altLang="zh-TW" sz="4000" b="1" dirty="0" smtClean="0"/>
              <a:t>– </a:t>
            </a:r>
            <a:r>
              <a:rPr lang="zh-TW" altLang="en-US" sz="4000" b="1" dirty="0" smtClean="0"/>
              <a:t>預測方法</a:t>
            </a:r>
            <a:r>
              <a:rPr lang="en-US" altLang="zh-TW" sz="4000" b="1" dirty="0" smtClean="0"/>
              <a:t>(</a:t>
            </a:r>
            <a:r>
              <a:rPr lang="zh-TW" altLang="en-US" sz="4000" b="1" dirty="0" smtClean="0"/>
              <a:t>類神經網路</a:t>
            </a:r>
            <a:r>
              <a:rPr lang="en-US" altLang="zh-TW" sz="4000" b="1" dirty="0" smtClean="0"/>
              <a:t>)</a:t>
            </a:r>
            <a:endParaRPr lang="zh-TW" altLang="en-US" sz="4000" b="1" dirty="0"/>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pPr/>
              <a:t>20</a:t>
            </a:fld>
            <a:endParaRPr lang="zh-TW" altLang="en-US" dirty="0"/>
          </a:p>
        </p:txBody>
      </p:sp>
      <p:sp>
        <p:nvSpPr>
          <p:cNvPr id="7168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71684"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內容版面配置區 2"/>
          <p:cNvSpPr>
            <a:spLocks noGrp="1"/>
          </p:cNvSpPr>
          <p:nvPr>
            <p:ph idx="1"/>
          </p:nvPr>
        </p:nvSpPr>
        <p:spPr>
          <a:xfrm>
            <a:off x="615066" y="1150707"/>
            <a:ext cx="5980943" cy="5799761"/>
          </a:xfrm>
        </p:spPr>
        <p:txBody>
          <a:bodyPr>
            <a:normAutofit/>
          </a:bodyPr>
          <a:lstStyle/>
          <a:p>
            <a:pPr>
              <a:buFont typeface="Wingdings" pitchFamily="2" charset="2"/>
              <a:buChar char="l"/>
            </a:pPr>
            <a:r>
              <a:rPr lang="zh-TW" altLang="en-US" b="1" dirty="0" smtClean="0"/>
              <a:t>演算步驟如下</a:t>
            </a:r>
            <a:endParaRPr lang="zh-TW" altLang="en-US" b="1" dirty="0"/>
          </a:p>
          <a:p>
            <a:pPr marL="457200" lvl="1" indent="0">
              <a:buNone/>
            </a:pPr>
            <a:r>
              <a:rPr lang="en-US" altLang="zh-TW" dirty="0" smtClean="0"/>
              <a:t>1. </a:t>
            </a:r>
            <a:r>
              <a:rPr lang="zh-TW" altLang="en-US" dirty="0" smtClean="0"/>
              <a:t>設定</a:t>
            </a:r>
            <a:r>
              <a:rPr lang="zh-TW" altLang="en-US" dirty="0">
                <a:solidFill>
                  <a:schemeClr val="accent1"/>
                </a:solidFill>
              </a:rPr>
              <a:t>網路層數</a:t>
            </a:r>
            <a:r>
              <a:rPr lang="zh-TW" altLang="en-US" dirty="0"/>
              <a:t>與各層之</a:t>
            </a:r>
            <a:r>
              <a:rPr lang="zh-TW" altLang="en-US" dirty="0">
                <a:solidFill>
                  <a:schemeClr val="accent1"/>
                </a:solidFill>
              </a:rPr>
              <a:t>神經元數</a:t>
            </a:r>
            <a:r>
              <a:rPr lang="zh-TW" altLang="en-US" dirty="0"/>
              <a:t>。</a:t>
            </a:r>
            <a:endParaRPr lang="en-US" altLang="zh-TW" dirty="0" smtClean="0"/>
          </a:p>
          <a:p>
            <a:pPr marL="457200" lvl="1" indent="0">
              <a:buNone/>
            </a:pPr>
            <a:r>
              <a:rPr lang="en-US" altLang="zh-TW" dirty="0" smtClean="0"/>
              <a:t>2. </a:t>
            </a:r>
            <a:r>
              <a:rPr lang="zh-TW" altLang="en-US" dirty="0" smtClean="0"/>
              <a:t>隨機</a:t>
            </a:r>
            <a:r>
              <a:rPr lang="zh-TW" altLang="en-US" dirty="0"/>
              <a:t>給</a:t>
            </a:r>
            <a:r>
              <a:rPr lang="zh-TW" altLang="en-US" dirty="0" smtClean="0"/>
              <a:t>定</a:t>
            </a:r>
            <a:r>
              <a:rPr lang="zh-TW" altLang="en-US" dirty="0" smtClean="0">
                <a:solidFill>
                  <a:schemeClr val="accent1"/>
                </a:solidFill>
              </a:rPr>
              <a:t>隱藏層</a:t>
            </a:r>
            <a:r>
              <a:rPr lang="zh-TW" altLang="en-US" dirty="0" smtClean="0"/>
              <a:t>與</a:t>
            </a:r>
            <a:r>
              <a:rPr lang="zh-TW" altLang="en-US" dirty="0">
                <a:solidFill>
                  <a:schemeClr val="accent1"/>
                </a:solidFill>
              </a:rPr>
              <a:t>輸出層</a:t>
            </a:r>
            <a:r>
              <a:rPr lang="zh-TW" altLang="en-US" dirty="0"/>
              <a:t>之初始網路加權值𝑊即</a:t>
            </a:r>
            <a:r>
              <a:rPr lang="zh-TW" altLang="en-US" dirty="0">
                <a:solidFill>
                  <a:schemeClr val="accent1"/>
                </a:solidFill>
              </a:rPr>
              <a:t>初始偏權值𝜃</a:t>
            </a:r>
            <a:r>
              <a:rPr lang="zh-TW" altLang="en-US" dirty="0"/>
              <a:t>。</a:t>
            </a:r>
            <a:endParaRPr lang="en-US" altLang="zh-TW" dirty="0" smtClean="0"/>
          </a:p>
          <a:p>
            <a:pPr marL="457200" lvl="1" indent="0">
              <a:buNone/>
            </a:pPr>
            <a:r>
              <a:rPr lang="en-US" altLang="zh-TW" dirty="0" smtClean="0"/>
              <a:t>3. </a:t>
            </a:r>
            <a:r>
              <a:rPr lang="zh-TW" altLang="en-US" dirty="0" smtClean="0"/>
              <a:t>輸入</a:t>
            </a:r>
            <a:r>
              <a:rPr lang="zh-TW" altLang="en-US" dirty="0"/>
              <a:t>訓練</a:t>
            </a:r>
            <a:r>
              <a:rPr lang="zh-TW" altLang="en-US" dirty="0">
                <a:solidFill>
                  <a:schemeClr val="accent1"/>
                </a:solidFill>
              </a:rPr>
              <a:t>輸入值𝑋</a:t>
            </a:r>
            <a:r>
              <a:rPr lang="zh-TW" altLang="en-US" dirty="0"/>
              <a:t>輸出</a:t>
            </a:r>
            <a:r>
              <a:rPr lang="zh-TW" altLang="en-US" dirty="0">
                <a:solidFill>
                  <a:schemeClr val="accent1"/>
                </a:solidFill>
              </a:rPr>
              <a:t>目標值𝑌</a:t>
            </a:r>
            <a:r>
              <a:rPr lang="zh-TW" altLang="en-US" dirty="0"/>
              <a:t>。</a:t>
            </a:r>
            <a:endParaRPr lang="en-US" altLang="zh-TW" dirty="0" smtClean="0"/>
          </a:p>
          <a:p>
            <a:pPr marL="457200" lvl="1" indent="0">
              <a:buNone/>
            </a:pPr>
            <a:r>
              <a:rPr lang="en-US" altLang="zh-TW" dirty="0" smtClean="0"/>
              <a:t>4. </a:t>
            </a:r>
            <a:r>
              <a:rPr lang="zh-TW" altLang="en-US" dirty="0" smtClean="0"/>
              <a:t>計算</a:t>
            </a:r>
            <a:r>
              <a:rPr lang="zh-TW" altLang="en-US" dirty="0"/>
              <a:t>網路推算之</a:t>
            </a:r>
            <a:r>
              <a:rPr lang="zh-TW" altLang="en-US" dirty="0">
                <a:solidFill>
                  <a:schemeClr val="accent1"/>
                </a:solidFill>
              </a:rPr>
              <a:t>輸出值</a:t>
            </a:r>
            <a:r>
              <a:rPr lang="zh-TW" altLang="en-US" dirty="0"/>
              <a:t>，包含</a:t>
            </a:r>
            <a:r>
              <a:rPr lang="zh-TW" altLang="en-US" dirty="0">
                <a:solidFill>
                  <a:schemeClr val="accent1"/>
                </a:solidFill>
              </a:rPr>
              <a:t>隱藏層輸出值</a:t>
            </a:r>
            <a:r>
              <a:rPr lang="zh-TW" altLang="en-US" dirty="0"/>
              <a:t>與</a:t>
            </a:r>
            <a:r>
              <a:rPr lang="zh-TW" altLang="en-US" dirty="0">
                <a:solidFill>
                  <a:schemeClr val="accent1"/>
                </a:solidFill>
              </a:rPr>
              <a:t>輸出層輸出值</a:t>
            </a:r>
            <a:r>
              <a:rPr lang="zh-TW" altLang="en-US" dirty="0"/>
              <a:t>。</a:t>
            </a:r>
            <a:endParaRPr lang="en-US" altLang="zh-TW" dirty="0" smtClean="0"/>
          </a:p>
          <a:p>
            <a:pPr marL="457200" lvl="1" indent="0">
              <a:buNone/>
            </a:pPr>
            <a:r>
              <a:rPr lang="en-US" altLang="zh-TW" dirty="0" smtClean="0"/>
              <a:t>5. </a:t>
            </a:r>
            <a:r>
              <a:rPr lang="zh-TW" altLang="en-US" dirty="0" smtClean="0"/>
              <a:t>計算</a:t>
            </a:r>
            <a:r>
              <a:rPr lang="zh-TW" altLang="en-US" dirty="0">
                <a:solidFill>
                  <a:schemeClr val="accent1"/>
                </a:solidFill>
              </a:rPr>
              <a:t>誤差函數值</a:t>
            </a:r>
            <a:r>
              <a:rPr lang="zh-TW" altLang="en-US" dirty="0"/>
              <a:t>。計算各層之間的</a:t>
            </a:r>
            <a:r>
              <a:rPr lang="zh-TW" altLang="en-US" dirty="0">
                <a:solidFill>
                  <a:schemeClr val="accent1"/>
                </a:solidFill>
              </a:rPr>
              <a:t>加權值修正量</a:t>
            </a:r>
            <a:r>
              <a:rPr lang="zh-TW" altLang="en-US" dirty="0"/>
              <a:t>與</a:t>
            </a:r>
            <a:r>
              <a:rPr lang="zh-TW" altLang="en-US" dirty="0">
                <a:solidFill>
                  <a:schemeClr val="accent1"/>
                </a:solidFill>
              </a:rPr>
              <a:t>偏權值修正量</a:t>
            </a:r>
            <a:r>
              <a:rPr lang="zh-TW" altLang="en-US" dirty="0"/>
              <a:t>。</a:t>
            </a:r>
            <a:endParaRPr lang="en-US" altLang="zh-TW" dirty="0" smtClean="0"/>
          </a:p>
          <a:p>
            <a:pPr marL="457200" lvl="1" indent="0">
              <a:buNone/>
            </a:pPr>
            <a:r>
              <a:rPr lang="en-US" altLang="zh-TW" dirty="0" smtClean="0"/>
              <a:t>6. </a:t>
            </a:r>
            <a:r>
              <a:rPr lang="zh-TW" altLang="en-US" dirty="0" smtClean="0"/>
              <a:t>更新</a:t>
            </a:r>
            <a:r>
              <a:rPr lang="zh-TW" altLang="en-US" dirty="0"/>
              <a:t>各層之間的</a:t>
            </a:r>
            <a:r>
              <a:rPr lang="zh-TW" altLang="en-US" dirty="0">
                <a:solidFill>
                  <a:schemeClr val="accent1"/>
                </a:solidFill>
              </a:rPr>
              <a:t>加權值</a:t>
            </a:r>
            <a:r>
              <a:rPr lang="zh-TW" altLang="en-US" dirty="0"/>
              <a:t>與</a:t>
            </a:r>
            <a:r>
              <a:rPr lang="zh-TW" altLang="en-US" dirty="0">
                <a:solidFill>
                  <a:schemeClr val="accent1"/>
                </a:solidFill>
              </a:rPr>
              <a:t>偏權值</a:t>
            </a:r>
            <a:r>
              <a:rPr lang="zh-TW" altLang="en-US" dirty="0"/>
              <a:t>。</a:t>
            </a:r>
          </a:p>
          <a:p>
            <a:pPr marL="457200" lvl="1" indent="0">
              <a:buNone/>
            </a:pPr>
            <a:r>
              <a:rPr lang="zh-TW" altLang="en-US" dirty="0"/>
              <a:t>重複步驟 </a:t>
            </a:r>
            <a:r>
              <a:rPr lang="en-US" altLang="zh-TW" dirty="0"/>
              <a:t>1.</a:t>
            </a:r>
            <a:r>
              <a:rPr lang="zh-TW" altLang="en-US" dirty="0"/>
              <a:t>到 </a:t>
            </a:r>
            <a:r>
              <a:rPr lang="en-US" altLang="zh-TW" dirty="0"/>
              <a:t>6.</a:t>
            </a:r>
            <a:r>
              <a:rPr lang="zh-TW" altLang="en-US" dirty="0"/>
              <a:t>直到網路收斂。</a:t>
            </a:r>
          </a:p>
          <a:p>
            <a:pPr marL="457200" lvl="1" indent="0">
              <a:buNone/>
            </a:pPr>
            <a:endParaRPr lang="zh-TW" altLang="en-US" dirty="0"/>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5" name="物件 4"/>
          <p:cNvGraphicFramePr>
            <a:graphicFrameLocks noChangeAspect="1"/>
          </p:cNvGraphicFramePr>
          <p:nvPr>
            <p:extLst>
              <p:ext uri="{D42A27DB-BD31-4B8C-83A1-F6EECF244321}">
                <p14:modId xmlns:p14="http://schemas.microsoft.com/office/powerpoint/2010/main" val="2681272615"/>
              </p:ext>
            </p:extLst>
          </p:nvPr>
        </p:nvGraphicFramePr>
        <p:xfrm>
          <a:off x="5576045" y="1592495"/>
          <a:ext cx="7092620" cy="4715838"/>
        </p:xfrm>
        <a:graphic>
          <a:graphicData uri="http://schemas.openxmlformats.org/presentationml/2006/ole">
            <mc:AlternateContent xmlns:mc="http://schemas.openxmlformats.org/markup-compatibility/2006">
              <mc:Choice xmlns:v="urn:schemas-microsoft-com:vml" Requires="v">
                <p:oleObj spid="_x0000_s117961" r:id="rId4" imgW="5772146" imgH="4381562" progId="Visio.Drawing.15">
                  <p:embed/>
                </p:oleObj>
              </mc:Choice>
              <mc:Fallback>
                <p:oleObj r:id="rId4" imgW="5772146" imgH="4381562"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6045" y="1592495"/>
                        <a:ext cx="7092620" cy="4715838"/>
                      </a:xfrm>
                      <a:prstGeom prst="rect">
                        <a:avLst/>
                      </a:prstGeom>
                      <a:noFill/>
                    </p:spPr>
                  </p:pic>
                </p:oleObj>
              </mc:Fallback>
            </mc:AlternateContent>
          </a:graphicData>
        </a:graphic>
      </p:graphicFrame>
    </p:spTree>
    <p:extLst>
      <p:ext uri="{BB962C8B-B14F-4D97-AF65-F5344CB8AC3E}">
        <p14:creationId xmlns:p14="http://schemas.microsoft.com/office/powerpoint/2010/main" val="1626295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a:t>3.</a:t>
            </a:r>
            <a:r>
              <a:rPr lang="zh-TW" altLang="en-US" sz="4000" b="1" dirty="0"/>
              <a:t> 系統</a:t>
            </a:r>
            <a:r>
              <a:rPr lang="zh-TW" altLang="en-US" sz="4000" b="1" dirty="0" smtClean="0"/>
              <a:t>開發</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21</a:t>
            </a:fld>
            <a:endParaRPr altLang="en-US">
              <a:solidFill>
                <a:prstClr val="black">
                  <a:tint val="75000"/>
                </a:prstClr>
              </a:solidFill>
            </a:endParaRPr>
          </a:p>
        </p:txBody>
      </p:sp>
      <p:sp>
        <p:nvSpPr>
          <p:cNvPr id="5" name="內容版面配置區 4"/>
          <p:cNvSpPr>
            <a:spLocks noGrp="1"/>
          </p:cNvSpPr>
          <p:nvPr>
            <p:ph idx="1"/>
          </p:nvPr>
        </p:nvSpPr>
        <p:spPr>
          <a:xfrm>
            <a:off x="3994193" y="2838649"/>
            <a:ext cx="5901730" cy="2246328"/>
          </a:xfrm>
        </p:spPr>
        <p:txBody>
          <a:bodyPr>
            <a:normAutofit/>
          </a:bodyPr>
          <a:lstStyle/>
          <a:p>
            <a:pPr marL="342900" indent="-342900">
              <a:buFont typeface="Wingdings" panose="05000000000000000000" pitchFamily="2" charset="2"/>
              <a:buChar char="l"/>
            </a:pPr>
            <a:r>
              <a:rPr lang="zh-TW" altLang="en-US" sz="6000" b="1" dirty="0" smtClean="0"/>
              <a:t>系統開發</a:t>
            </a:r>
            <a:endParaRPr lang="en-US" altLang="zh-TW" sz="6000" b="1" dirty="0" smtClean="0"/>
          </a:p>
        </p:txBody>
      </p:sp>
    </p:spTree>
    <p:extLst>
      <p:ext uri="{BB962C8B-B14F-4D97-AF65-F5344CB8AC3E}">
        <p14:creationId xmlns:p14="http://schemas.microsoft.com/office/powerpoint/2010/main" val="9087723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smtClean="0"/>
              <a:t>3.</a:t>
            </a:r>
            <a:r>
              <a:rPr lang="zh-TW" altLang="en-US" sz="4000" b="1" dirty="0" smtClean="0"/>
              <a:t> 系統開發 </a:t>
            </a:r>
            <a:r>
              <a:rPr lang="en-US" altLang="zh-TW" sz="4000" b="1" dirty="0" smtClean="0"/>
              <a:t>–</a:t>
            </a:r>
            <a:r>
              <a:rPr lang="zh-TW" altLang="en-US" sz="4000" b="1" dirty="0" smtClean="0"/>
              <a:t> 系統設計</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22</a:t>
            </a:fld>
            <a:endParaRPr altLang="en-US">
              <a:solidFill>
                <a:prstClr val="black">
                  <a:tint val="75000"/>
                </a:prstClr>
              </a:solidFill>
            </a:endParaRPr>
          </a:p>
        </p:txBody>
      </p:sp>
      <p:sp>
        <p:nvSpPr>
          <p:cNvPr id="5" name="內容版面配置區 4"/>
          <p:cNvSpPr>
            <a:spLocks noGrp="1"/>
          </p:cNvSpPr>
          <p:nvPr>
            <p:ph idx="1"/>
          </p:nvPr>
        </p:nvSpPr>
        <p:spPr>
          <a:xfrm>
            <a:off x="717629" y="3353763"/>
            <a:ext cx="4369228" cy="3674962"/>
          </a:xfrm>
        </p:spPr>
        <p:txBody>
          <a:bodyPr>
            <a:normAutofit fontScale="77500" lnSpcReduction="20000"/>
          </a:bodyPr>
          <a:lstStyle/>
          <a:p>
            <a:pPr marL="342900" lvl="0" indent="-342900">
              <a:buFont typeface="Wingdings" panose="05000000000000000000" pitchFamily="2" charset="2"/>
              <a:buChar char="l"/>
            </a:pPr>
            <a:r>
              <a:rPr lang="en-US" altLang="zh-TW" b="1" dirty="0" smtClean="0">
                <a:latin typeface="+mn-ea"/>
              </a:rPr>
              <a:t>Cloud Layer</a:t>
            </a:r>
          </a:p>
          <a:p>
            <a:pPr lvl="1" indent="0">
              <a:buNone/>
            </a:pPr>
            <a:r>
              <a:rPr lang="zh-TW" altLang="en-US" dirty="0" smtClean="0"/>
              <a:t>雲端系統彙整並同步加工參數，特徵，影像等，提供及時診斷</a:t>
            </a:r>
            <a:r>
              <a:rPr lang="en-US" altLang="zh-TW" dirty="0" smtClean="0"/>
              <a:t>(In-time Diagnosis)</a:t>
            </a:r>
            <a:r>
              <a:rPr lang="zh-TW" altLang="en-US" dirty="0" smtClean="0"/>
              <a:t>服務。</a:t>
            </a:r>
            <a:endParaRPr lang="en-US" altLang="zh-TW" dirty="0" smtClean="0"/>
          </a:p>
          <a:p>
            <a:pPr marL="342900" indent="-342900">
              <a:buFont typeface="Wingdings" panose="05000000000000000000" pitchFamily="2" charset="2"/>
              <a:buChar char="l"/>
            </a:pPr>
            <a:r>
              <a:rPr lang="en-US" altLang="zh-TW" b="1" dirty="0" smtClean="0"/>
              <a:t>Network Layer</a:t>
            </a:r>
          </a:p>
          <a:p>
            <a:pPr lvl="1" indent="0">
              <a:buNone/>
            </a:pPr>
            <a:r>
              <a:rPr lang="en-US" altLang="zh-TW" dirty="0" smtClean="0"/>
              <a:t>ISU</a:t>
            </a:r>
            <a:r>
              <a:rPr lang="zh-TW" altLang="en-US" dirty="0"/>
              <a:t>的感測資料經由此層內的閘道器</a:t>
            </a:r>
            <a:r>
              <a:rPr lang="en-US" altLang="zh-TW" dirty="0"/>
              <a:t>(Gateway)</a:t>
            </a:r>
            <a:r>
              <a:rPr lang="zh-TW" altLang="en-US" dirty="0"/>
              <a:t>傳輸到雲端系統，而此層內的</a:t>
            </a:r>
            <a:r>
              <a:rPr lang="en-US" altLang="zh-TW" dirty="0"/>
              <a:t>Firewall</a:t>
            </a:r>
            <a:r>
              <a:rPr lang="zh-TW" altLang="en-US" dirty="0"/>
              <a:t>可確保資料傳輸的安全</a:t>
            </a:r>
            <a:r>
              <a:rPr lang="zh-TW" altLang="en-US" dirty="0" smtClean="0"/>
              <a:t>。</a:t>
            </a:r>
            <a:endParaRPr lang="en-US" altLang="zh-TW" b="1" dirty="0" smtClean="0"/>
          </a:p>
          <a:p>
            <a:pPr marL="342900" indent="-342900">
              <a:buFont typeface="Wingdings" panose="05000000000000000000" pitchFamily="2" charset="2"/>
              <a:buChar char="l"/>
            </a:pPr>
            <a:r>
              <a:rPr lang="en-US" altLang="zh-TW" b="1" dirty="0" smtClean="0"/>
              <a:t>Factory Layer</a:t>
            </a:r>
            <a:endParaRPr lang="zh-TW" altLang="en-US" b="1" dirty="0" smtClean="0"/>
          </a:p>
          <a:p>
            <a:pPr lvl="1" indent="0">
              <a:buNone/>
            </a:pPr>
            <a:r>
              <a:rPr lang="en-US" altLang="zh-TW" dirty="0" smtClean="0"/>
              <a:t>ISU</a:t>
            </a:r>
            <a:r>
              <a:rPr lang="zh-TW" altLang="en-US" dirty="0"/>
              <a:t>感測資料蒐集與機台狀態取得，並計算感測資料之特徵</a:t>
            </a:r>
            <a:r>
              <a:rPr lang="zh-TW" altLang="en-US" dirty="0" smtClean="0"/>
              <a:t>。</a:t>
            </a:r>
            <a:endParaRPr lang="en-US" altLang="zh-TW" dirty="0" smtClean="0"/>
          </a:p>
          <a:p>
            <a:pPr lvl="1" indent="0">
              <a:buNone/>
            </a:pPr>
            <a:endParaRPr lang="en-US" altLang="zh-TW" b="1" dirty="0" smtClean="0"/>
          </a:p>
          <a:p>
            <a:pPr lvl="1" indent="0">
              <a:buNone/>
            </a:pPr>
            <a:endParaRPr lang="en-US" altLang="zh-TW" b="1" dirty="0"/>
          </a:p>
        </p:txBody>
      </p:sp>
      <p:pic>
        <p:nvPicPr>
          <p:cNvPr id="327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4032" y="2341362"/>
            <a:ext cx="7088991" cy="4198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圓角矩形 7"/>
          <p:cNvSpPr/>
          <p:nvPr/>
        </p:nvSpPr>
        <p:spPr>
          <a:xfrm>
            <a:off x="5184032" y="4901882"/>
            <a:ext cx="2353578" cy="1591517"/>
          </a:xfrm>
          <a:prstGeom prst="roundRect">
            <a:avLst/>
          </a:prstGeom>
          <a:noFill/>
          <a:ln w="3810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9" name="內容版面配置區 4"/>
          <p:cNvSpPr txBox="1">
            <a:spLocks/>
          </p:cNvSpPr>
          <p:nvPr/>
        </p:nvSpPr>
        <p:spPr>
          <a:xfrm>
            <a:off x="717629" y="1152445"/>
            <a:ext cx="10972802" cy="2100041"/>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marL="342900" indent="-342900">
              <a:buFont typeface="Wingdings" panose="05000000000000000000" pitchFamily="2" charset="2"/>
              <a:buChar char="l"/>
            </a:pPr>
            <a:r>
              <a:rPr lang="zh-TW" altLang="en-US" b="1" dirty="0" smtClean="0">
                <a:latin typeface="+mn-ea"/>
              </a:rPr>
              <a:t>雲端</a:t>
            </a:r>
            <a:r>
              <a:rPr lang="zh-TW" altLang="en-US" b="1" dirty="0">
                <a:latin typeface="+mn-ea"/>
              </a:rPr>
              <a:t>預測與診斷之三層</a:t>
            </a:r>
            <a:r>
              <a:rPr lang="zh-TW" altLang="en-US" b="1" dirty="0" smtClean="0">
                <a:latin typeface="+mn-ea"/>
              </a:rPr>
              <a:t>架構</a:t>
            </a:r>
            <a:r>
              <a:rPr lang="en-US" altLang="zh-TW" b="1" dirty="0" smtClean="0"/>
              <a:t>	</a:t>
            </a:r>
          </a:p>
          <a:p>
            <a:pPr marL="457200" lvl="1" indent="0">
              <a:buNone/>
            </a:pPr>
            <a:r>
              <a:rPr lang="zh-TW" altLang="en-US" dirty="0" smtClean="0">
                <a:latin typeface="+mn-ea"/>
              </a:rPr>
              <a:t>感</a:t>
            </a:r>
            <a:r>
              <a:rPr lang="zh-TW" altLang="en-US" dirty="0">
                <a:latin typeface="+mn-ea"/>
              </a:rPr>
              <a:t>測與量測資料藉工廠層的智慧感測</a:t>
            </a:r>
            <a:r>
              <a:rPr lang="zh-TW" altLang="en-US" dirty="0" smtClean="0">
                <a:latin typeface="+mn-ea"/>
              </a:rPr>
              <a:t>單元</a:t>
            </a:r>
            <a:r>
              <a:rPr lang="en-US" altLang="zh-TW" dirty="0" smtClean="0">
                <a:latin typeface="+mn-ea"/>
              </a:rPr>
              <a:t>(Intelligent Sensing Unit, ISU)</a:t>
            </a:r>
            <a:r>
              <a:rPr lang="zh-TW" altLang="en-US" dirty="0" smtClean="0">
                <a:latin typeface="+mn-ea"/>
              </a:rPr>
              <a:t>經資料前處理後，</a:t>
            </a:r>
            <a:r>
              <a:rPr lang="zh-TW" altLang="en-US" dirty="0">
                <a:latin typeface="+mn-ea"/>
              </a:rPr>
              <a:t>透過工廠網路將資料上傳至雲端資料庫，雲端系統再根據上傳資料分析建模及預測</a:t>
            </a:r>
            <a:r>
              <a:rPr lang="zh-TW" altLang="en-US" dirty="0" smtClean="0">
                <a:latin typeface="+mn-ea"/>
              </a:rPr>
              <a:t>，使用者</a:t>
            </a:r>
            <a:r>
              <a:rPr lang="zh-TW" altLang="en-US" dirty="0">
                <a:latin typeface="+mn-ea"/>
              </a:rPr>
              <a:t>便可的透過</a:t>
            </a:r>
            <a:r>
              <a:rPr lang="en-US" altLang="zh-TW" dirty="0">
                <a:latin typeface="+mn-ea"/>
              </a:rPr>
              <a:t>Web</a:t>
            </a:r>
            <a:r>
              <a:rPr lang="zh-TW" altLang="en-US" dirty="0">
                <a:latin typeface="+mn-ea"/>
              </a:rPr>
              <a:t>畫面預覽監視與預測</a:t>
            </a:r>
            <a:r>
              <a:rPr lang="zh-TW" altLang="en-US" dirty="0" smtClean="0">
                <a:latin typeface="+mn-ea"/>
              </a:rPr>
              <a:t>結果</a:t>
            </a:r>
            <a:r>
              <a:rPr lang="zh-TW" altLang="en-US" dirty="0">
                <a:latin typeface="+mn-ea"/>
              </a:rPr>
              <a:t>。</a:t>
            </a:r>
            <a:endParaRPr lang="en-US" altLang="zh-TW" dirty="0" smtClean="0">
              <a:latin typeface="+mn-ea"/>
            </a:endParaRPr>
          </a:p>
        </p:txBody>
      </p:sp>
      <p:sp>
        <p:nvSpPr>
          <p:cNvPr id="10" name="內容版面配置區 4"/>
          <p:cNvSpPr txBox="1">
            <a:spLocks/>
          </p:cNvSpPr>
          <p:nvPr/>
        </p:nvSpPr>
        <p:spPr>
          <a:xfrm>
            <a:off x="8000598" y="6273074"/>
            <a:ext cx="3445226"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a:solidFill>
                  <a:schemeClr val="tx1"/>
                </a:solidFill>
              </a:rPr>
              <a:t>雲端預測與診斷</a:t>
            </a:r>
            <a:r>
              <a:rPr lang="zh-TW" altLang="en-US" sz="1600" dirty="0" smtClean="0">
                <a:solidFill>
                  <a:schemeClr val="tx1"/>
                </a:solidFill>
              </a:rPr>
              <a:t>架構圖</a:t>
            </a:r>
          </a:p>
        </p:txBody>
      </p:sp>
    </p:spTree>
    <p:extLst>
      <p:ext uri="{BB962C8B-B14F-4D97-AF65-F5344CB8AC3E}">
        <p14:creationId xmlns:p14="http://schemas.microsoft.com/office/powerpoint/2010/main" val="37922967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smtClean="0"/>
              <a:t>3.</a:t>
            </a:r>
            <a:r>
              <a:rPr lang="zh-TW" altLang="en-US" sz="4000" b="1" dirty="0" smtClean="0"/>
              <a:t> 系統開發 </a:t>
            </a:r>
            <a:r>
              <a:rPr lang="en-US" altLang="zh-TW" sz="4000" b="1" dirty="0" smtClean="0"/>
              <a:t>–</a:t>
            </a:r>
            <a:r>
              <a:rPr lang="zh-TW" altLang="en-US" sz="4000" b="1" dirty="0" smtClean="0"/>
              <a:t> 系統設計</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23</a:t>
            </a:fld>
            <a:endParaRPr altLang="en-US" dirty="0">
              <a:solidFill>
                <a:prstClr val="black">
                  <a:tint val="75000"/>
                </a:prstClr>
              </a:solidFill>
            </a:endParaRPr>
          </a:p>
        </p:txBody>
      </p:sp>
      <p:sp>
        <p:nvSpPr>
          <p:cNvPr id="5" name="內容版面配置區 4"/>
          <p:cNvSpPr>
            <a:spLocks noGrp="1"/>
          </p:cNvSpPr>
          <p:nvPr>
            <p:ph idx="1"/>
          </p:nvPr>
        </p:nvSpPr>
        <p:spPr>
          <a:xfrm>
            <a:off x="609599" y="1345759"/>
            <a:ext cx="5104436" cy="5110280"/>
          </a:xfrm>
        </p:spPr>
        <p:txBody>
          <a:bodyPr>
            <a:normAutofit/>
          </a:bodyPr>
          <a:lstStyle/>
          <a:p>
            <a:pPr marL="342900" lvl="0" indent="-342900">
              <a:buFont typeface="Wingdings" panose="05000000000000000000" pitchFamily="2" charset="2"/>
              <a:buChar char="l"/>
            </a:pPr>
            <a:r>
              <a:rPr lang="zh-TW" altLang="en-US" b="1" dirty="0">
                <a:latin typeface="+mn-ea"/>
              </a:rPr>
              <a:t>感測資料取得</a:t>
            </a:r>
            <a:r>
              <a:rPr lang="en-US" altLang="zh-TW" b="1" dirty="0">
                <a:latin typeface="+mn-ea"/>
              </a:rPr>
              <a:t>(Data Collection</a:t>
            </a:r>
            <a:r>
              <a:rPr lang="en-US" altLang="zh-TW" b="1" dirty="0" smtClean="0">
                <a:latin typeface="+mn-ea"/>
              </a:rPr>
              <a:t>)</a:t>
            </a:r>
          </a:p>
          <a:p>
            <a:pPr marL="342900" indent="-342900">
              <a:buFont typeface="Wingdings" panose="05000000000000000000" pitchFamily="2" charset="2"/>
              <a:buChar char="l"/>
            </a:pPr>
            <a:r>
              <a:rPr lang="zh-TW" altLang="en-US" b="1" dirty="0"/>
              <a:t>資料前處理</a:t>
            </a:r>
            <a:r>
              <a:rPr lang="en-US" altLang="zh-TW" b="1" dirty="0"/>
              <a:t>(Data Preprocessing)</a:t>
            </a:r>
            <a:endParaRPr lang="en-US" altLang="zh-TW" b="1" dirty="0" smtClean="0"/>
          </a:p>
          <a:p>
            <a:pPr marL="342900" indent="-342900">
              <a:buFont typeface="Wingdings" panose="05000000000000000000" pitchFamily="2" charset="2"/>
              <a:buChar char="l"/>
            </a:pPr>
            <a:r>
              <a:rPr lang="zh-TW" altLang="en-US" b="1" dirty="0"/>
              <a:t>特徵計算</a:t>
            </a:r>
            <a:r>
              <a:rPr lang="en-US" altLang="zh-TW" b="1" dirty="0"/>
              <a:t>(Feature Calculation</a:t>
            </a:r>
            <a:r>
              <a:rPr lang="en-US" altLang="zh-TW" b="1" dirty="0" smtClean="0"/>
              <a:t>)</a:t>
            </a:r>
          </a:p>
          <a:p>
            <a:pPr marL="342900" indent="-342900">
              <a:buFont typeface="Wingdings" panose="05000000000000000000" pitchFamily="2" charset="2"/>
              <a:buChar char="l"/>
            </a:pPr>
            <a:r>
              <a:rPr lang="zh-TW" altLang="en-US" b="1" dirty="0"/>
              <a:t>特徵選取</a:t>
            </a:r>
            <a:r>
              <a:rPr lang="en-US" altLang="zh-TW" b="1" dirty="0"/>
              <a:t>(Feature </a:t>
            </a:r>
            <a:r>
              <a:rPr lang="en-US" altLang="zh-TW" b="1" dirty="0" smtClean="0"/>
              <a:t>Selectio</a:t>
            </a:r>
            <a:r>
              <a:rPr lang="en-US" altLang="zh-TW" b="1" dirty="0"/>
              <a:t>n</a:t>
            </a:r>
            <a:r>
              <a:rPr lang="en-US" altLang="zh-TW" b="1" dirty="0" smtClean="0"/>
              <a:t>)</a:t>
            </a:r>
          </a:p>
          <a:p>
            <a:pPr marL="342900" indent="-342900">
              <a:buFont typeface="Wingdings" panose="05000000000000000000" pitchFamily="2" charset="2"/>
              <a:buChar char="l"/>
            </a:pPr>
            <a:r>
              <a:rPr lang="zh-TW" altLang="en-US" b="1" dirty="0"/>
              <a:t>影像取得</a:t>
            </a:r>
            <a:r>
              <a:rPr lang="en-US" altLang="zh-TW" b="1" dirty="0"/>
              <a:t>(Image Collection</a:t>
            </a:r>
            <a:r>
              <a:rPr lang="en-US" altLang="zh-TW" b="1" dirty="0" smtClean="0"/>
              <a:t>)</a:t>
            </a:r>
          </a:p>
          <a:p>
            <a:pPr marL="342900" indent="-342900">
              <a:buFont typeface="Wingdings" panose="05000000000000000000" pitchFamily="2" charset="2"/>
              <a:buChar char="l"/>
            </a:pPr>
            <a:r>
              <a:rPr lang="zh-TW" altLang="en-US" b="1" dirty="0"/>
              <a:t>影像前處理</a:t>
            </a:r>
            <a:r>
              <a:rPr lang="en-US" altLang="zh-TW" b="1" dirty="0"/>
              <a:t>(Image Preprocessing</a:t>
            </a:r>
            <a:r>
              <a:rPr lang="en-US" altLang="zh-TW" b="1" dirty="0" smtClean="0"/>
              <a:t>)</a:t>
            </a:r>
          </a:p>
          <a:p>
            <a:pPr marL="342900" indent="-342900">
              <a:buFont typeface="Wingdings" panose="05000000000000000000" pitchFamily="2" charset="2"/>
              <a:buChar char="l"/>
            </a:pPr>
            <a:r>
              <a:rPr lang="zh-TW" altLang="en-US" b="1" dirty="0"/>
              <a:t>磨耗值計算</a:t>
            </a:r>
            <a:r>
              <a:rPr lang="en-US" altLang="zh-TW" b="1" dirty="0"/>
              <a:t>(Wear Calculation</a:t>
            </a:r>
            <a:r>
              <a:rPr lang="en-US" altLang="zh-TW" b="1" dirty="0" smtClean="0"/>
              <a:t>)</a:t>
            </a:r>
          </a:p>
          <a:p>
            <a:pPr marL="342900" indent="-342900">
              <a:buFont typeface="Wingdings" panose="05000000000000000000" pitchFamily="2" charset="2"/>
              <a:buChar char="l"/>
            </a:pPr>
            <a:r>
              <a:rPr lang="zh-TW" altLang="en-US" b="1" dirty="0"/>
              <a:t>推估模型建立</a:t>
            </a:r>
            <a:r>
              <a:rPr lang="en-US" altLang="zh-TW" b="1" dirty="0"/>
              <a:t>(Model Creation</a:t>
            </a:r>
            <a:r>
              <a:rPr lang="en-US" altLang="zh-TW" b="1" dirty="0" smtClean="0"/>
              <a:t>)</a:t>
            </a:r>
          </a:p>
          <a:p>
            <a:pPr marL="342900" indent="-342900">
              <a:buFont typeface="Wingdings" panose="05000000000000000000" pitchFamily="2" charset="2"/>
              <a:buChar char="l"/>
            </a:pPr>
            <a:r>
              <a:rPr lang="zh-TW" altLang="en-US" b="1" dirty="0"/>
              <a:t>刀具磨耗推估</a:t>
            </a:r>
            <a:r>
              <a:rPr lang="en-US" altLang="zh-TW" b="1" dirty="0"/>
              <a:t>(Tool Wear Estimation)</a:t>
            </a:r>
            <a:endParaRPr lang="zh-TW" altLang="en-US" b="1" dirty="0"/>
          </a:p>
        </p:txBody>
      </p:sp>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7" name="物件 6"/>
          <p:cNvGraphicFramePr>
            <a:graphicFrameLocks noChangeAspect="1"/>
          </p:cNvGraphicFramePr>
          <p:nvPr>
            <p:extLst>
              <p:ext uri="{D42A27DB-BD31-4B8C-83A1-F6EECF244321}">
                <p14:modId xmlns:p14="http://schemas.microsoft.com/office/powerpoint/2010/main" val="511708143"/>
              </p:ext>
            </p:extLst>
          </p:nvPr>
        </p:nvGraphicFramePr>
        <p:xfrm>
          <a:off x="5474825" y="1302216"/>
          <a:ext cx="6320651" cy="4926622"/>
        </p:xfrm>
        <a:graphic>
          <a:graphicData uri="http://schemas.openxmlformats.org/presentationml/2006/ole">
            <mc:AlternateContent xmlns:mc="http://schemas.openxmlformats.org/markup-compatibility/2006">
              <mc:Choice xmlns:v="urn:schemas-microsoft-com:vml" Requires="v">
                <p:oleObj spid="_x0000_s34295" name="Visio" r:id="rId4" imgW="4821873" imgH="3753810" progId="">
                  <p:embed/>
                </p:oleObj>
              </mc:Choice>
              <mc:Fallback>
                <p:oleObj name="Visio" r:id="rId4" imgW="4821873" imgH="3753810" progId="">
                  <p:embed/>
                  <p:pic>
                    <p:nvPicPr>
                      <p:cNvPr id="0" name="Picture 1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4825" y="1302216"/>
                        <a:ext cx="6320651" cy="49266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7" name="內容版面配置區 4"/>
          <p:cNvSpPr txBox="1">
            <a:spLocks/>
          </p:cNvSpPr>
          <p:nvPr/>
        </p:nvSpPr>
        <p:spPr>
          <a:xfrm>
            <a:off x="7241431" y="6163576"/>
            <a:ext cx="3445226"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a:solidFill>
                  <a:schemeClr val="tx1"/>
                </a:solidFill>
              </a:rPr>
              <a:t>刀具狀態推估流程</a:t>
            </a:r>
          </a:p>
        </p:txBody>
      </p:sp>
    </p:spTree>
    <p:extLst>
      <p:ext uri="{BB962C8B-B14F-4D97-AF65-F5344CB8AC3E}">
        <p14:creationId xmlns:p14="http://schemas.microsoft.com/office/powerpoint/2010/main" val="27645147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smtClean="0"/>
              <a:t>3.</a:t>
            </a:r>
            <a:r>
              <a:rPr lang="zh-TW" altLang="en-US" sz="4000" b="1" dirty="0" smtClean="0"/>
              <a:t> 系統開發 </a:t>
            </a:r>
            <a:r>
              <a:rPr lang="en-US" altLang="zh-TW" sz="4000" b="1" dirty="0" smtClean="0"/>
              <a:t>–</a:t>
            </a:r>
            <a:r>
              <a:rPr lang="zh-TW" altLang="en-US" sz="4000" b="1" dirty="0" smtClean="0"/>
              <a:t> 系統設計</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24</a:t>
            </a:fld>
            <a:endParaRPr altLang="en-US" dirty="0">
              <a:solidFill>
                <a:prstClr val="black">
                  <a:tint val="75000"/>
                </a:prstClr>
              </a:solidFill>
            </a:endParaRPr>
          </a:p>
        </p:txBody>
      </p:sp>
      <p:sp>
        <p:nvSpPr>
          <p:cNvPr id="5" name="內容版面配置區 4"/>
          <p:cNvSpPr>
            <a:spLocks noGrp="1"/>
          </p:cNvSpPr>
          <p:nvPr>
            <p:ph idx="1"/>
          </p:nvPr>
        </p:nvSpPr>
        <p:spPr>
          <a:xfrm>
            <a:off x="1099595" y="1226916"/>
            <a:ext cx="5895372" cy="694482"/>
          </a:xfrm>
        </p:spPr>
        <p:txBody>
          <a:bodyPr>
            <a:normAutofit/>
          </a:bodyPr>
          <a:lstStyle/>
          <a:p>
            <a:pPr marL="342900" lvl="0" indent="-342900">
              <a:buFont typeface="Wingdings" panose="05000000000000000000" pitchFamily="2" charset="2"/>
              <a:buChar char="l"/>
            </a:pPr>
            <a:r>
              <a:rPr lang="zh-TW" altLang="en-US" b="1" dirty="0"/>
              <a:t>使用者案例圖形</a:t>
            </a:r>
            <a:endParaRPr lang="en-US" altLang="zh-TW" b="1" dirty="0" smtClean="0"/>
          </a:p>
        </p:txBody>
      </p:sp>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7" name="內容版面配置區 4"/>
          <p:cNvSpPr txBox="1">
            <a:spLocks/>
          </p:cNvSpPr>
          <p:nvPr/>
        </p:nvSpPr>
        <p:spPr>
          <a:xfrm>
            <a:off x="4903345" y="6273074"/>
            <a:ext cx="3445226"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smtClean="0">
                <a:solidFill>
                  <a:schemeClr val="tx1"/>
                </a:solidFill>
              </a:rPr>
              <a:t>刀具</a:t>
            </a:r>
            <a:r>
              <a:rPr lang="zh-TW" altLang="en-US" sz="1600" dirty="0">
                <a:solidFill>
                  <a:schemeClr val="tx1"/>
                </a:solidFill>
              </a:rPr>
              <a:t>狀態推估使用者案例</a:t>
            </a: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9" name="物件 8"/>
          <p:cNvGraphicFramePr>
            <a:graphicFrameLocks noChangeAspect="1"/>
          </p:cNvGraphicFramePr>
          <p:nvPr>
            <p:extLst>
              <p:ext uri="{D42A27DB-BD31-4B8C-83A1-F6EECF244321}">
                <p14:modId xmlns:p14="http://schemas.microsoft.com/office/powerpoint/2010/main" val="1840978613"/>
              </p:ext>
            </p:extLst>
          </p:nvPr>
        </p:nvGraphicFramePr>
        <p:xfrm>
          <a:off x="1524001" y="1857118"/>
          <a:ext cx="9329194" cy="4473425"/>
        </p:xfrm>
        <a:graphic>
          <a:graphicData uri="http://schemas.openxmlformats.org/presentationml/2006/ole">
            <mc:AlternateContent xmlns:mc="http://schemas.openxmlformats.org/markup-compatibility/2006">
              <mc:Choice xmlns:v="urn:schemas-microsoft-com:vml" Requires="v">
                <p:oleObj spid="_x0000_s41451" name="Visio" r:id="rId4" imgW="7561021" imgH="3630420" progId="">
                  <p:embed/>
                </p:oleObj>
              </mc:Choice>
              <mc:Fallback>
                <p:oleObj name="Visio" r:id="rId4" imgW="7561021" imgH="3630420" progId="">
                  <p:embed/>
                  <p:pic>
                    <p:nvPicPr>
                      <p:cNvPr id="0" name="Picture 1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1" y="1857118"/>
                        <a:ext cx="9329194" cy="447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165159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smtClean="0"/>
              <a:t>3.</a:t>
            </a:r>
            <a:r>
              <a:rPr lang="zh-TW" altLang="en-US" sz="4000" b="1" dirty="0" smtClean="0"/>
              <a:t> 系統開發 </a:t>
            </a:r>
            <a:r>
              <a:rPr lang="en-US" altLang="zh-TW" sz="4000" b="1" dirty="0" smtClean="0"/>
              <a:t>–</a:t>
            </a:r>
            <a:r>
              <a:rPr lang="zh-TW" altLang="en-US" sz="4000" b="1" dirty="0" smtClean="0"/>
              <a:t> 系統執行步驟</a:t>
            </a:r>
            <a:r>
              <a:rPr lang="en-US" altLang="zh-TW" sz="4000" b="1" dirty="0" smtClean="0"/>
              <a:t>(</a:t>
            </a:r>
            <a:r>
              <a:rPr lang="zh-TW" altLang="en-US" sz="4000" b="1" dirty="0" smtClean="0"/>
              <a:t>訊號擷取</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25</a:t>
            </a:fld>
            <a:endParaRPr altLang="en-US" dirty="0">
              <a:solidFill>
                <a:prstClr val="black">
                  <a:tint val="75000"/>
                </a:prstClr>
              </a:solidFill>
            </a:endParaRPr>
          </a:p>
        </p:txBody>
      </p:sp>
      <p:sp>
        <p:nvSpPr>
          <p:cNvPr id="5" name="內容版面配置區 4"/>
          <p:cNvSpPr>
            <a:spLocks noGrp="1"/>
          </p:cNvSpPr>
          <p:nvPr>
            <p:ph idx="1"/>
          </p:nvPr>
        </p:nvSpPr>
        <p:spPr>
          <a:xfrm>
            <a:off x="742708" y="1209781"/>
            <a:ext cx="5505692" cy="700042"/>
          </a:xfrm>
        </p:spPr>
        <p:txBody>
          <a:bodyPr>
            <a:normAutofit/>
          </a:bodyPr>
          <a:lstStyle/>
          <a:p>
            <a:pPr marL="342900" lvl="0" indent="-342900">
              <a:buFont typeface="Wingdings" panose="05000000000000000000" pitchFamily="2" charset="2"/>
              <a:buChar char="l"/>
            </a:pPr>
            <a:r>
              <a:rPr lang="en-US" altLang="zh-TW" b="1" dirty="0" smtClean="0">
                <a:latin typeface="+mn-ea"/>
              </a:rPr>
              <a:t>ISU</a:t>
            </a:r>
            <a:r>
              <a:rPr lang="zh-TW" altLang="en-US" b="1" dirty="0" smtClean="0">
                <a:latin typeface="+mn-ea"/>
              </a:rPr>
              <a:t>內部架構與配置</a:t>
            </a:r>
            <a:endParaRPr lang="en-US" altLang="zh-TW" b="1" dirty="0" smtClean="0"/>
          </a:p>
          <a:p>
            <a:pPr lvl="1" indent="0">
              <a:buNone/>
            </a:pPr>
            <a:endParaRPr lang="en-US" altLang="zh-TW" b="1" dirty="0"/>
          </a:p>
        </p:txBody>
      </p:sp>
      <p:sp>
        <p:nvSpPr>
          <p:cNvPr id="10" name="內容版面配置區 4"/>
          <p:cNvSpPr txBox="1">
            <a:spLocks/>
          </p:cNvSpPr>
          <p:nvPr/>
        </p:nvSpPr>
        <p:spPr>
          <a:xfrm>
            <a:off x="2135621" y="5748995"/>
            <a:ext cx="1856516"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sz="1600" dirty="0" smtClean="0">
                <a:solidFill>
                  <a:schemeClr val="tx1"/>
                </a:solidFill>
              </a:rPr>
              <a:t>ISU</a:t>
            </a:r>
            <a:r>
              <a:rPr lang="zh-TW" altLang="en-US" sz="1600" dirty="0" smtClean="0">
                <a:solidFill>
                  <a:schemeClr val="tx1"/>
                </a:solidFill>
              </a:rPr>
              <a:t> 內部配置圖</a:t>
            </a:r>
          </a:p>
        </p:txBody>
      </p:sp>
      <p:sp>
        <p:nvSpPr>
          <p:cNvPr id="7"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2" name="Rectangle 4"/>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1" name="物件 10"/>
          <p:cNvGraphicFramePr>
            <a:graphicFrameLocks noChangeAspect="1"/>
          </p:cNvGraphicFramePr>
          <p:nvPr>
            <p:extLst>
              <p:ext uri="{D42A27DB-BD31-4B8C-83A1-F6EECF244321}">
                <p14:modId xmlns:p14="http://schemas.microsoft.com/office/powerpoint/2010/main" val="3382093135"/>
              </p:ext>
            </p:extLst>
          </p:nvPr>
        </p:nvGraphicFramePr>
        <p:xfrm>
          <a:off x="341593" y="2481899"/>
          <a:ext cx="5457039" cy="3274223"/>
        </p:xfrm>
        <a:graphic>
          <a:graphicData uri="http://schemas.openxmlformats.org/presentationml/2006/ole">
            <mc:AlternateContent xmlns:mc="http://schemas.openxmlformats.org/markup-compatibility/2006">
              <mc:Choice xmlns:v="urn:schemas-microsoft-com:vml" Requires="v">
                <p:oleObj spid="_x0000_s45533" name="Visio" r:id="rId4" imgW="4806205" imgH="2880360" progId="">
                  <p:embed/>
                </p:oleObj>
              </mc:Choice>
              <mc:Fallback>
                <p:oleObj name="Visio" r:id="rId4" imgW="4806205" imgH="2880360" progId="">
                  <p:embed/>
                  <p:pic>
                    <p:nvPicPr>
                      <p:cNvPr id="0" name="Picture 1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593" y="2481899"/>
                        <a:ext cx="5457039" cy="32742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內容版面配置區 4"/>
          <p:cNvSpPr txBox="1">
            <a:spLocks/>
          </p:cNvSpPr>
          <p:nvPr/>
        </p:nvSpPr>
        <p:spPr>
          <a:xfrm>
            <a:off x="8554193" y="5841734"/>
            <a:ext cx="1539736"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sz="1600" dirty="0" smtClean="0">
                <a:solidFill>
                  <a:schemeClr val="tx1"/>
                </a:solidFill>
              </a:rPr>
              <a:t>ISU</a:t>
            </a:r>
            <a:r>
              <a:rPr lang="zh-TW" altLang="en-US" sz="1600" dirty="0" smtClean="0">
                <a:solidFill>
                  <a:schemeClr val="tx1"/>
                </a:solidFill>
              </a:rPr>
              <a:t> 內部</a:t>
            </a:r>
            <a:r>
              <a:rPr lang="zh-TW" altLang="en-US" sz="1600" dirty="0">
                <a:solidFill>
                  <a:schemeClr val="tx1"/>
                </a:solidFill>
              </a:rPr>
              <a:t>佈署</a:t>
            </a:r>
            <a:endParaRPr lang="zh-TW" altLang="en-US" sz="1600" dirty="0" smtClean="0">
              <a:solidFill>
                <a:schemeClr val="tx1"/>
              </a:solidFill>
            </a:endParaRPr>
          </a:p>
        </p:txBody>
      </p:sp>
      <p:pic>
        <p:nvPicPr>
          <p:cNvPr id="46" name="Picture 4" descr="E:\課程資料\東台報告\報告7\黑盒子增加3USB修改\DSC_2220.JP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bwMode="auto">
          <a:xfrm>
            <a:off x="6043961" y="2448038"/>
            <a:ext cx="5690069" cy="3269997"/>
          </a:xfrm>
          <a:prstGeom prst="rect">
            <a:avLst/>
          </a:prstGeom>
          <a:noFill/>
          <a:extLst>
            <a:ext uri="{909E8E84-426E-40DD-AFC4-6F175D3DCCD1}">
              <a14:hiddenFill xmlns:a14="http://schemas.microsoft.com/office/drawing/2010/main">
                <a:solidFill>
                  <a:srgbClr val="FFFFFF"/>
                </a:solidFill>
              </a14:hiddenFill>
            </a:ext>
          </a:extLst>
        </p:spPr>
      </p:pic>
      <p:sp>
        <p:nvSpPr>
          <p:cNvPr id="47" name="圓角矩形 46"/>
          <p:cNvSpPr/>
          <p:nvPr/>
        </p:nvSpPr>
        <p:spPr>
          <a:xfrm>
            <a:off x="8809857" y="3482962"/>
            <a:ext cx="745836" cy="441325"/>
          </a:xfrm>
          <a:prstGeom prst="roundRect">
            <a:avLst/>
          </a:prstGeom>
          <a:noFill/>
          <a:ln w="31750">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cxnSp>
        <p:nvCxnSpPr>
          <p:cNvPr id="48" name="直線單箭頭接點 47"/>
          <p:cNvCxnSpPr>
            <a:stCxn id="50" idx="1"/>
          </p:cNvCxnSpPr>
          <p:nvPr/>
        </p:nvCxnSpPr>
        <p:spPr>
          <a:xfrm flipH="1">
            <a:off x="7347299" y="4942541"/>
            <a:ext cx="1122687" cy="46434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9" name="內容版面配置區 4"/>
          <p:cNvSpPr txBox="1">
            <a:spLocks/>
          </p:cNvSpPr>
          <p:nvPr/>
        </p:nvSpPr>
        <p:spPr>
          <a:xfrm>
            <a:off x="6043961" y="5067287"/>
            <a:ext cx="1578265" cy="62230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A/D</a:t>
            </a:r>
            <a:r>
              <a:rPr lang="zh-TW"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轉換器</a:t>
            </a:r>
            <a:endParaRPr lang="zh-TW"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50" name="圓角矩形 49"/>
          <p:cNvSpPr/>
          <p:nvPr/>
        </p:nvSpPr>
        <p:spPr>
          <a:xfrm>
            <a:off x="8469986" y="4164666"/>
            <a:ext cx="1708150" cy="1555750"/>
          </a:xfrm>
          <a:prstGeom prst="roundRect">
            <a:avLst/>
          </a:prstGeom>
          <a:noFill/>
          <a:ln w="31750">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51" name="圓角矩形 50"/>
          <p:cNvSpPr/>
          <p:nvPr/>
        </p:nvSpPr>
        <p:spPr>
          <a:xfrm>
            <a:off x="9555693" y="2944006"/>
            <a:ext cx="1244887" cy="548084"/>
          </a:xfrm>
          <a:prstGeom prst="roundRect">
            <a:avLst/>
          </a:prstGeom>
          <a:noFill/>
          <a:ln w="31750">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cxnSp>
        <p:nvCxnSpPr>
          <p:cNvPr id="52" name="直線單箭頭接點 51"/>
          <p:cNvCxnSpPr>
            <a:stCxn id="51" idx="0"/>
          </p:cNvCxnSpPr>
          <p:nvPr/>
        </p:nvCxnSpPr>
        <p:spPr>
          <a:xfrm flipV="1">
            <a:off x="10178137" y="2833044"/>
            <a:ext cx="147781" cy="11096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53" name="直線單箭頭接點 52"/>
          <p:cNvCxnSpPr>
            <a:stCxn id="47" idx="0"/>
          </p:cNvCxnSpPr>
          <p:nvPr/>
        </p:nvCxnSpPr>
        <p:spPr>
          <a:xfrm flipH="1" flipV="1">
            <a:off x="8095191" y="3058306"/>
            <a:ext cx="1087584" cy="4246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54" name="直線單箭頭接點 53"/>
          <p:cNvCxnSpPr>
            <a:stCxn id="55" idx="2"/>
          </p:cNvCxnSpPr>
          <p:nvPr/>
        </p:nvCxnSpPr>
        <p:spPr>
          <a:xfrm>
            <a:off x="10178137" y="4100531"/>
            <a:ext cx="459364" cy="49609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55" name="圓角矩形 54"/>
          <p:cNvSpPr/>
          <p:nvPr/>
        </p:nvSpPr>
        <p:spPr>
          <a:xfrm>
            <a:off x="9609812" y="3522681"/>
            <a:ext cx="1136650" cy="577850"/>
          </a:xfrm>
          <a:prstGeom prst="roundRect">
            <a:avLst/>
          </a:prstGeom>
          <a:noFill/>
          <a:ln w="31750">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56" name="內容版面配置區 4"/>
          <p:cNvSpPr txBox="1">
            <a:spLocks/>
          </p:cNvSpPr>
          <p:nvPr/>
        </p:nvSpPr>
        <p:spPr>
          <a:xfrm>
            <a:off x="10481709" y="4620406"/>
            <a:ext cx="1109157" cy="62230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SD200</a:t>
            </a:r>
            <a:endParaRPr lang="zh-TW"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57" name="內容版面配置區 4"/>
          <p:cNvSpPr txBox="1">
            <a:spLocks/>
          </p:cNvSpPr>
          <p:nvPr/>
        </p:nvSpPr>
        <p:spPr>
          <a:xfrm>
            <a:off x="7512306" y="2624521"/>
            <a:ext cx="1358608" cy="86756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WIFI</a:t>
            </a:r>
            <a:endParaRPr lang="zh-TW"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58" name="內容版面配置區 4"/>
          <p:cNvSpPr txBox="1">
            <a:spLocks/>
          </p:cNvSpPr>
          <p:nvPr/>
        </p:nvSpPr>
        <p:spPr>
          <a:xfrm>
            <a:off x="9536785" y="2448038"/>
            <a:ext cx="1578265" cy="538432"/>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電源供應器</a:t>
            </a:r>
          </a:p>
        </p:txBody>
      </p:sp>
    </p:spTree>
    <p:extLst>
      <p:ext uri="{BB962C8B-B14F-4D97-AF65-F5344CB8AC3E}">
        <p14:creationId xmlns:p14="http://schemas.microsoft.com/office/powerpoint/2010/main" val="34265735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741333" y="-163945"/>
            <a:ext cx="5237163" cy="792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7" name="標題 1"/>
          <p:cNvSpPr>
            <a:spLocks noGrp="1"/>
          </p:cNvSpPr>
          <p:nvPr>
            <p:ph type="title"/>
          </p:nvPr>
        </p:nvSpPr>
        <p:spPr/>
        <p:txBody>
          <a:bodyPr/>
          <a:lstStyle/>
          <a:p>
            <a:r>
              <a:rPr lang="en-US" altLang="zh-TW" sz="4000" b="1" dirty="0" smtClean="0"/>
              <a:t>3.</a:t>
            </a:r>
            <a:r>
              <a:rPr lang="zh-TW" altLang="en-US" sz="4000" b="1" dirty="0" smtClean="0"/>
              <a:t> 系統開發 </a:t>
            </a:r>
            <a:r>
              <a:rPr lang="en-US" altLang="zh-TW" sz="4000" b="1" dirty="0" smtClean="0"/>
              <a:t>–</a:t>
            </a:r>
            <a:r>
              <a:rPr lang="zh-TW" altLang="en-US" sz="4000" b="1" dirty="0" smtClean="0"/>
              <a:t> 系統執行步驟</a:t>
            </a:r>
            <a:r>
              <a:rPr lang="en-US" altLang="zh-TW" sz="4000" b="1" dirty="0" smtClean="0"/>
              <a:t>(</a:t>
            </a:r>
            <a:r>
              <a:rPr lang="zh-TW" altLang="en-US" sz="4000" b="1" dirty="0" smtClean="0"/>
              <a:t>訊號擷取</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26</a:t>
            </a:fld>
            <a:endParaRPr altLang="en-US" dirty="0">
              <a:solidFill>
                <a:prstClr val="black">
                  <a:tint val="75000"/>
                </a:prstClr>
              </a:solidFill>
            </a:endParaRPr>
          </a:p>
        </p:txBody>
      </p:sp>
      <p:sp>
        <p:nvSpPr>
          <p:cNvPr id="5" name="內容版面配置區 4"/>
          <p:cNvSpPr>
            <a:spLocks noGrp="1"/>
          </p:cNvSpPr>
          <p:nvPr>
            <p:ph idx="1"/>
          </p:nvPr>
        </p:nvSpPr>
        <p:spPr>
          <a:xfrm>
            <a:off x="311033" y="1147258"/>
            <a:ext cx="5505692" cy="700042"/>
          </a:xfrm>
        </p:spPr>
        <p:txBody>
          <a:bodyPr>
            <a:normAutofit/>
          </a:bodyPr>
          <a:lstStyle/>
          <a:p>
            <a:pPr marL="342900" lvl="0" indent="-342900">
              <a:buFont typeface="Wingdings" panose="05000000000000000000" pitchFamily="2" charset="2"/>
              <a:buChar char="l"/>
            </a:pPr>
            <a:r>
              <a:rPr lang="en-US" altLang="zh-TW" b="1" dirty="0" smtClean="0">
                <a:latin typeface="+mn-ea"/>
              </a:rPr>
              <a:t>ISU</a:t>
            </a:r>
            <a:r>
              <a:rPr lang="zh-TW" altLang="en-US" b="1" dirty="0" smtClean="0">
                <a:latin typeface="+mn-ea"/>
              </a:rPr>
              <a:t> 電路圖</a:t>
            </a:r>
            <a:endParaRPr lang="en-US" altLang="zh-TW" b="1" dirty="0"/>
          </a:p>
        </p:txBody>
      </p:sp>
      <p:sp>
        <p:nvSpPr>
          <p:cNvPr id="10" name="內容版面配置區 4"/>
          <p:cNvSpPr txBox="1">
            <a:spLocks/>
          </p:cNvSpPr>
          <p:nvPr/>
        </p:nvSpPr>
        <p:spPr>
          <a:xfrm>
            <a:off x="5801684" y="6432118"/>
            <a:ext cx="1361784"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sz="1600" dirty="0" smtClean="0">
                <a:solidFill>
                  <a:schemeClr val="tx1"/>
                </a:solidFill>
              </a:rPr>
              <a:t>ISU</a:t>
            </a:r>
            <a:r>
              <a:rPr lang="zh-TW" altLang="en-US" sz="1600" dirty="0" smtClean="0">
                <a:solidFill>
                  <a:schemeClr val="tx1"/>
                </a:solidFill>
              </a:rPr>
              <a:t> 電路圖</a:t>
            </a:r>
          </a:p>
        </p:txBody>
      </p:sp>
      <p:sp>
        <p:nvSpPr>
          <p:cNvPr id="7"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2" name="Rectangle 4"/>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4608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732602" y="-155214"/>
            <a:ext cx="5254625" cy="792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3754034" y="-176645"/>
            <a:ext cx="5211763" cy="792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3741332" y="-189345"/>
            <a:ext cx="5237163" cy="792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398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83"/>
                                        </p:tgtEl>
                                        <p:attrNameLst>
                                          <p:attrName>style.visibility</p:attrName>
                                        </p:attrNameLst>
                                      </p:cBhvr>
                                      <p:to>
                                        <p:strVal val="visible"/>
                                      </p:to>
                                    </p:set>
                                    <p:animEffect transition="in" filter="fade">
                                      <p:cBhvr>
                                        <p:cTn id="7" dur="500"/>
                                        <p:tgtEl>
                                          <p:spTgt spid="460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085"/>
                                        </p:tgtEl>
                                        <p:attrNameLst>
                                          <p:attrName>style.visibility</p:attrName>
                                        </p:attrNameLst>
                                      </p:cBhvr>
                                      <p:to>
                                        <p:strVal val="visible"/>
                                      </p:to>
                                    </p:set>
                                    <p:animEffect transition="in" filter="fade">
                                      <p:cBhvr>
                                        <p:cTn id="12" dur="500"/>
                                        <p:tgtEl>
                                          <p:spTgt spid="460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086"/>
                                        </p:tgtEl>
                                        <p:attrNameLst>
                                          <p:attrName>style.visibility</p:attrName>
                                        </p:attrNameLst>
                                      </p:cBhvr>
                                      <p:to>
                                        <p:strVal val="visible"/>
                                      </p:to>
                                    </p:set>
                                    <p:animEffect transition="in" filter="fade">
                                      <p:cBhvr>
                                        <p:cTn id="17" dur="500"/>
                                        <p:tgtEl>
                                          <p:spTgt spid="46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smtClean="0"/>
              <a:t>3.</a:t>
            </a:r>
            <a:r>
              <a:rPr lang="zh-TW" altLang="en-US" sz="4000" b="1" dirty="0" smtClean="0"/>
              <a:t> 系統開發 </a:t>
            </a:r>
            <a:r>
              <a:rPr lang="en-US" altLang="zh-TW" sz="4000" b="1" dirty="0" smtClean="0"/>
              <a:t>–</a:t>
            </a:r>
            <a:r>
              <a:rPr lang="zh-TW" altLang="en-US" sz="4000" b="1" dirty="0" smtClean="0"/>
              <a:t> 系統執行步驟</a:t>
            </a:r>
            <a:r>
              <a:rPr lang="en-US" altLang="zh-TW" sz="4000" b="1" dirty="0" smtClean="0"/>
              <a:t>(</a:t>
            </a:r>
            <a:r>
              <a:rPr lang="zh-TW" altLang="en-US" sz="4000" b="1" dirty="0" smtClean="0"/>
              <a:t>訊號擷取</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27</a:t>
            </a:fld>
            <a:endParaRPr altLang="en-US" dirty="0">
              <a:solidFill>
                <a:prstClr val="black">
                  <a:tint val="75000"/>
                </a:prstClr>
              </a:solidFill>
            </a:endParaRPr>
          </a:p>
        </p:txBody>
      </p:sp>
      <p:sp>
        <p:nvSpPr>
          <p:cNvPr id="5" name="內容版面配置區 4"/>
          <p:cNvSpPr>
            <a:spLocks noGrp="1"/>
          </p:cNvSpPr>
          <p:nvPr>
            <p:ph idx="1"/>
          </p:nvPr>
        </p:nvSpPr>
        <p:spPr>
          <a:xfrm>
            <a:off x="590308" y="1590781"/>
            <a:ext cx="5505692" cy="700042"/>
          </a:xfrm>
        </p:spPr>
        <p:txBody>
          <a:bodyPr>
            <a:normAutofit/>
          </a:bodyPr>
          <a:lstStyle/>
          <a:p>
            <a:pPr marL="342900" lvl="0" indent="-342900">
              <a:buFont typeface="Wingdings" panose="05000000000000000000" pitchFamily="2" charset="2"/>
              <a:buChar char="l"/>
            </a:pPr>
            <a:r>
              <a:rPr lang="en-US" altLang="zh-TW" b="1" dirty="0" smtClean="0">
                <a:latin typeface="+mn-ea"/>
              </a:rPr>
              <a:t>ISU </a:t>
            </a:r>
            <a:r>
              <a:rPr lang="zh-TW" altLang="en-US" b="1" dirty="0" smtClean="0">
                <a:latin typeface="+mn-ea"/>
              </a:rPr>
              <a:t>背部 </a:t>
            </a:r>
            <a:r>
              <a:rPr lang="en-US" altLang="zh-TW" b="1" dirty="0" smtClean="0">
                <a:latin typeface="+mn-ea"/>
              </a:rPr>
              <a:t>I/O</a:t>
            </a:r>
            <a:r>
              <a:rPr lang="zh-TW" altLang="en-US" b="1" dirty="0" smtClean="0">
                <a:latin typeface="+mn-ea"/>
              </a:rPr>
              <a:t> 面板與感測器整合接頭</a:t>
            </a:r>
            <a:endParaRPr lang="en-US" altLang="zh-TW" b="1" dirty="0" smtClean="0">
              <a:latin typeface="+mn-ea"/>
            </a:endParaRPr>
          </a:p>
          <a:p>
            <a:pPr lvl="1" indent="0">
              <a:buNone/>
            </a:pPr>
            <a:endParaRPr lang="en-US" altLang="zh-TW" b="1" dirty="0" smtClean="0"/>
          </a:p>
          <a:p>
            <a:pPr lvl="1" indent="0">
              <a:buNone/>
            </a:pPr>
            <a:endParaRPr lang="en-US" altLang="zh-TW" b="1" dirty="0"/>
          </a:p>
        </p:txBody>
      </p:sp>
      <p:sp>
        <p:nvSpPr>
          <p:cNvPr id="10" name="內容版面配置區 4"/>
          <p:cNvSpPr txBox="1">
            <a:spLocks/>
          </p:cNvSpPr>
          <p:nvPr/>
        </p:nvSpPr>
        <p:spPr>
          <a:xfrm>
            <a:off x="2455479" y="5393435"/>
            <a:ext cx="1823063"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a:solidFill>
                  <a:schemeClr val="tx1"/>
                </a:solidFill>
              </a:rPr>
              <a:t>感測器連接端子</a:t>
            </a:r>
            <a:endParaRPr lang="zh-TW" altLang="en-US" sz="1600" dirty="0" smtClean="0">
              <a:solidFill>
                <a:schemeClr val="tx1"/>
              </a:solidFill>
            </a:endParaRPr>
          </a:p>
        </p:txBody>
      </p:sp>
      <p:sp>
        <p:nvSpPr>
          <p:cNvPr id="7"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2" name="Rectangle 4"/>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28" name="內容版面配置區 4"/>
          <p:cNvSpPr txBox="1">
            <a:spLocks/>
          </p:cNvSpPr>
          <p:nvPr/>
        </p:nvSpPr>
        <p:spPr>
          <a:xfrm>
            <a:off x="8464164" y="5491265"/>
            <a:ext cx="1385070"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sz="1600" dirty="0" smtClean="0">
                <a:solidFill>
                  <a:schemeClr val="tx1"/>
                </a:solidFill>
              </a:rPr>
              <a:t>ISU</a:t>
            </a:r>
            <a:r>
              <a:rPr lang="zh-TW" altLang="en-US" sz="1600" dirty="0">
                <a:solidFill>
                  <a:schemeClr val="tx1"/>
                </a:solidFill>
              </a:rPr>
              <a:t>外接端子</a:t>
            </a:r>
            <a:endParaRPr lang="zh-TW" altLang="en-US" sz="1600" dirty="0" smtClean="0">
              <a:solidFill>
                <a:schemeClr val="tx1"/>
              </a:solidFill>
            </a:endParaRPr>
          </a:p>
        </p:txBody>
      </p:sp>
      <p:pic>
        <p:nvPicPr>
          <p:cNvPr id="29" name="Picture 3" descr="E:\課程資料\東台報告\報告7\黑盒子增加3USB修改\DSC_2218.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6580617" y="2164282"/>
            <a:ext cx="4862079" cy="3250242"/>
          </a:xfrm>
          <a:prstGeom prst="rect">
            <a:avLst/>
          </a:prstGeom>
          <a:noFill/>
          <a:extLst>
            <a:ext uri="{909E8E84-426E-40DD-AFC4-6F175D3DCCD1}">
              <a14:hiddenFill xmlns:a14="http://schemas.microsoft.com/office/drawing/2010/main">
                <a:solidFill>
                  <a:srgbClr val="FFFFFF"/>
                </a:solidFill>
              </a14:hiddenFill>
            </a:ext>
          </a:extLst>
        </p:spPr>
      </p:pic>
      <p:sp>
        <p:nvSpPr>
          <p:cNvPr id="30" name="圓角矩形 29"/>
          <p:cNvSpPr/>
          <p:nvPr/>
        </p:nvSpPr>
        <p:spPr>
          <a:xfrm>
            <a:off x="6707620" y="3490314"/>
            <a:ext cx="632979" cy="536974"/>
          </a:xfrm>
          <a:prstGeom prst="roundRect">
            <a:avLst/>
          </a:prstGeom>
          <a:noFill/>
          <a:ln w="31750">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31" name="圓角矩形 30"/>
          <p:cNvSpPr/>
          <p:nvPr/>
        </p:nvSpPr>
        <p:spPr>
          <a:xfrm>
            <a:off x="7698220" y="3490314"/>
            <a:ext cx="632979" cy="536974"/>
          </a:xfrm>
          <a:prstGeom prst="roundRect">
            <a:avLst/>
          </a:prstGeom>
          <a:noFill/>
          <a:ln w="31750">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32" name="圓角矩形 31"/>
          <p:cNvSpPr/>
          <p:nvPr/>
        </p:nvSpPr>
        <p:spPr>
          <a:xfrm>
            <a:off x="8695168" y="3571943"/>
            <a:ext cx="632979" cy="604769"/>
          </a:xfrm>
          <a:prstGeom prst="roundRect">
            <a:avLst/>
          </a:prstGeom>
          <a:noFill/>
          <a:ln w="31750">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33" name="圓角矩形 32"/>
          <p:cNvSpPr/>
          <p:nvPr/>
        </p:nvSpPr>
        <p:spPr>
          <a:xfrm>
            <a:off x="9156699" y="4176713"/>
            <a:ext cx="390016" cy="442548"/>
          </a:xfrm>
          <a:prstGeom prst="roundRect">
            <a:avLst/>
          </a:prstGeom>
          <a:noFill/>
          <a:ln w="31750">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34" name="圓角矩形 33"/>
          <p:cNvSpPr/>
          <p:nvPr/>
        </p:nvSpPr>
        <p:spPr>
          <a:xfrm>
            <a:off x="9654020" y="4184322"/>
            <a:ext cx="937779" cy="869879"/>
          </a:xfrm>
          <a:prstGeom prst="roundRect">
            <a:avLst/>
          </a:prstGeom>
          <a:noFill/>
          <a:ln w="31750">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cxnSp>
        <p:nvCxnSpPr>
          <p:cNvPr id="35" name="直線單箭頭接點 34"/>
          <p:cNvCxnSpPr>
            <a:stCxn id="30" idx="2"/>
          </p:cNvCxnSpPr>
          <p:nvPr/>
        </p:nvCxnSpPr>
        <p:spPr>
          <a:xfrm flipH="1">
            <a:off x="6854933" y="4027288"/>
            <a:ext cx="169177" cy="37069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6" name="直線單箭頭接點 35"/>
          <p:cNvCxnSpPr>
            <a:stCxn id="31" idx="2"/>
          </p:cNvCxnSpPr>
          <p:nvPr/>
        </p:nvCxnSpPr>
        <p:spPr>
          <a:xfrm flipH="1">
            <a:off x="7977620" y="4027288"/>
            <a:ext cx="37090" cy="89118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7" name="直線單箭頭接點 36"/>
          <p:cNvCxnSpPr>
            <a:stCxn id="32" idx="0"/>
          </p:cNvCxnSpPr>
          <p:nvPr/>
        </p:nvCxnSpPr>
        <p:spPr>
          <a:xfrm flipH="1" flipV="1">
            <a:off x="8929796" y="3158727"/>
            <a:ext cx="81862" cy="41321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8" name="內容版面配置區 4"/>
          <p:cNvSpPr txBox="1">
            <a:spLocks/>
          </p:cNvSpPr>
          <p:nvPr/>
        </p:nvSpPr>
        <p:spPr>
          <a:xfrm>
            <a:off x="6517390" y="4308111"/>
            <a:ext cx="1460230" cy="470653"/>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LAN/WAN</a:t>
            </a:r>
            <a:endParaRPr lang="zh-TW"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39" name="內容版面配置區 4"/>
          <p:cNvSpPr txBox="1">
            <a:spLocks/>
          </p:cNvSpPr>
          <p:nvPr/>
        </p:nvSpPr>
        <p:spPr>
          <a:xfrm>
            <a:off x="6854934" y="4778764"/>
            <a:ext cx="1476266" cy="498482"/>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感測器接頭</a:t>
            </a:r>
            <a:endParaRPr lang="zh-TW"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40" name="內容版面配置區 4"/>
          <p:cNvSpPr txBox="1">
            <a:spLocks/>
          </p:cNvSpPr>
          <p:nvPr/>
        </p:nvSpPr>
        <p:spPr>
          <a:xfrm>
            <a:off x="8130021" y="2679292"/>
            <a:ext cx="1524000" cy="62230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A/D</a:t>
            </a:r>
            <a:r>
              <a:rPr lang="zh-TW"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TW"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USB</a:t>
            </a:r>
            <a:endParaRPr lang="zh-TW"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41" name="內容版面配置區 4"/>
          <p:cNvSpPr txBox="1">
            <a:spLocks/>
          </p:cNvSpPr>
          <p:nvPr/>
        </p:nvSpPr>
        <p:spPr>
          <a:xfrm>
            <a:off x="9654021" y="2619771"/>
            <a:ext cx="1328304" cy="62230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AC</a:t>
            </a:r>
            <a:r>
              <a:rPr lang="zh-TW"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TW"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110V</a:t>
            </a:r>
            <a:endParaRPr lang="zh-TW"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42" name="內容版面配置區 4"/>
          <p:cNvSpPr txBox="1">
            <a:spLocks/>
          </p:cNvSpPr>
          <p:nvPr/>
        </p:nvSpPr>
        <p:spPr>
          <a:xfrm>
            <a:off x="8331200" y="4718405"/>
            <a:ext cx="1215516" cy="473116"/>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PLC</a:t>
            </a:r>
            <a:r>
              <a:rPr lang="zh-TW"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數位輸入</a:t>
            </a:r>
            <a:endParaRPr lang="zh-TW"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cxnSp>
        <p:nvCxnSpPr>
          <p:cNvPr id="43" name="直線單箭頭接點 42"/>
          <p:cNvCxnSpPr>
            <a:stCxn id="33" idx="2"/>
          </p:cNvCxnSpPr>
          <p:nvPr/>
        </p:nvCxnSpPr>
        <p:spPr>
          <a:xfrm flipH="1">
            <a:off x="9156699" y="4619261"/>
            <a:ext cx="195008" cy="23121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4" name="直線單箭頭接點 43"/>
          <p:cNvCxnSpPr>
            <a:stCxn id="34" idx="0"/>
          </p:cNvCxnSpPr>
          <p:nvPr/>
        </p:nvCxnSpPr>
        <p:spPr>
          <a:xfrm flipV="1">
            <a:off x="10122910" y="3158727"/>
            <a:ext cx="81973" cy="102559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pic>
        <p:nvPicPr>
          <p:cNvPr id="4710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240" t="6325" r="3272" b="5971"/>
          <a:stretch/>
        </p:blipFill>
        <p:spPr bwMode="auto">
          <a:xfrm>
            <a:off x="485624" y="3127237"/>
            <a:ext cx="5762775" cy="2114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08369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a:t>3. </a:t>
            </a:r>
            <a:r>
              <a:rPr lang="zh-TW" altLang="en-US" sz="4000" b="1" dirty="0"/>
              <a:t>系統開發 </a:t>
            </a:r>
            <a:r>
              <a:rPr lang="en-US" altLang="zh-TW" sz="4000" b="1" dirty="0"/>
              <a:t>– </a:t>
            </a:r>
            <a:r>
              <a:rPr lang="zh-TW" altLang="en-US" sz="4000" b="1" dirty="0"/>
              <a:t>系統執行步驟</a:t>
            </a:r>
            <a:r>
              <a:rPr lang="en-US" altLang="zh-TW" sz="4000" b="1" dirty="0"/>
              <a:t>(</a:t>
            </a:r>
            <a:r>
              <a:rPr lang="zh-TW" altLang="en-US" sz="4000" b="1" dirty="0"/>
              <a:t>訊號擷取</a:t>
            </a:r>
            <a:r>
              <a:rPr lang="en-US" altLang="zh-TW" sz="4000" b="1" dirty="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a:xfrm>
            <a:off x="8687118" y="6492875"/>
            <a:ext cx="3276600" cy="365125"/>
          </a:xfrm>
        </p:spPr>
        <p:txBody>
          <a:bodyPr/>
          <a:lstStyle/>
          <a:p>
            <a:fld id="{9860EDB8-5305-433F-BE41-D7A86D811DB3}" type="slidenum">
              <a:rPr lang="en-US" altLang="zh-TW" smtClean="0">
                <a:solidFill>
                  <a:prstClr val="black">
                    <a:tint val="75000"/>
                  </a:prstClr>
                </a:solidFill>
              </a:rPr>
              <a:pPr/>
              <a:t>28</a:t>
            </a:fld>
            <a:endParaRPr altLang="en-US" dirty="0">
              <a:solidFill>
                <a:prstClr val="black">
                  <a:tint val="75000"/>
                </a:prstClr>
              </a:solidFill>
            </a:endParaRPr>
          </a:p>
        </p:txBody>
      </p:sp>
      <p:sp>
        <p:nvSpPr>
          <p:cNvPr id="5" name="內容版面配置區 4"/>
          <p:cNvSpPr>
            <a:spLocks noGrp="1"/>
          </p:cNvSpPr>
          <p:nvPr>
            <p:ph idx="1"/>
          </p:nvPr>
        </p:nvSpPr>
        <p:spPr>
          <a:xfrm>
            <a:off x="9736220" y="184666"/>
            <a:ext cx="2362853" cy="901700"/>
          </a:xfrm>
        </p:spPr>
        <p:txBody>
          <a:bodyPr>
            <a:normAutofit/>
          </a:bodyPr>
          <a:lstStyle/>
          <a:p>
            <a:pPr marL="342900" indent="-342900">
              <a:buFont typeface="Wingdings" panose="05000000000000000000" pitchFamily="2" charset="2"/>
              <a:buChar char="l"/>
            </a:pPr>
            <a:r>
              <a:rPr lang="zh-TW" altLang="en-US" dirty="0"/>
              <a:t>各</a:t>
            </a:r>
            <a:r>
              <a:rPr lang="zh-TW" altLang="en-US" dirty="0" smtClean="0"/>
              <a:t>感測器介紹</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933407478"/>
              </p:ext>
            </p:extLst>
          </p:nvPr>
        </p:nvGraphicFramePr>
        <p:xfrm>
          <a:off x="216432" y="1163205"/>
          <a:ext cx="11658600" cy="5094036"/>
        </p:xfrm>
        <a:graphic>
          <a:graphicData uri="http://schemas.openxmlformats.org/drawingml/2006/table">
            <a:tbl>
              <a:tblPr firstRow="1" bandRow="1">
                <a:tableStyleId>{5C22544A-7EE6-4342-B048-85BDC9FD1C3A}</a:tableStyleId>
              </a:tblPr>
              <a:tblGrid>
                <a:gridCol w="888468"/>
                <a:gridCol w="2692533"/>
                <a:gridCol w="2692533"/>
                <a:gridCol w="2692533"/>
                <a:gridCol w="2692533"/>
              </a:tblGrid>
              <a:tr h="383739">
                <a:tc>
                  <a:txBody>
                    <a:bodyPr/>
                    <a:lstStyle/>
                    <a:p>
                      <a:pPr algn="ctr"/>
                      <a:endParaRPr lang="zh-TW" altLang="en-US" dirty="0">
                        <a:latin typeface="+mn-lt"/>
                      </a:endParaRPr>
                    </a:p>
                  </a:txBody>
                  <a:tcPr/>
                </a:tc>
                <a:tc>
                  <a:txBody>
                    <a:bodyPr/>
                    <a:lstStyle/>
                    <a:p>
                      <a:pPr algn="ctr"/>
                      <a:r>
                        <a:rPr lang="en-US" altLang="zh-TW" dirty="0" smtClean="0"/>
                        <a:t>MMA</a:t>
                      </a:r>
                      <a:r>
                        <a:rPr lang="zh-TW" altLang="en-US" dirty="0" smtClean="0"/>
                        <a:t> </a:t>
                      </a:r>
                      <a:r>
                        <a:rPr lang="en-US" altLang="zh-TW" dirty="0" smtClean="0"/>
                        <a:t>7361</a:t>
                      </a:r>
                      <a:endParaRPr lang="zh-TW" altLang="en-US" dirty="0">
                        <a:latin typeface="+mn-lt"/>
                      </a:endParaRPr>
                    </a:p>
                  </a:txBody>
                  <a:tcPr/>
                </a:tc>
                <a:tc>
                  <a:txBody>
                    <a:bodyPr/>
                    <a:lstStyle/>
                    <a:p>
                      <a:pPr algn="ctr"/>
                      <a:r>
                        <a:rPr lang="en-US" altLang="zh-TW" dirty="0" smtClean="0"/>
                        <a:t>TS2229</a:t>
                      </a:r>
                      <a:endParaRPr lang="zh-TW" altLang="en-US" dirty="0"/>
                    </a:p>
                  </a:txBody>
                  <a:tcPr/>
                </a:tc>
                <a:tc>
                  <a:txBody>
                    <a:bodyPr/>
                    <a:lstStyle/>
                    <a:p>
                      <a:pPr algn="ctr"/>
                      <a:r>
                        <a:rPr lang="en-US" altLang="zh-TW" dirty="0" smtClean="0"/>
                        <a:t>PT100</a:t>
                      </a:r>
                      <a:endParaRPr lang="zh-TW" altLang="en-US" dirty="0"/>
                    </a:p>
                  </a:txBody>
                  <a:tcPr/>
                </a:tc>
                <a:tc>
                  <a:txBody>
                    <a:bodyPr/>
                    <a:lstStyle/>
                    <a:p>
                      <a:pPr algn="ctr"/>
                      <a:r>
                        <a:rPr lang="en-US" altLang="zh-TW" dirty="0" smtClean="0"/>
                        <a:t>TU12P-RC5</a:t>
                      </a:r>
                      <a:endParaRPr lang="zh-TW" altLang="en-US" dirty="0"/>
                    </a:p>
                  </a:txBody>
                  <a:tcPr/>
                </a:tc>
              </a:tr>
              <a:tr h="1596306">
                <a:tc>
                  <a:txBody>
                    <a:bodyPr/>
                    <a:lstStyle/>
                    <a:p>
                      <a:r>
                        <a:rPr lang="zh-TW" altLang="en-US" sz="1600" dirty="0" smtClean="0">
                          <a:solidFill>
                            <a:schemeClr val="accent2">
                              <a:lumMod val="75000"/>
                            </a:schemeClr>
                          </a:solidFill>
                        </a:rPr>
                        <a:t>圖片</a:t>
                      </a:r>
                      <a:endParaRPr lang="zh-TW" altLang="en-US" sz="1600" dirty="0">
                        <a:solidFill>
                          <a:schemeClr val="accent2">
                            <a:lumMod val="75000"/>
                          </a:schemeClr>
                        </a:solidFill>
                      </a:endParaRPr>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r>
              <a:tr h="11076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accent2">
                              <a:lumMod val="75000"/>
                            </a:schemeClr>
                          </a:solidFill>
                          <a:latin typeface="+mn-lt"/>
                        </a:rPr>
                        <a:t>規格</a:t>
                      </a:r>
                      <a:endParaRPr lang="en-US" altLang="zh-TW" sz="1600" dirty="0" smtClean="0">
                        <a:solidFill>
                          <a:schemeClr val="accent2">
                            <a:lumMod val="75000"/>
                          </a:schemeClr>
                        </a:solidFill>
                        <a:latin typeface="+mn-lt"/>
                      </a:endParaRPr>
                    </a:p>
                  </a:txBody>
                  <a:tcPr/>
                </a:tc>
                <a:tc>
                  <a:txBody>
                    <a:bodyPr/>
                    <a:lstStyle/>
                    <a:p>
                      <a:r>
                        <a:rPr lang="zh-TW" altLang="en-US" sz="1200" dirty="0" smtClean="0">
                          <a:latin typeface="+mn-lt"/>
                        </a:rPr>
                        <a:t>量測範圍 </a:t>
                      </a:r>
                      <a:r>
                        <a:rPr lang="en-US" altLang="zh-TW" sz="1200" dirty="0" smtClean="0">
                          <a:latin typeface="+mn-lt"/>
                        </a:rPr>
                        <a:t>:</a:t>
                      </a:r>
                      <a:r>
                        <a:rPr lang="zh-TW" altLang="en-US" sz="1200" dirty="0" smtClean="0">
                          <a:latin typeface="+mn-lt"/>
                        </a:rPr>
                        <a:t> </a:t>
                      </a:r>
                      <a:r>
                        <a:rPr lang="en-US" altLang="zh-TW" sz="1200" b="0" i="0" u="none" strike="noStrike" kern="1200" dirty="0" smtClean="0">
                          <a:solidFill>
                            <a:schemeClr val="tx1"/>
                          </a:solidFill>
                          <a:effectLst/>
                          <a:latin typeface="+mn-lt"/>
                          <a:ea typeface="微軟正黑體" panose="020B0604030504040204" pitchFamily="34" charset="-120"/>
                          <a:cs typeface="+mn-cs"/>
                        </a:rPr>
                        <a:t>±1.5g</a:t>
                      </a:r>
                    </a:p>
                    <a:p>
                      <a:r>
                        <a:rPr lang="zh-TW" altLang="zh-TW" sz="1200" b="0" i="0" u="none" strike="noStrike" kern="1200" dirty="0" smtClean="0">
                          <a:solidFill>
                            <a:schemeClr val="tx1"/>
                          </a:solidFill>
                          <a:effectLst/>
                          <a:latin typeface="+mn-lt"/>
                          <a:ea typeface="微軟正黑體" panose="020B0604030504040204" pitchFamily="34" charset="-120"/>
                          <a:cs typeface="+mn-cs"/>
                        </a:rPr>
                        <a:t>精確度</a:t>
                      </a:r>
                      <a:r>
                        <a:rPr lang="zh-TW" altLang="en-US" sz="1200" b="0" i="0" u="none" strike="noStrike" kern="1200" dirty="0" smtClean="0">
                          <a:solidFill>
                            <a:schemeClr val="tx1"/>
                          </a:solidFill>
                          <a:effectLst/>
                          <a:latin typeface="+mn-lt"/>
                          <a:ea typeface="微軟正黑體" panose="020B0604030504040204" pitchFamily="34" charset="-120"/>
                          <a:cs typeface="+mn-cs"/>
                        </a:rPr>
                        <a:t> </a:t>
                      </a:r>
                      <a:r>
                        <a:rPr lang="en-US" altLang="zh-TW" sz="1200" b="0" i="0" u="none" strike="noStrike" kern="1200" dirty="0" smtClean="0">
                          <a:solidFill>
                            <a:schemeClr val="tx1"/>
                          </a:solidFill>
                          <a:effectLst/>
                          <a:latin typeface="+mn-lt"/>
                          <a:ea typeface="微軟正黑體" panose="020B0604030504040204" pitchFamily="34" charset="-120"/>
                          <a:cs typeface="+mn-cs"/>
                        </a:rPr>
                        <a:t>:</a:t>
                      </a:r>
                      <a:r>
                        <a:rPr lang="zh-TW" altLang="en-US" sz="1200" b="0" i="0" u="none" strike="noStrike" kern="1200" dirty="0" smtClean="0">
                          <a:solidFill>
                            <a:schemeClr val="tx1"/>
                          </a:solidFill>
                          <a:effectLst/>
                          <a:latin typeface="+mn-lt"/>
                          <a:ea typeface="微軟正黑體" panose="020B0604030504040204" pitchFamily="34" charset="-120"/>
                          <a:cs typeface="+mn-cs"/>
                        </a:rPr>
                        <a:t> </a:t>
                      </a:r>
                      <a:r>
                        <a:rPr lang="en-US" altLang="zh-TW" sz="1200" b="0" i="0" u="none" strike="noStrike" kern="1200" dirty="0" smtClean="0">
                          <a:solidFill>
                            <a:schemeClr val="tx1"/>
                          </a:solidFill>
                          <a:effectLst/>
                          <a:latin typeface="+mn-lt"/>
                          <a:ea typeface="微軟正黑體" panose="020B0604030504040204" pitchFamily="34" charset="-120"/>
                          <a:cs typeface="+mn-cs"/>
                        </a:rPr>
                        <a:t>±0.1g</a:t>
                      </a:r>
                      <a:endParaRPr lang="en-US" altLang="zh-TW"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b="0" i="0" u="none" strike="noStrike" kern="1200" dirty="0" smtClean="0">
                          <a:solidFill>
                            <a:schemeClr val="tx1"/>
                          </a:solidFill>
                          <a:effectLst/>
                          <a:latin typeface="+mn-lt"/>
                          <a:ea typeface="微軟正黑體" panose="020B0604030504040204" pitchFamily="34" charset="-120"/>
                          <a:cs typeface="+mn-cs"/>
                        </a:rPr>
                        <a:t>反應時間 </a:t>
                      </a:r>
                      <a:r>
                        <a:rPr lang="en-US" altLang="zh-TW" sz="1200" dirty="0" smtClean="0">
                          <a:latin typeface="+mn-lt"/>
                          <a:ea typeface="微軟正黑體" panose="020B0604030504040204" pitchFamily="34" charset="-120"/>
                        </a:rPr>
                        <a:t>:</a:t>
                      </a:r>
                      <a:r>
                        <a:rPr lang="zh-TW" altLang="en-US" sz="1200" dirty="0" smtClean="0">
                          <a:latin typeface="+mn-lt"/>
                          <a:ea typeface="微軟正黑體" panose="020B0604030504040204" pitchFamily="34" charset="-120"/>
                        </a:rPr>
                        <a:t> </a:t>
                      </a:r>
                      <a:r>
                        <a:rPr lang="en-US" altLang="zh-TW" sz="1200" dirty="0" smtClean="0">
                          <a:latin typeface="+mn-lt"/>
                          <a:ea typeface="微軟正黑體" panose="020B0604030504040204" pitchFamily="34" charset="-120"/>
                        </a:rPr>
                        <a:t>0.5</a:t>
                      </a:r>
                      <a:r>
                        <a:rPr lang="zh-TW" altLang="en-US" sz="1200" dirty="0" smtClean="0">
                          <a:latin typeface="+mn-lt"/>
                          <a:ea typeface="微軟正黑體" panose="020B0604030504040204" pitchFamily="34" charset="-120"/>
                        </a:rPr>
                        <a:t> </a:t>
                      </a:r>
                      <a:r>
                        <a:rPr lang="en-US" altLang="zh-TW" sz="1200" dirty="0" err="1" smtClean="0">
                          <a:latin typeface="+mn-lt"/>
                          <a:ea typeface="微軟正黑體" panose="020B0604030504040204" pitchFamily="34" charset="-120"/>
                        </a:rPr>
                        <a:t>m</a:t>
                      </a:r>
                      <a:r>
                        <a:rPr lang="en-US" altLang="zh-TW" sz="1200" b="0" i="0" u="none" strike="noStrike" kern="1200" dirty="0" err="1" smtClean="0">
                          <a:solidFill>
                            <a:schemeClr val="tx1"/>
                          </a:solidFill>
                          <a:effectLst/>
                          <a:latin typeface="+mn-lt"/>
                          <a:ea typeface="微軟正黑體" panose="020B0604030504040204" pitchFamily="34" charset="-120"/>
                          <a:cs typeface="+mn-cs"/>
                        </a:rPr>
                        <a:t>S</a:t>
                      </a:r>
                      <a:endParaRPr lang="en-US" altLang="zh-TW" sz="1200" b="0" i="0" u="none" strike="noStrike" kern="1200" dirty="0" smtClean="0">
                        <a:solidFill>
                          <a:schemeClr val="tx1"/>
                        </a:solidFill>
                        <a:effectLst/>
                        <a:latin typeface="+mn-lt"/>
                        <a:ea typeface="微軟正黑體"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u="none" strike="noStrike" kern="1200" dirty="0" smtClean="0">
                          <a:solidFill>
                            <a:schemeClr val="tx1"/>
                          </a:solidFill>
                          <a:effectLst/>
                          <a:latin typeface="+mn-lt"/>
                          <a:ea typeface="微軟正黑體" panose="020B0604030504040204" pitchFamily="34" charset="-120"/>
                          <a:cs typeface="+mn-cs"/>
                        </a:rPr>
                        <a:t>輸出訊號</a:t>
                      </a:r>
                      <a:r>
                        <a:rPr lang="en-US" altLang="zh-TW" sz="1200" dirty="0" smtClean="0">
                          <a:latin typeface="+mn-lt"/>
                          <a:ea typeface="微軟正黑體" panose="020B0604030504040204" pitchFamily="34" charset="-120"/>
                        </a:rPr>
                        <a:t>:</a:t>
                      </a:r>
                      <a:r>
                        <a:rPr lang="zh-TW" altLang="en-US" sz="1200" dirty="0" smtClean="0">
                          <a:latin typeface="+mn-lt"/>
                          <a:ea typeface="微軟正黑體" panose="020B0604030504040204" pitchFamily="34" charset="-120"/>
                        </a:rPr>
                        <a:t> </a:t>
                      </a:r>
                      <a:r>
                        <a:rPr lang="en-US" altLang="zh-TW" sz="1200" b="0" i="0" u="none" strike="noStrike" kern="1200" dirty="0" smtClean="0">
                          <a:solidFill>
                            <a:schemeClr val="tx1"/>
                          </a:solidFill>
                          <a:effectLst/>
                          <a:latin typeface="+mn-lt"/>
                          <a:ea typeface="微軟正黑體" panose="020B0604030504040204" pitchFamily="34" charset="-120"/>
                          <a:cs typeface="+mn-cs"/>
                        </a:rPr>
                        <a:t>±1.2V</a:t>
                      </a:r>
                      <a:endParaRPr lang="en-US" altLang="zh-TW" sz="1200" dirty="0" smtClean="0">
                        <a:latin typeface="+mn-lt"/>
                      </a:endParaRPr>
                    </a:p>
                  </a:txBody>
                  <a:tcPr/>
                </a:tc>
                <a:tc>
                  <a:txBody>
                    <a:bodyPr/>
                    <a:lstStyle/>
                    <a:p>
                      <a:pPr rtl="0" eaLnBrk="1" fontAlgn="t" latinLnBrk="0" hangingPunct="1"/>
                      <a:r>
                        <a:rPr lang="zh-TW" altLang="zh-TW" sz="1200" b="0" i="0" u="none" strike="noStrike" kern="1200" dirty="0" smtClean="0">
                          <a:solidFill>
                            <a:schemeClr val="tx1"/>
                          </a:solidFill>
                          <a:effectLst/>
                          <a:latin typeface="+mn-lt"/>
                          <a:ea typeface="微軟正黑體" panose="020B0604030504040204" pitchFamily="34" charset="-120"/>
                          <a:cs typeface="+mn-cs"/>
                        </a:rPr>
                        <a:t>量</a:t>
                      </a:r>
                      <a:r>
                        <a:rPr lang="zh-TW" altLang="en-US" sz="1200" b="0" i="0" u="none" strike="noStrike" kern="1200" dirty="0" smtClean="0">
                          <a:solidFill>
                            <a:schemeClr val="tx1"/>
                          </a:solidFill>
                          <a:effectLst/>
                          <a:latin typeface="+mn-lt"/>
                          <a:ea typeface="微軟正黑體" panose="020B0604030504040204" pitchFamily="34" charset="-120"/>
                          <a:cs typeface="+mn-cs"/>
                        </a:rPr>
                        <a:t>測</a:t>
                      </a:r>
                      <a:r>
                        <a:rPr lang="zh-TW" altLang="zh-TW" sz="1200" b="0" i="0" u="none" strike="noStrike" kern="1200" dirty="0" smtClean="0">
                          <a:solidFill>
                            <a:schemeClr val="tx1"/>
                          </a:solidFill>
                          <a:effectLst/>
                          <a:latin typeface="+mn-lt"/>
                          <a:ea typeface="微軟正黑體" panose="020B0604030504040204" pitchFamily="34" charset="-120"/>
                          <a:cs typeface="+mn-cs"/>
                        </a:rPr>
                        <a:t>範圍 </a:t>
                      </a:r>
                      <a:r>
                        <a:rPr lang="en-US" altLang="zh-TW" sz="1200" dirty="0" smtClean="0">
                          <a:latin typeface="+mn-lt"/>
                          <a:ea typeface="微軟正黑體" panose="020B0604030504040204" pitchFamily="34" charset="-120"/>
                        </a:rPr>
                        <a:t>: </a:t>
                      </a:r>
                      <a:r>
                        <a:rPr lang="en-US" altLang="zh-TW" sz="1200" b="0" i="0" u="none" strike="noStrike" kern="1200" dirty="0" smtClean="0">
                          <a:solidFill>
                            <a:schemeClr val="tx1"/>
                          </a:solidFill>
                          <a:effectLst/>
                          <a:latin typeface="+mn-lt"/>
                          <a:ea typeface="微軟正黑體" panose="020B0604030504040204" pitchFamily="34" charset="-120"/>
                          <a:cs typeface="+mn-cs"/>
                        </a:rPr>
                        <a:t>-25~90°C</a:t>
                      </a:r>
                    </a:p>
                    <a:p>
                      <a:pPr marL="0" marR="0" indent="0" algn="l" defTabSz="914400" rtl="0" eaLnBrk="1" fontAlgn="t" latinLnBrk="0" hangingPunct="1">
                        <a:lnSpc>
                          <a:spcPct val="100000"/>
                        </a:lnSpc>
                        <a:spcBef>
                          <a:spcPts val="0"/>
                        </a:spcBef>
                        <a:spcAft>
                          <a:spcPts val="0"/>
                        </a:spcAft>
                        <a:buClrTx/>
                        <a:buSzTx/>
                        <a:buFontTx/>
                        <a:buNone/>
                        <a:tabLst/>
                        <a:defRPr/>
                      </a:pPr>
                      <a:r>
                        <a:rPr lang="zh-TW" altLang="zh-TW" sz="1200" b="0" i="0" u="none" strike="noStrike" kern="1200" dirty="0" smtClean="0">
                          <a:solidFill>
                            <a:schemeClr val="tx1"/>
                          </a:solidFill>
                          <a:effectLst/>
                          <a:latin typeface="+mn-lt"/>
                          <a:ea typeface="微軟正黑體" panose="020B0604030504040204" pitchFamily="34" charset="-120"/>
                          <a:cs typeface="+mn-cs"/>
                        </a:rPr>
                        <a:t>精確度</a:t>
                      </a:r>
                      <a:r>
                        <a:rPr lang="zh-TW" altLang="en-US" sz="1200" b="0" i="0" u="none" strike="noStrike" kern="1200" dirty="0" smtClean="0">
                          <a:solidFill>
                            <a:schemeClr val="tx1"/>
                          </a:solidFill>
                          <a:effectLst/>
                          <a:latin typeface="+mn-lt"/>
                          <a:ea typeface="微軟正黑體" panose="020B0604030504040204" pitchFamily="34" charset="-120"/>
                          <a:cs typeface="+mn-cs"/>
                        </a:rPr>
                        <a:t> </a:t>
                      </a:r>
                      <a:r>
                        <a:rPr lang="en-US" altLang="zh-TW" sz="1200" dirty="0" smtClean="0">
                          <a:latin typeface="+mn-lt"/>
                          <a:ea typeface="微軟正黑體" panose="020B0604030504040204" pitchFamily="34" charset="-120"/>
                        </a:rPr>
                        <a:t>:</a:t>
                      </a:r>
                      <a:r>
                        <a:rPr lang="zh-TW" altLang="en-US" sz="1200" dirty="0" smtClean="0">
                          <a:latin typeface="+mn-lt"/>
                          <a:ea typeface="微軟正黑體" panose="020B0604030504040204" pitchFamily="34" charset="-120"/>
                        </a:rPr>
                        <a:t> </a:t>
                      </a:r>
                      <a:r>
                        <a:rPr lang="en-US" altLang="zh-TW" sz="1200" b="0" i="0" u="none" strike="noStrike" kern="1200" dirty="0" smtClean="0">
                          <a:solidFill>
                            <a:schemeClr val="tx1"/>
                          </a:solidFill>
                          <a:effectLst/>
                          <a:latin typeface="+mn-lt"/>
                          <a:ea typeface="微軟正黑體" panose="020B0604030504040204" pitchFamily="34" charset="-120"/>
                          <a:cs typeface="+mn-cs"/>
                        </a:rPr>
                        <a:t>± 0.2°C</a:t>
                      </a:r>
                    </a:p>
                    <a:p>
                      <a:pPr rtl="0" eaLnBrk="1" fontAlgn="t" latinLnBrk="0" hangingPunct="1"/>
                      <a:r>
                        <a:rPr lang="zh-TW" altLang="zh-TW" sz="1200" b="0" i="0" u="none" strike="noStrike" kern="1200" dirty="0" smtClean="0">
                          <a:solidFill>
                            <a:schemeClr val="tx1"/>
                          </a:solidFill>
                          <a:effectLst/>
                          <a:latin typeface="+mn-lt"/>
                          <a:ea typeface="微軟正黑體" panose="020B0604030504040204" pitchFamily="34" charset="-120"/>
                          <a:cs typeface="+mn-cs"/>
                        </a:rPr>
                        <a:t>反應時間 </a:t>
                      </a:r>
                      <a:r>
                        <a:rPr lang="en-US" altLang="zh-TW" sz="1200" dirty="0" smtClean="0">
                          <a:latin typeface="+mn-lt"/>
                          <a:ea typeface="微軟正黑體" panose="020B0604030504040204" pitchFamily="34" charset="-120"/>
                        </a:rPr>
                        <a:t>:</a:t>
                      </a:r>
                      <a:r>
                        <a:rPr lang="zh-TW" altLang="en-US" sz="1200" dirty="0" smtClean="0">
                          <a:latin typeface="+mn-lt"/>
                          <a:ea typeface="微軟正黑體" panose="020B0604030504040204" pitchFamily="34" charset="-120"/>
                        </a:rPr>
                        <a:t> </a:t>
                      </a:r>
                      <a:r>
                        <a:rPr lang="en-US" altLang="zh-TW" sz="1200" dirty="0" smtClean="0">
                          <a:latin typeface="+mn-lt"/>
                          <a:ea typeface="微軟正黑體" panose="020B0604030504040204" pitchFamily="34" charset="-120"/>
                        </a:rPr>
                        <a:t>600</a:t>
                      </a:r>
                      <a:r>
                        <a:rPr lang="zh-TW" altLang="en-US" sz="1200" dirty="0" smtClean="0">
                          <a:latin typeface="+mn-lt"/>
                          <a:ea typeface="微軟正黑體" panose="020B0604030504040204" pitchFamily="34" charset="-120"/>
                        </a:rPr>
                        <a:t> </a:t>
                      </a:r>
                      <a:r>
                        <a:rPr lang="en-US" altLang="zh-TW" sz="1200" dirty="0" err="1" smtClean="0">
                          <a:latin typeface="+mn-lt"/>
                          <a:ea typeface="微軟正黑體" panose="020B0604030504040204" pitchFamily="34" charset="-120"/>
                        </a:rPr>
                        <a:t>m</a:t>
                      </a:r>
                      <a:r>
                        <a:rPr lang="en-US" altLang="zh-TW" sz="1200" b="0" i="0" u="none" strike="noStrike" kern="1200" dirty="0" err="1" smtClean="0">
                          <a:solidFill>
                            <a:schemeClr val="tx1"/>
                          </a:solidFill>
                          <a:effectLst/>
                          <a:latin typeface="+mn-lt"/>
                          <a:ea typeface="微軟正黑體" panose="020B0604030504040204" pitchFamily="34" charset="-120"/>
                          <a:cs typeface="+mn-cs"/>
                        </a:rPr>
                        <a:t>S</a:t>
                      </a:r>
                      <a:endParaRPr lang="en-US" altLang="zh-TW" sz="1200" b="0" i="0" u="none" strike="noStrike" kern="1200" dirty="0" smtClean="0">
                        <a:solidFill>
                          <a:schemeClr val="tx1"/>
                        </a:solidFill>
                        <a:effectLst/>
                        <a:latin typeface="+mn-lt"/>
                        <a:ea typeface="微軟正黑體" panose="020B0604030504040204" pitchFamily="34" charset="-120"/>
                        <a:cs typeface="+mn-cs"/>
                      </a:endParaRPr>
                    </a:p>
                    <a:p>
                      <a:pPr marL="0" indent="0" rtl="0" eaLnBrk="1" fontAlgn="t" latinLnBrk="0" hangingPunct="1">
                        <a:buFont typeface="Arial" panose="020B0604020202020204" pitchFamily="34" charset="0"/>
                        <a:buNone/>
                      </a:pPr>
                      <a:r>
                        <a:rPr lang="zh-TW" altLang="en-US" sz="1200" b="0" i="0" u="none" strike="noStrike" kern="1200" dirty="0" smtClean="0">
                          <a:solidFill>
                            <a:schemeClr val="tx1"/>
                          </a:solidFill>
                          <a:effectLst/>
                          <a:latin typeface="+mn-lt"/>
                          <a:ea typeface="微軟正黑體" panose="020B0604030504040204" pitchFamily="34" charset="-120"/>
                          <a:cs typeface="+mn-cs"/>
                        </a:rPr>
                        <a:t>輸出訊號 </a:t>
                      </a:r>
                      <a:r>
                        <a:rPr lang="en-US" altLang="zh-TW" sz="1200" b="0" i="0" u="none" strike="noStrike" kern="1200" dirty="0" smtClean="0">
                          <a:solidFill>
                            <a:schemeClr val="tx1"/>
                          </a:solidFill>
                          <a:effectLst/>
                          <a:latin typeface="+mn-lt"/>
                          <a:ea typeface="微軟正黑體" panose="020B0604030504040204" pitchFamily="34" charset="-120"/>
                          <a:cs typeface="+mn-cs"/>
                        </a:rPr>
                        <a:t>: 4~20</a:t>
                      </a:r>
                      <a:r>
                        <a:rPr lang="zh-TW" altLang="en-US" sz="1200" b="0" i="0" u="none" strike="noStrike" kern="1200" dirty="0" smtClean="0">
                          <a:solidFill>
                            <a:schemeClr val="tx1"/>
                          </a:solidFill>
                          <a:effectLst/>
                          <a:latin typeface="+mn-lt"/>
                          <a:ea typeface="微軟正黑體" panose="020B0604030504040204" pitchFamily="34" charset="-120"/>
                          <a:cs typeface="+mn-cs"/>
                        </a:rPr>
                        <a:t> </a:t>
                      </a:r>
                      <a:r>
                        <a:rPr lang="en-US" altLang="zh-TW" sz="1200" b="0" i="0" u="none" strike="noStrike" kern="1200" dirty="0" smtClean="0">
                          <a:solidFill>
                            <a:schemeClr val="tx1"/>
                          </a:solidFill>
                          <a:effectLst/>
                          <a:latin typeface="+mn-lt"/>
                          <a:ea typeface="微軟正黑體" panose="020B0604030504040204" pitchFamily="34" charset="-120"/>
                          <a:cs typeface="+mn-cs"/>
                        </a:rPr>
                        <a:t>mA</a:t>
                      </a:r>
                      <a:endParaRPr lang="zh-TW" altLang="zh-TW" sz="1200" b="0" i="0" u="none" strike="noStrike" kern="1200" dirty="0" smtClean="0">
                        <a:solidFill>
                          <a:schemeClr val="tx1"/>
                        </a:solidFill>
                        <a:effectLst/>
                        <a:latin typeface="+mn-lt"/>
                        <a:ea typeface="微軟正黑體" panose="020B0604030504040204" pitchFamily="34" charset="-120"/>
                        <a:cs typeface="+mn-cs"/>
                      </a:endParaRPr>
                    </a:p>
                    <a:p>
                      <a:pPr rtl="0" eaLnBrk="1" fontAlgn="t" latinLnBrk="0" hangingPunct="1"/>
                      <a:endParaRPr lang="zh-TW" altLang="en-US" sz="1200" dirty="0">
                        <a:latin typeface="+mn-lt"/>
                        <a:ea typeface="微軟正黑體" panose="020B0604030504040204" pitchFamily="34" charset="-120"/>
                      </a:endParaRPr>
                    </a:p>
                  </a:txBody>
                  <a:tcPr/>
                </a:tc>
                <a:tc>
                  <a:txBody>
                    <a:bodyPr/>
                    <a:lstStyle/>
                    <a:p>
                      <a:pPr rtl="0" eaLnBrk="1" fontAlgn="t" latinLnBrk="0" hangingPunct="1"/>
                      <a:r>
                        <a:rPr lang="zh-TW" altLang="en-US" sz="1200" b="0" i="0" u="none" strike="noStrike" kern="1200" dirty="0" smtClean="0">
                          <a:solidFill>
                            <a:schemeClr val="tx1"/>
                          </a:solidFill>
                          <a:effectLst/>
                          <a:latin typeface="+mn-lt"/>
                          <a:ea typeface="微軟正黑體" panose="020B0604030504040204" pitchFamily="34" charset="-120"/>
                          <a:cs typeface="+mn-cs"/>
                        </a:rPr>
                        <a:t>量測</a:t>
                      </a:r>
                      <a:r>
                        <a:rPr lang="zh-TW" altLang="zh-TW" sz="1200" b="0" i="0" u="none" strike="noStrike" kern="1200" dirty="0" smtClean="0">
                          <a:solidFill>
                            <a:schemeClr val="tx1"/>
                          </a:solidFill>
                          <a:effectLst/>
                          <a:latin typeface="+mn-lt"/>
                          <a:ea typeface="微軟正黑體" panose="020B0604030504040204" pitchFamily="34" charset="-120"/>
                          <a:cs typeface="+mn-cs"/>
                        </a:rPr>
                        <a:t>範圍 </a:t>
                      </a:r>
                      <a:r>
                        <a:rPr lang="en-US" altLang="zh-TW" sz="1200" dirty="0" smtClean="0">
                          <a:latin typeface="+mn-lt"/>
                          <a:ea typeface="微軟正黑體" panose="020B0604030504040204" pitchFamily="34" charset="-120"/>
                        </a:rPr>
                        <a:t>: 0</a:t>
                      </a:r>
                      <a:r>
                        <a:rPr lang="en-US" altLang="zh-TW" sz="1200" b="0" i="0" u="none" strike="noStrike" kern="1200" dirty="0" smtClean="0">
                          <a:solidFill>
                            <a:schemeClr val="tx1"/>
                          </a:solidFill>
                          <a:effectLst/>
                          <a:latin typeface="+mn-lt"/>
                          <a:ea typeface="微軟正黑體" panose="020B0604030504040204" pitchFamily="34" charset="-120"/>
                          <a:cs typeface="+mn-cs"/>
                        </a:rPr>
                        <a:t>~100°C</a:t>
                      </a:r>
                    </a:p>
                    <a:p>
                      <a:pPr rtl="0" eaLnBrk="1" fontAlgn="t" latinLnBrk="0" hangingPunct="1"/>
                      <a:r>
                        <a:rPr lang="zh-TW" altLang="zh-TW" sz="1200" b="0" i="0" u="none" strike="noStrike" kern="1200" dirty="0" smtClean="0">
                          <a:solidFill>
                            <a:schemeClr val="tx1"/>
                          </a:solidFill>
                          <a:effectLst/>
                          <a:latin typeface="+mn-lt"/>
                          <a:ea typeface="微軟正黑體" panose="020B0604030504040204" pitchFamily="34" charset="-120"/>
                          <a:cs typeface="+mn-cs"/>
                        </a:rPr>
                        <a:t>精確度</a:t>
                      </a:r>
                      <a:r>
                        <a:rPr lang="zh-TW" altLang="en-US" sz="1200" b="0" i="0" u="none" strike="noStrike" kern="1200" dirty="0" smtClean="0">
                          <a:solidFill>
                            <a:schemeClr val="tx1"/>
                          </a:solidFill>
                          <a:effectLst/>
                          <a:latin typeface="+mn-lt"/>
                          <a:ea typeface="微軟正黑體" panose="020B0604030504040204" pitchFamily="34" charset="-120"/>
                          <a:cs typeface="+mn-cs"/>
                        </a:rPr>
                        <a:t> </a:t>
                      </a:r>
                      <a:r>
                        <a:rPr lang="en-US" altLang="zh-TW" sz="1200" dirty="0" smtClean="0">
                          <a:latin typeface="+mn-lt"/>
                          <a:ea typeface="微軟正黑體" panose="020B0604030504040204" pitchFamily="34" charset="-120"/>
                        </a:rPr>
                        <a:t>:</a:t>
                      </a:r>
                      <a:r>
                        <a:rPr lang="zh-TW" altLang="en-US" sz="1200" dirty="0" smtClean="0">
                          <a:latin typeface="+mn-lt"/>
                          <a:ea typeface="微軟正黑體" panose="020B0604030504040204" pitchFamily="34" charset="-120"/>
                        </a:rPr>
                        <a:t> </a:t>
                      </a:r>
                      <a:r>
                        <a:rPr lang="en-US" altLang="zh-TW" sz="1200" b="0" i="0" u="none" strike="noStrike" kern="1200" dirty="0" smtClean="0">
                          <a:solidFill>
                            <a:schemeClr val="tx1"/>
                          </a:solidFill>
                          <a:effectLst/>
                          <a:latin typeface="+mn-lt"/>
                          <a:ea typeface="微軟正黑體" panose="020B0604030504040204" pitchFamily="34" charset="-120"/>
                          <a:cs typeface="+mn-cs"/>
                        </a:rPr>
                        <a:t>± 0.2°C</a:t>
                      </a:r>
                      <a:endParaRPr lang="zh-TW" altLang="zh-TW" sz="1200" b="0" i="0" u="none" strike="noStrike" kern="1200" dirty="0" smtClean="0">
                        <a:solidFill>
                          <a:schemeClr val="tx1"/>
                        </a:solidFill>
                        <a:effectLst/>
                        <a:latin typeface="+mn-lt"/>
                        <a:ea typeface="微軟正黑體" panose="020B0604030504040204" pitchFamily="34" charset="-120"/>
                        <a:cs typeface="+mn-cs"/>
                      </a:endParaRPr>
                    </a:p>
                    <a:p>
                      <a:pPr rtl="0" eaLnBrk="1" fontAlgn="t" latinLnBrk="0" hangingPunct="1"/>
                      <a:r>
                        <a:rPr lang="zh-TW" altLang="zh-TW" sz="1200" b="0" i="0" u="none" strike="noStrike" kern="1200" dirty="0" smtClean="0">
                          <a:solidFill>
                            <a:schemeClr val="tx1"/>
                          </a:solidFill>
                          <a:effectLst/>
                          <a:latin typeface="+mn-lt"/>
                          <a:ea typeface="微軟正黑體" panose="020B0604030504040204" pitchFamily="34" charset="-120"/>
                          <a:cs typeface="+mn-cs"/>
                        </a:rPr>
                        <a:t>反應時間 </a:t>
                      </a:r>
                      <a:r>
                        <a:rPr lang="en-US" altLang="zh-TW" sz="1200" dirty="0" smtClean="0">
                          <a:latin typeface="+mn-lt"/>
                          <a:ea typeface="微軟正黑體" panose="020B0604030504040204" pitchFamily="34" charset="-120"/>
                        </a:rPr>
                        <a:t>:</a:t>
                      </a:r>
                      <a:r>
                        <a:rPr lang="zh-TW" altLang="en-US" sz="1200" dirty="0" smtClean="0">
                          <a:latin typeface="+mn-lt"/>
                          <a:ea typeface="微軟正黑體" panose="020B0604030504040204" pitchFamily="34" charset="-120"/>
                        </a:rPr>
                        <a:t> </a:t>
                      </a:r>
                      <a:r>
                        <a:rPr lang="en-US" altLang="zh-TW" sz="1200" dirty="0" smtClean="0">
                          <a:latin typeface="+mn-lt"/>
                          <a:ea typeface="微軟正黑體" panose="020B0604030504040204" pitchFamily="34" charset="-120"/>
                        </a:rPr>
                        <a:t>200</a:t>
                      </a:r>
                      <a:r>
                        <a:rPr lang="zh-TW" altLang="en-US" sz="1200" dirty="0" smtClean="0">
                          <a:latin typeface="+mn-lt"/>
                          <a:ea typeface="微軟正黑體" panose="020B0604030504040204" pitchFamily="34" charset="-120"/>
                        </a:rPr>
                        <a:t> </a:t>
                      </a:r>
                      <a:r>
                        <a:rPr lang="en-US" altLang="zh-TW" sz="1200" dirty="0" err="1" smtClean="0">
                          <a:latin typeface="+mn-lt"/>
                          <a:ea typeface="微軟正黑體" panose="020B0604030504040204" pitchFamily="34" charset="-120"/>
                        </a:rPr>
                        <a:t>m</a:t>
                      </a:r>
                      <a:r>
                        <a:rPr lang="en-US" altLang="zh-TW" sz="1200" b="0" i="0" u="none" strike="noStrike" kern="1200" dirty="0" err="1" smtClean="0">
                          <a:solidFill>
                            <a:schemeClr val="tx1"/>
                          </a:solidFill>
                          <a:effectLst/>
                          <a:latin typeface="+mn-lt"/>
                          <a:ea typeface="微軟正黑體" panose="020B0604030504040204" pitchFamily="34" charset="-120"/>
                          <a:cs typeface="+mn-cs"/>
                        </a:rPr>
                        <a:t>S</a:t>
                      </a:r>
                      <a:endParaRPr lang="zh-TW" altLang="zh-TW" sz="1200" b="0" i="0" u="none" strike="noStrike" kern="1200" dirty="0" smtClean="0">
                        <a:solidFill>
                          <a:schemeClr val="tx1"/>
                        </a:solidFill>
                        <a:effectLst/>
                        <a:latin typeface="+mn-lt"/>
                        <a:ea typeface="微軟正黑體"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u="none" strike="noStrike" kern="1200" dirty="0" smtClean="0">
                          <a:solidFill>
                            <a:schemeClr val="tx1"/>
                          </a:solidFill>
                          <a:effectLst/>
                          <a:latin typeface="+mn-lt"/>
                          <a:ea typeface="微軟正黑體" panose="020B0604030504040204" pitchFamily="34" charset="-120"/>
                          <a:cs typeface="+mn-cs"/>
                        </a:rPr>
                        <a:t>輸出訊號 </a:t>
                      </a:r>
                      <a:r>
                        <a:rPr lang="en-US" altLang="zh-TW" sz="1200" b="0" i="0" u="none" strike="noStrike" kern="1200" dirty="0" smtClean="0">
                          <a:solidFill>
                            <a:schemeClr val="tx1"/>
                          </a:solidFill>
                          <a:effectLst/>
                          <a:latin typeface="+mn-lt"/>
                          <a:ea typeface="微軟正黑體" panose="020B0604030504040204" pitchFamily="34" charset="-120"/>
                          <a:cs typeface="+mn-cs"/>
                        </a:rPr>
                        <a:t>: 4~20</a:t>
                      </a:r>
                      <a:r>
                        <a:rPr lang="zh-TW" altLang="en-US" sz="1200" b="0" i="0" u="none" strike="noStrike" kern="1200" dirty="0" smtClean="0">
                          <a:solidFill>
                            <a:schemeClr val="tx1"/>
                          </a:solidFill>
                          <a:effectLst/>
                          <a:latin typeface="+mn-lt"/>
                          <a:ea typeface="微軟正黑體" panose="020B0604030504040204" pitchFamily="34" charset="-120"/>
                          <a:cs typeface="+mn-cs"/>
                        </a:rPr>
                        <a:t> </a:t>
                      </a:r>
                      <a:r>
                        <a:rPr lang="en-US" altLang="zh-TW" sz="1200" b="0" i="0" u="none" strike="noStrike" kern="1200" dirty="0" smtClean="0">
                          <a:solidFill>
                            <a:schemeClr val="tx1"/>
                          </a:solidFill>
                          <a:effectLst/>
                          <a:latin typeface="+mn-lt"/>
                          <a:ea typeface="微軟正黑體" panose="020B0604030504040204" pitchFamily="34" charset="-120"/>
                          <a:cs typeface="+mn-cs"/>
                        </a:rPr>
                        <a:t>mA</a:t>
                      </a:r>
                      <a:endParaRPr lang="zh-TW" altLang="zh-TW" sz="1200" b="0" i="0" u="none" strike="noStrike" kern="1200" dirty="0" smtClean="0">
                        <a:solidFill>
                          <a:schemeClr val="tx1"/>
                        </a:solidFill>
                        <a:effectLst/>
                        <a:latin typeface="+mn-lt"/>
                        <a:ea typeface="微軟正黑體" panose="020B0604030504040204" pitchFamily="34" charset="-120"/>
                        <a:cs typeface="+mn-cs"/>
                      </a:endParaRPr>
                    </a:p>
                    <a:p>
                      <a:endParaRPr lang="zh-TW" altLang="en-US" sz="1200" dirty="0">
                        <a:latin typeface="+mn-lt"/>
                      </a:endParaRPr>
                    </a:p>
                  </a:txBody>
                  <a:tcPr/>
                </a:tc>
                <a:tc>
                  <a:txBody>
                    <a:bodyPr/>
                    <a:lstStyle/>
                    <a:p>
                      <a:r>
                        <a:rPr lang="zh-TW" altLang="en-US" sz="1200" dirty="0" smtClean="0">
                          <a:latin typeface="+mn-lt"/>
                        </a:rPr>
                        <a:t>量測範圍</a:t>
                      </a:r>
                      <a:r>
                        <a:rPr lang="en-US" altLang="zh-TW" sz="1200" dirty="0" smtClean="0">
                          <a:latin typeface="+mn-lt"/>
                        </a:rPr>
                        <a:t> : 0~25</a:t>
                      </a:r>
                      <a:r>
                        <a:rPr lang="zh-TW" altLang="en-US" sz="1200" dirty="0" smtClean="0">
                          <a:latin typeface="+mn-lt"/>
                        </a:rPr>
                        <a:t> </a:t>
                      </a:r>
                      <a:r>
                        <a:rPr lang="en-US" altLang="zh-TW" sz="1200" dirty="0" smtClean="0">
                          <a:latin typeface="+mn-lt"/>
                        </a:rPr>
                        <a:t> A</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b="0" i="0" u="none" strike="noStrike" kern="1200" dirty="0" smtClean="0">
                          <a:solidFill>
                            <a:schemeClr val="tx1"/>
                          </a:solidFill>
                          <a:effectLst/>
                          <a:latin typeface="+mn-lt"/>
                          <a:ea typeface="微軟正黑體" panose="020B0604030504040204" pitchFamily="34" charset="-120"/>
                          <a:cs typeface="+mn-cs"/>
                        </a:rPr>
                        <a:t>精確度</a:t>
                      </a:r>
                      <a:r>
                        <a:rPr lang="zh-TW" altLang="en-US" sz="1200" b="0" i="0" u="none" strike="noStrike" kern="1200" dirty="0" smtClean="0">
                          <a:solidFill>
                            <a:schemeClr val="tx1"/>
                          </a:solidFill>
                          <a:effectLst/>
                          <a:latin typeface="+mn-lt"/>
                          <a:ea typeface="微軟正黑體" panose="020B0604030504040204" pitchFamily="34" charset="-120"/>
                          <a:cs typeface="+mn-cs"/>
                        </a:rPr>
                        <a:t> </a:t>
                      </a:r>
                      <a:r>
                        <a:rPr lang="en-US" altLang="zh-TW" sz="1200" dirty="0" smtClean="0">
                          <a:latin typeface="+mn-lt"/>
                          <a:ea typeface="微軟正黑體" panose="020B0604030504040204" pitchFamily="34" charset="-120"/>
                        </a:rPr>
                        <a:t>:</a:t>
                      </a:r>
                      <a:r>
                        <a:rPr lang="zh-TW" altLang="en-US" sz="1200" dirty="0" smtClean="0">
                          <a:latin typeface="+mn-lt"/>
                          <a:ea typeface="微軟正黑體" panose="020B0604030504040204" pitchFamily="34" charset="-120"/>
                        </a:rPr>
                        <a:t> </a:t>
                      </a:r>
                      <a:r>
                        <a:rPr lang="en-US" altLang="zh-TW" sz="1200" b="0" i="0" u="none" strike="noStrike" kern="1200" dirty="0" smtClean="0">
                          <a:solidFill>
                            <a:schemeClr val="tx1"/>
                          </a:solidFill>
                          <a:effectLst/>
                          <a:latin typeface="+mn-lt"/>
                          <a:ea typeface="微軟正黑體" panose="020B0604030504040204" pitchFamily="34" charset="-120"/>
                          <a:cs typeface="+mn-cs"/>
                        </a:rPr>
                        <a:t>± 1%</a:t>
                      </a:r>
                      <a:endParaRPr lang="en-US" altLang="zh-TW" sz="1200" dirty="0" smtClean="0">
                        <a:latin typeface="+mn-lt"/>
                      </a:endParaRPr>
                    </a:p>
                    <a:p>
                      <a:pPr rtl="0" eaLnBrk="1" fontAlgn="t" latinLnBrk="0" hangingPunct="1"/>
                      <a:r>
                        <a:rPr lang="zh-TW" altLang="zh-TW" sz="1200" b="0" i="0" u="none" strike="noStrike" kern="1200" dirty="0" smtClean="0">
                          <a:solidFill>
                            <a:schemeClr val="tx1"/>
                          </a:solidFill>
                          <a:effectLst/>
                          <a:latin typeface="+mn-lt"/>
                          <a:ea typeface="微軟正黑體" panose="020B0604030504040204" pitchFamily="34" charset="-120"/>
                          <a:cs typeface="+mn-cs"/>
                        </a:rPr>
                        <a:t>反應時間 </a:t>
                      </a:r>
                      <a:r>
                        <a:rPr lang="en-US" altLang="zh-TW" sz="1200" dirty="0" smtClean="0">
                          <a:latin typeface="+mn-lt"/>
                          <a:ea typeface="微軟正黑體" panose="020B0604030504040204" pitchFamily="34" charset="-120"/>
                        </a:rPr>
                        <a:t>:</a:t>
                      </a:r>
                      <a:r>
                        <a:rPr lang="zh-TW" altLang="en-US" sz="1200" dirty="0" smtClean="0">
                          <a:latin typeface="+mn-lt"/>
                          <a:ea typeface="微軟正黑體" panose="020B0604030504040204" pitchFamily="34" charset="-120"/>
                        </a:rPr>
                        <a:t> </a:t>
                      </a:r>
                      <a:r>
                        <a:rPr lang="en-US" altLang="zh-TW" sz="1200" dirty="0" smtClean="0">
                          <a:latin typeface="+mn-lt"/>
                          <a:ea typeface="微軟正黑體" panose="020B0604030504040204" pitchFamily="34" charset="-120"/>
                        </a:rPr>
                        <a:t>0.16</a:t>
                      </a:r>
                      <a:r>
                        <a:rPr lang="zh-TW" altLang="en-US" sz="1200" dirty="0" smtClean="0">
                          <a:latin typeface="+mn-lt"/>
                          <a:ea typeface="微軟正黑體" panose="020B0604030504040204" pitchFamily="34" charset="-120"/>
                        </a:rPr>
                        <a:t> </a:t>
                      </a:r>
                      <a:r>
                        <a:rPr lang="en-US" altLang="zh-TW" sz="1200" dirty="0" err="1" smtClean="0">
                          <a:latin typeface="+mn-lt"/>
                          <a:ea typeface="微軟正黑體" panose="020B0604030504040204" pitchFamily="34" charset="-120"/>
                        </a:rPr>
                        <a:t>m</a:t>
                      </a:r>
                      <a:r>
                        <a:rPr lang="en-US" altLang="zh-TW" sz="1200" b="0" i="0" u="none" strike="noStrike" kern="1200" dirty="0" err="1" smtClean="0">
                          <a:solidFill>
                            <a:schemeClr val="tx1"/>
                          </a:solidFill>
                          <a:effectLst/>
                          <a:latin typeface="+mn-lt"/>
                          <a:ea typeface="微軟正黑體" panose="020B0604030504040204" pitchFamily="34" charset="-120"/>
                          <a:cs typeface="+mn-cs"/>
                        </a:rPr>
                        <a:t>S</a:t>
                      </a:r>
                      <a:endParaRPr lang="zh-TW" altLang="zh-TW" sz="1200" b="0" i="0" u="none" strike="noStrike" kern="1200" dirty="0" smtClean="0">
                        <a:solidFill>
                          <a:schemeClr val="tx1"/>
                        </a:solidFill>
                        <a:effectLst/>
                        <a:latin typeface="+mn-lt"/>
                        <a:ea typeface="微軟正黑體"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u="none" strike="noStrike" kern="1200" dirty="0" smtClean="0">
                          <a:solidFill>
                            <a:schemeClr val="tx1"/>
                          </a:solidFill>
                          <a:effectLst/>
                          <a:latin typeface="+mn-lt"/>
                          <a:ea typeface="微軟正黑體" panose="020B0604030504040204" pitchFamily="34" charset="-120"/>
                          <a:cs typeface="+mn-cs"/>
                        </a:rPr>
                        <a:t>輸出訊號 </a:t>
                      </a:r>
                      <a:r>
                        <a:rPr lang="en-US" altLang="zh-TW" sz="1200" b="0" i="0" u="none" strike="noStrike" kern="1200" dirty="0" smtClean="0">
                          <a:solidFill>
                            <a:schemeClr val="tx1"/>
                          </a:solidFill>
                          <a:effectLst/>
                          <a:latin typeface="+mn-lt"/>
                          <a:ea typeface="微軟正黑體" panose="020B0604030504040204" pitchFamily="34" charset="-120"/>
                          <a:cs typeface="+mn-cs"/>
                        </a:rPr>
                        <a:t>: 0~2.5V</a:t>
                      </a:r>
                      <a:endParaRPr lang="zh-TW" altLang="en-US" sz="1200" dirty="0">
                        <a:latin typeface="+mn-lt"/>
                      </a:endParaRPr>
                    </a:p>
                  </a:txBody>
                  <a:tcPr/>
                </a:tc>
              </a:tr>
              <a:tr h="2006390">
                <a:tc>
                  <a:txBody>
                    <a:bodyPr/>
                    <a:lstStyle/>
                    <a:p>
                      <a:r>
                        <a:rPr lang="zh-TW" altLang="en-US" sz="1600" dirty="0" smtClean="0">
                          <a:solidFill>
                            <a:schemeClr val="accent2">
                              <a:lumMod val="75000"/>
                            </a:schemeClr>
                          </a:solidFill>
                          <a:latin typeface="+mn-lt"/>
                        </a:rPr>
                        <a:t>轉換公式</a:t>
                      </a:r>
                      <a:endParaRPr lang="en-US" altLang="zh-TW" sz="1600" dirty="0" smtClean="0">
                        <a:solidFill>
                          <a:schemeClr val="accent2">
                            <a:lumMod val="75000"/>
                          </a:schemeClr>
                        </a:solidFill>
                        <a:latin typeface="+mn-lt"/>
                      </a:endParaRPr>
                    </a:p>
                  </a:txBody>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zh-TW" altLang="en-US" sz="1200" dirty="0" smtClean="0">
                          <a:latin typeface="+mn-lt"/>
                          <a:ea typeface="微軟正黑體" panose="020B0604030504040204" pitchFamily="34" charset="-120"/>
                        </a:rPr>
                        <a:t>根據測量範圍為</a:t>
                      </a:r>
                      <a:r>
                        <a:rPr lang="en-US" altLang="zh-TW" sz="1200" b="0" i="0" u="none" strike="noStrike" kern="1200" dirty="0" smtClean="0">
                          <a:solidFill>
                            <a:schemeClr val="tx1"/>
                          </a:solidFill>
                          <a:effectLst/>
                          <a:latin typeface="+mn-lt"/>
                          <a:ea typeface="微軟正黑體" panose="020B0604030504040204" pitchFamily="34" charset="-120"/>
                          <a:cs typeface="+mn-cs"/>
                        </a:rPr>
                        <a:t>±1.5g</a:t>
                      </a:r>
                      <a:r>
                        <a:rPr lang="zh-TW" altLang="en-US" sz="1200" b="0" i="0" u="none" strike="noStrike" kern="1200" dirty="0" smtClean="0">
                          <a:solidFill>
                            <a:schemeClr val="tx1"/>
                          </a:solidFill>
                          <a:effectLst/>
                          <a:latin typeface="+mn-lt"/>
                          <a:ea typeface="微軟正黑體" panose="020B0604030504040204" pitchFamily="34" charset="-120"/>
                          <a:cs typeface="+mn-cs"/>
                        </a:rPr>
                        <a:t>，</a:t>
                      </a:r>
                      <a:endParaRPr lang="en-US" altLang="zh-TW" sz="1200" b="0" i="0" u="none" strike="noStrike" kern="1200" dirty="0" smtClean="0">
                        <a:solidFill>
                          <a:schemeClr val="tx1"/>
                        </a:solidFill>
                        <a:effectLst/>
                        <a:latin typeface="+mn-lt"/>
                        <a:ea typeface="微軟正黑體" panose="020B0604030504040204" pitchFamily="34" charset="-120"/>
                        <a:cs typeface="+mn-cs"/>
                      </a:endParaRPr>
                    </a:p>
                    <a:p>
                      <a:pPr marL="0" marR="0" indent="0" algn="l" defTabSz="914400" rtl="0" eaLnBrk="1" fontAlgn="t" latinLnBrk="0" hangingPunct="1">
                        <a:lnSpc>
                          <a:spcPct val="100000"/>
                        </a:lnSpc>
                        <a:spcBef>
                          <a:spcPts val="0"/>
                        </a:spcBef>
                        <a:spcAft>
                          <a:spcPts val="0"/>
                        </a:spcAft>
                        <a:buClrTx/>
                        <a:buSzTx/>
                        <a:buFontTx/>
                        <a:buNone/>
                        <a:tabLst/>
                        <a:defRPr/>
                      </a:pPr>
                      <a:r>
                        <a:rPr lang="zh-TW" altLang="en-US" sz="1200" b="0" i="0" u="none" strike="noStrike" kern="1200" dirty="0" smtClean="0">
                          <a:solidFill>
                            <a:schemeClr val="tx1"/>
                          </a:solidFill>
                          <a:effectLst/>
                          <a:latin typeface="+mn-lt"/>
                          <a:ea typeface="微軟正黑體" panose="020B0604030504040204" pitchFamily="34" charset="-120"/>
                          <a:cs typeface="+mn-cs"/>
                        </a:rPr>
                        <a:t>即可推出 </a:t>
                      </a:r>
                      <a:r>
                        <a:rPr lang="en-US" altLang="zh-TW" sz="1200" b="0" i="0" u="none" strike="noStrike" kern="1200" dirty="0" smtClean="0">
                          <a:solidFill>
                            <a:schemeClr val="accent2">
                              <a:lumMod val="75000"/>
                            </a:schemeClr>
                          </a:solidFill>
                          <a:effectLst/>
                          <a:latin typeface="+mn-lt"/>
                          <a:ea typeface="微軟正黑體" panose="020B0604030504040204" pitchFamily="34" charset="-120"/>
                          <a:cs typeface="+mn-cs"/>
                        </a:rPr>
                        <a:t>1g/0.8V</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latin typeface="+mn-lt"/>
                      </a:endParaRPr>
                    </a:p>
                    <a:p>
                      <a:endParaRPr lang="en-US" altLang="zh-TW" sz="1200" dirty="0" smtClean="0">
                        <a:latin typeface="+mn-lt"/>
                      </a:endParaRPr>
                    </a:p>
                  </a:txBody>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zh-TW" altLang="en-US" sz="1200" dirty="0" smtClean="0">
                          <a:latin typeface="+mn-lt"/>
                          <a:ea typeface="微軟正黑體" panose="020B0604030504040204" pitchFamily="34" charset="-120"/>
                        </a:rPr>
                        <a:t>因</a:t>
                      </a:r>
                      <a:r>
                        <a:rPr lang="en-US" altLang="zh-TW" sz="1200" dirty="0" smtClean="0">
                          <a:latin typeface="+mn-lt"/>
                          <a:ea typeface="微軟正黑體" panose="020B0604030504040204" pitchFamily="34" charset="-120"/>
                        </a:rPr>
                        <a:t>A/D</a:t>
                      </a:r>
                      <a:r>
                        <a:rPr lang="zh-TW" altLang="en-US" sz="1200" dirty="0" smtClean="0">
                          <a:latin typeface="+mn-lt"/>
                          <a:ea typeface="微軟正黑體" panose="020B0604030504040204" pitchFamily="34" charset="-120"/>
                        </a:rPr>
                        <a:t>轉換器是接收電壓訊號，因此使用電阻器</a:t>
                      </a:r>
                      <a:r>
                        <a:rPr lang="en-US" altLang="zh-TW" sz="1200" dirty="0" smtClean="0">
                          <a:latin typeface="+mn-lt"/>
                          <a:ea typeface="微軟正黑體" panose="020B0604030504040204" pitchFamily="34" charset="-120"/>
                        </a:rPr>
                        <a:t>(250</a:t>
                      </a:r>
                      <a:r>
                        <a:rPr lang="el-GR" altLang="zh-TW" sz="1200" dirty="0" smtClean="0">
                          <a:latin typeface="+mn-lt"/>
                          <a:ea typeface="微軟正黑體" panose="020B0604030504040204" pitchFamily="34" charset="-120"/>
                        </a:rPr>
                        <a:t>Ω</a:t>
                      </a:r>
                      <a:r>
                        <a:rPr lang="en-US" altLang="zh-TW" sz="1200" dirty="0" smtClean="0">
                          <a:latin typeface="+mn-lt"/>
                          <a:ea typeface="微軟正黑體" panose="020B0604030504040204" pitchFamily="34" charset="-120"/>
                        </a:rPr>
                        <a:t>)</a:t>
                      </a:r>
                      <a:r>
                        <a:rPr lang="zh-TW" altLang="en-US" sz="1200" dirty="0" smtClean="0">
                          <a:latin typeface="+mn-lt"/>
                          <a:ea typeface="微軟正黑體" panose="020B0604030504040204" pitchFamily="34" charset="-120"/>
                        </a:rPr>
                        <a:t>將</a:t>
                      </a:r>
                      <a:r>
                        <a:rPr lang="en-US" altLang="zh-TW" sz="1200" b="0" i="0" u="none" strike="noStrike" kern="1200" dirty="0" smtClean="0">
                          <a:solidFill>
                            <a:schemeClr val="tx1"/>
                          </a:solidFill>
                          <a:effectLst/>
                          <a:latin typeface="+mn-lt"/>
                          <a:ea typeface="微軟正黑體" panose="020B0604030504040204" pitchFamily="34" charset="-120"/>
                          <a:cs typeface="+mn-cs"/>
                        </a:rPr>
                        <a:t>4~20</a:t>
                      </a:r>
                      <a:r>
                        <a:rPr lang="zh-TW" altLang="en-US" sz="1200" b="0" i="0" u="none" strike="noStrike" kern="1200" dirty="0" smtClean="0">
                          <a:solidFill>
                            <a:schemeClr val="tx1"/>
                          </a:solidFill>
                          <a:effectLst/>
                          <a:latin typeface="+mn-lt"/>
                          <a:ea typeface="微軟正黑體" panose="020B0604030504040204" pitchFamily="34" charset="-120"/>
                          <a:cs typeface="+mn-cs"/>
                        </a:rPr>
                        <a:t> </a:t>
                      </a:r>
                      <a:r>
                        <a:rPr lang="en-US" altLang="zh-TW" sz="1200" b="0" i="0" u="none" strike="noStrike" kern="1200" dirty="0" smtClean="0">
                          <a:solidFill>
                            <a:schemeClr val="tx1"/>
                          </a:solidFill>
                          <a:effectLst/>
                          <a:latin typeface="+mn-lt"/>
                          <a:ea typeface="微軟正黑體" panose="020B0604030504040204" pitchFamily="34" charset="-120"/>
                          <a:cs typeface="+mn-cs"/>
                        </a:rPr>
                        <a:t>mA</a:t>
                      </a:r>
                      <a:r>
                        <a:rPr lang="zh-TW" altLang="en-US" sz="1200" b="0" i="0" u="none" strike="noStrike" kern="1200" dirty="0" smtClean="0">
                          <a:solidFill>
                            <a:schemeClr val="tx1"/>
                          </a:solidFill>
                          <a:effectLst/>
                          <a:latin typeface="+mn-lt"/>
                          <a:ea typeface="微軟正黑體" panose="020B0604030504040204" pitchFamily="34" charset="-120"/>
                          <a:cs typeface="+mn-cs"/>
                        </a:rPr>
                        <a:t>轉換成</a:t>
                      </a:r>
                      <a:r>
                        <a:rPr lang="en-US" altLang="zh-TW" sz="1200" dirty="0" smtClean="0">
                          <a:latin typeface="+mn-lt"/>
                          <a:ea typeface="微軟正黑體" panose="020B0604030504040204" pitchFamily="34" charset="-120"/>
                        </a:rPr>
                        <a:t>1~5V</a:t>
                      </a:r>
                      <a:r>
                        <a:rPr lang="zh-TW" altLang="en-US" sz="1200" dirty="0" smtClean="0">
                          <a:latin typeface="+mn-lt"/>
                          <a:ea typeface="微軟正黑體" panose="020B0604030504040204" pitchFamily="34" charset="-120"/>
                        </a:rPr>
                        <a:t>電壓訊號，</a:t>
                      </a:r>
                      <a:endParaRPr lang="en-US" altLang="zh-TW" sz="1200" dirty="0" smtClean="0">
                        <a:latin typeface="+mn-lt"/>
                        <a:ea typeface="微軟正黑體" panose="020B0604030504040204" pitchFamily="34" charset="-120"/>
                      </a:endParaRPr>
                    </a:p>
                    <a:p>
                      <a:pPr rtl="0" eaLnBrk="1" fontAlgn="t" latinLnBrk="0" hangingPunct="1"/>
                      <a:endParaRPr lang="en-US" altLang="zh-TW" sz="1200" dirty="0" smtClean="0">
                        <a:latin typeface="+mn-lt"/>
                        <a:ea typeface="微軟正黑體" panose="020B0604030504040204" pitchFamily="34" charset="-120"/>
                      </a:endParaRPr>
                    </a:p>
                    <a:p>
                      <a:pPr rtl="0" eaLnBrk="1" fontAlgn="t" latinLnBrk="0" hangingPunct="1"/>
                      <a:endParaRPr lang="en-US" altLang="zh-TW" sz="1200" dirty="0" smtClean="0">
                        <a:latin typeface="+mn-lt"/>
                        <a:ea typeface="微軟正黑體" panose="020B0604030504040204" pitchFamily="34" charset="-120"/>
                      </a:endParaRPr>
                    </a:p>
                    <a:p>
                      <a:pPr rtl="0" eaLnBrk="1" fontAlgn="t" latinLnBrk="0" hangingPunct="1"/>
                      <a:endParaRPr lang="en-US" altLang="zh-TW" sz="1200" dirty="0" smtClean="0">
                        <a:latin typeface="+mn-lt"/>
                        <a:ea typeface="微軟正黑體" panose="020B0604030504040204" pitchFamily="34" charset="-120"/>
                      </a:endParaRPr>
                    </a:p>
                    <a:p>
                      <a:pPr rtl="0" eaLnBrk="1" fontAlgn="t" latinLnBrk="0" hangingPunct="1"/>
                      <a:endParaRPr lang="en-US" altLang="zh-TW" sz="1200" dirty="0" smtClean="0">
                        <a:latin typeface="+mn-lt"/>
                        <a:ea typeface="微軟正黑體" panose="020B0604030504040204" pitchFamily="34" charset="-120"/>
                      </a:endParaRPr>
                    </a:p>
                    <a:p>
                      <a:pPr marL="0" marR="0" indent="0" algn="l" defTabSz="914400" rtl="0" eaLnBrk="1" fontAlgn="t" latinLnBrk="0" hangingPunct="1">
                        <a:lnSpc>
                          <a:spcPct val="100000"/>
                        </a:lnSpc>
                        <a:spcBef>
                          <a:spcPts val="0"/>
                        </a:spcBef>
                        <a:spcAft>
                          <a:spcPts val="0"/>
                        </a:spcAft>
                        <a:buClrTx/>
                        <a:buSzTx/>
                        <a:buFontTx/>
                        <a:buNone/>
                        <a:tabLst/>
                        <a:defRPr/>
                      </a:pPr>
                      <a:r>
                        <a:rPr lang="zh-TW" altLang="en-US" sz="1200" dirty="0" smtClean="0">
                          <a:latin typeface="+mn-lt"/>
                          <a:ea typeface="微軟正黑體" panose="020B0604030504040204" pitchFamily="34" charset="-120"/>
                        </a:rPr>
                        <a:t>根據測量範圍為</a:t>
                      </a:r>
                      <a:r>
                        <a:rPr lang="en-US" altLang="zh-TW" sz="1200" b="0" i="0" u="none" strike="noStrike" kern="1200" dirty="0" smtClean="0">
                          <a:solidFill>
                            <a:schemeClr val="tx1"/>
                          </a:solidFill>
                          <a:effectLst/>
                          <a:latin typeface="+mn-lt"/>
                          <a:ea typeface="微軟正黑體" panose="020B0604030504040204" pitchFamily="34" charset="-120"/>
                          <a:cs typeface="+mn-cs"/>
                        </a:rPr>
                        <a:t>-25~90°C</a:t>
                      </a:r>
                      <a:r>
                        <a:rPr lang="zh-TW" altLang="en-US" sz="1200" b="0" i="0" u="none" strike="noStrike" kern="1200" dirty="0" smtClean="0">
                          <a:solidFill>
                            <a:schemeClr val="tx1"/>
                          </a:solidFill>
                          <a:effectLst/>
                          <a:latin typeface="+mn-lt"/>
                          <a:ea typeface="微軟正黑體" panose="020B0604030504040204" pitchFamily="34" charset="-120"/>
                          <a:cs typeface="+mn-cs"/>
                        </a:rPr>
                        <a:t>，</a:t>
                      </a:r>
                      <a:endParaRPr lang="en-US" altLang="zh-TW" sz="1200" b="0" i="0" u="none" strike="noStrike" kern="1200" dirty="0" smtClean="0">
                        <a:solidFill>
                          <a:schemeClr val="tx1"/>
                        </a:solidFill>
                        <a:effectLst/>
                        <a:latin typeface="+mn-lt"/>
                        <a:ea typeface="微軟正黑體" panose="020B0604030504040204" pitchFamily="34" charset="-120"/>
                        <a:cs typeface="+mn-cs"/>
                      </a:endParaRPr>
                    </a:p>
                    <a:p>
                      <a:pPr marL="0" marR="0" indent="0" algn="l" defTabSz="914400" rtl="0" eaLnBrk="1" fontAlgn="t" latinLnBrk="0" hangingPunct="1">
                        <a:lnSpc>
                          <a:spcPct val="100000"/>
                        </a:lnSpc>
                        <a:spcBef>
                          <a:spcPts val="0"/>
                        </a:spcBef>
                        <a:spcAft>
                          <a:spcPts val="0"/>
                        </a:spcAft>
                        <a:buClrTx/>
                        <a:buSzTx/>
                        <a:buFontTx/>
                        <a:buNone/>
                        <a:tabLst/>
                        <a:defRPr/>
                      </a:pPr>
                      <a:r>
                        <a:rPr lang="zh-TW" altLang="en-US" sz="1200" b="0" i="0" u="none" strike="noStrike" kern="1200" dirty="0" smtClean="0">
                          <a:solidFill>
                            <a:schemeClr val="tx1"/>
                          </a:solidFill>
                          <a:effectLst/>
                          <a:latin typeface="+mn-lt"/>
                          <a:ea typeface="微軟正黑體" panose="020B0604030504040204" pitchFamily="34" charset="-120"/>
                          <a:cs typeface="+mn-cs"/>
                        </a:rPr>
                        <a:t>即可推出 </a:t>
                      </a:r>
                      <a:r>
                        <a:rPr lang="en-US" altLang="zh-TW" sz="1200" b="0" i="0" u="none" strike="noStrike" kern="1200" baseline="0" dirty="0" smtClean="0">
                          <a:solidFill>
                            <a:schemeClr val="accent2">
                              <a:lumMod val="75000"/>
                            </a:schemeClr>
                          </a:solidFill>
                          <a:effectLst/>
                          <a:latin typeface="+mn-lt"/>
                          <a:ea typeface="微軟正黑體" panose="020B0604030504040204" pitchFamily="34" charset="-120"/>
                          <a:cs typeface="+mn-cs"/>
                        </a:rPr>
                        <a:t>1</a:t>
                      </a:r>
                      <a:r>
                        <a:rPr lang="en-US" altLang="zh-TW" sz="1200" b="0" i="0" u="none" strike="noStrike" kern="1200" dirty="0" smtClean="0">
                          <a:solidFill>
                            <a:schemeClr val="accent2">
                              <a:lumMod val="75000"/>
                            </a:schemeClr>
                          </a:solidFill>
                          <a:effectLst/>
                          <a:latin typeface="+mn-lt"/>
                          <a:ea typeface="微軟正黑體" panose="020B0604030504040204" pitchFamily="34" charset="-120"/>
                          <a:cs typeface="+mn-cs"/>
                        </a:rPr>
                        <a:t>°C/0.034V</a:t>
                      </a:r>
                    </a:p>
                    <a:p>
                      <a:pPr rtl="0" eaLnBrk="1" fontAlgn="t" latinLnBrk="0" hangingPunct="1"/>
                      <a:endParaRPr lang="en-US" altLang="zh-TW" sz="1200" dirty="0" smtClean="0">
                        <a:latin typeface="+mn-lt"/>
                        <a:ea typeface="微軟正黑體" panose="020B0604030504040204" pitchFamily="34" charset="-120"/>
                      </a:endParaRPr>
                    </a:p>
                  </a:txBody>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zh-TW" altLang="en-US" sz="1200" dirty="0" smtClean="0">
                          <a:latin typeface="+mn-lt"/>
                          <a:ea typeface="微軟正黑體" panose="020B0604030504040204" pitchFamily="34" charset="-120"/>
                        </a:rPr>
                        <a:t>因</a:t>
                      </a:r>
                      <a:r>
                        <a:rPr lang="en-US" altLang="zh-TW" sz="1200" dirty="0" smtClean="0">
                          <a:latin typeface="+mn-lt"/>
                          <a:ea typeface="微軟正黑體" panose="020B0604030504040204" pitchFamily="34" charset="-120"/>
                        </a:rPr>
                        <a:t>A/D</a:t>
                      </a:r>
                      <a:r>
                        <a:rPr lang="zh-TW" altLang="en-US" sz="1200" dirty="0" smtClean="0">
                          <a:latin typeface="+mn-lt"/>
                          <a:ea typeface="微軟正黑體" panose="020B0604030504040204" pitchFamily="34" charset="-120"/>
                        </a:rPr>
                        <a:t>轉換器是接收電壓訊號，因此使用電阻器</a:t>
                      </a:r>
                      <a:r>
                        <a:rPr lang="en-US" altLang="zh-TW" sz="1200" dirty="0" smtClean="0">
                          <a:latin typeface="+mn-lt"/>
                          <a:ea typeface="微軟正黑體" panose="020B0604030504040204" pitchFamily="34" charset="-120"/>
                        </a:rPr>
                        <a:t>(250</a:t>
                      </a:r>
                      <a:r>
                        <a:rPr lang="el-GR" altLang="zh-TW" sz="1200" dirty="0" smtClean="0">
                          <a:latin typeface="+mn-lt"/>
                          <a:ea typeface="微軟正黑體" panose="020B0604030504040204" pitchFamily="34" charset="-120"/>
                        </a:rPr>
                        <a:t>Ω</a:t>
                      </a:r>
                      <a:r>
                        <a:rPr lang="en-US" altLang="zh-TW" sz="1200" dirty="0" smtClean="0">
                          <a:latin typeface="+mn-lt"/>
                          <a:ea typeface="微軟正黑體" panose="020B0604030504040204" pitchFamily="34" charset="-120"/>
                        </a:rPr>
                        <a:t>)</a:t>
                      </a:r>
                      <a:r>
                        <a:rPr lang="zh-TW" altLang="en-US" sz="1200" dirty="0" smtClean="0">
                          <a:latin typeface="+mn-lt"/>
                          <a:ea typeface="微軟正黑體" panose="020B0604030504040204" pitchFamily="34" charset="-120"/>
                        </a:rPr>
                        <a:t>將</a:t>
                      </a:r>
                      <a:r>
                        <a:rPr lang="en-US" altLang="zh-TW" sz="1200" b="0" i="0" u="none" strike="noStrike" kern="1200" dirty="0" smtClean="0">
                          <a:solidFill>
                            <a:schemeClr val="tx1"/>
                          </a:solidFill>
                          <a:effectLst/>
                          <a:latin typeface="+mn-lt"/>
                          <a:ea typeface="微軟正黑體" panose="020B0604030504040204" pitchFamily="34" charset="-120"/>
                          <a:cs typeface="+mn-cs"/>
                        </a:rPr>
                        <a:t>4~20</a:t>
                      </a:r>
                      <a:r>
                        <a:rPr lang="zh-TW" altLang="en-US" sz="1200" b="0" i="0" u="none" strike="noStrike" kern="1200" dirty="0" smtClean="0">
                          <a:solidFill>
                            <a:schemeClr val="tx1"/>
                          </a:solidFill>
                          <a:effectLst/>
                          <a:latin typeface="+mn-lt"/>
                          <a:ea typeface="微軟正黑體" panose="020B0604030504040204" pitchFamily="34" charset="-120"/>
                          <a:cs typeface="+mn-cs"/>
                        </a:rPr>
                        <a:t> </a:t>
                      </a:r>
                      <a:r>
                        <a:rPr lang="en-US" altLang="zh-TW" sz="1200" b="0" i="0" u="none" strike="noStrike" kern="1200" dirty="0" smtClean="0">
                          <a:solidFill>
                            <a:schemeClr val="tx1"/>
                          </a:solidFill>
                          <a:effectLst/>
                          <a:latin typeface="+mn-lt"/>
                          <a:ea typeface="微軟正黑體" panose="020B0604030504040204" pitchFamily="34" charset="-120"/>
                          <a:cs typeface="+mn-cs"/>
                        </a:rPr>
                        <a:t>mA</a:t>
                      </a:r>
                      <a:r>
                        <a:rPr lang="zh-TW" altLang="en-US" sz="1200" b="0" i="0" u="none" strike="noStrike" kern="1200" dirty="0" smtClean="0">
                          <a:solidFill>
                            <a:schemeClr val="tx1"/>
                          </a:solidFill>
                          <a:effectLst/>
                          <a:latin typeface="+mn-lt"/>
                          <a:ea typeface="微軟正黑體" panose="020B0604030504040204" pitchFamily="34" charset="-120"/>
                          <a:cs typeface="+mn-cs"/>
                        </a:rPr>
                        <a:t>轉換成</a:t>
                      </a:r>
                      <a:r>
                        <a:rPr lang="en-US" altLang="zh-TW" sz="1200" dirty="0" smtClean="0">
                          <a:latin typeface="+mn-lt"/>
                          <a:ea typeface="微軟正黑體" panose="020B0604030504040204" pitchFamily="34" charset="-120"/>
                        </a:rPr>
                        <a:t>1~5V</a:t>
                      </a:r>
                      <a:r>
                        <a:rPr lang="zh-TW" altLang="en-US" sz="1200" dirty="0" smtClean="0">
                          <a:latin typeface="+mn-lt"/>
                          <a:ea typeface="微軟正黑體" panose="020B0604030504040204" pitchFamily="34" charset="-120"/>
                        </a:rPr>
                        <a:t>電壓訊號，</a:t>
                      </a:r>
                      <a:endParaRPr lang="en-US" altLang="zh-TW" sz="1200" dirty="0" smtClean="0">
                        <a:latin typeface="+mn-lt"/>
                        <a:ea typeface="微軟正黑體" panose="020B0604030504040204" pitchFamily="34" charset="-120"/>
                      </a:endParaRPr>
                    </a:p>
                    <a:p>
                      <a:pPr rtl="0" eaLnBrk="1" fontAlgn="t" latinLnBrk="0" hangingPunct="1"/>
                      <a:endParaRPr lang="en-US" altLang="zh-TW" sz="1200" dirty="0" smtClean="0">
                        <a:latin typeface="+mn-lt"/>
                        <a:ea typeface="微軟正黑體" panose="020B0604030504040204" pitchFamily="34" charset="-120"/>
                      </a:endParaRPr>
                    </a:p>
                    <a:p>
                      <a:pPr rtl="0" eaLnBrk="1" fontAlgn="t" latinLnBrk="0" hangingPunct="1"/>
                      <a:endParaRPr lang="en-US" altLang="zh-TW" sz="1200" dirty="0" smtClean="0">
                        <a:latin typeface="+mn-lt"/>
                        <a:ea typeface="微軟正黑體" panose="020B0604030504040204" pitchFamily="34" charset="-120"/>
                      </a:endParaRPr>
                    </a:p>
                    <a:p>
                      <a:pPr rtl="0" eaLnBrk="1" fontAlgn="t" latinLnBrk="0" hangingPunct="1"/>
                      <a:endParaRPr lang="en-US" altLang="zh-TW" sz="1200" dirty="0" smtClean="0">
                        <a:latin typeface="+mn-lt"/>
                        <a:ea typeface="微軟正黑體" panose="020B0604030504040204" pitchFamily="34" charset="-120"/>
                      </a:endParaRPr>
                    </a:p>
                    <a:p>
                      <a:pPr rtl="0" eaLnBrk="1" fontAlgn="t" latinLnBrk="0" hangingPunct="1"/>
                      <a:endParaRPr lang="en-US" altLang="zh-TW" sz="1200" dirty="0" smtClean="0">
                        <a:latin typeface="+mn-lt"/>
                        <a:ea typeface="微軟正黑體" panose="020B0604030504040204" pitchFamily="34" charset="-120"/>
                      </a:endParaRPr>
                    </a:p>
                    <a:p>
                      <a:pPr marL="0" marR="0" indent="0" algn="l" defTabSz="914400" rtl="0" eaLnBrk="1" fontAlgn="t" latinLnBrk="0" hangingPunct="1">
                        <a:lnSpc>
                          <a:spcPct val="100000"/>
                        </a:lnSpc>
                        <a:spcBef>
                          <a:spcPts val="0"/>
                        </a:spcBef>
                        <a:spcAft>
                          <a:spcPts val="0"/>
                        </a:spcAft>
                        <a:buClrTx/>
                        <a:buSzTx/>
                        <a:buFontTx/>
                        <a:buNone/>
                        <a:tabLst/>
                        <a:defRPr/>
                      </a:pPr>
                      <a:r>
                        <a:rPr lang="zh-TW" altLang="en-US" sz="1200" dirty="0" smtClean="0">
                          <a:latin typeface="+mn-lt"/>
                          <a:ea typeface="微軟正黑體" panose="020B0604030504040204" pitchFamily="34" charset="-120"/>
                        </a:rPr>
                        <a:t>根據測量範圍為</a:t>
                      </a:r>
                      <a:r>
                        <a:rPr lang="en-US" altLang="zh-TW" sz="1200" b="0" i="0" u="none" strike="noStrike" kern="1200" dirty="0" smtClean="0">
                          <a:solidFill>
                            <a:schemeClr val="tx1"/>
                          </a:solidFill>
                          <a:effectLst/>
                          <a:latin typeface="+mn-lt"/>
                          <a:ea typeface="微軟正黑體" panose="020B0604030504040204" pitchFamily="34" charset="-120"/>
                          <a:cs typeface="+mn-cs"/>
                        </a:rPr>
                        <a:t>-25~90°C</a:t>
                      </a:r>
                      <a:r>
                        <a:rPr lang="zh-TW" altLang="en-US" sz="1200" b="0" i="0" u="none" strike="noStrike" kern="1200" dirty="0" smtClean="0">
                          <a:solidFill>
                            <a:schemeClr val="tx1"/>
                          </a:solidFill>
                          <a:effectLst/>
                          <a:latin typeface="+mn-lt"/>
                          <a:ea typeface="微軟正黑體" panose="020B0604030504040204" pitchFamily="34" charset="-120"/>
                          <a:cs typeface="+mn-cs"/>
                        </a:rPr>
                        <a:t>，</a:t>
                      </a:r>
                      <a:endParaRPr lang="en-US" altLang="zh-TW" sz="1200" b="0" i="0" u="none" strike="noStrike" kern="1200" dirty="0" smtClean="0">
                        <a:solidFill>
                          <a:schemeClr val="tx1"/>
                        </a:solidFill>
                        <a:effectLst/>
                        <a:latin typeface="+mn-lt"/>
                        <a:ea typeface="微軟正黑體" panose="020B0604030504040204" pitchFamily="34" charset="-120"/>
                        <a:cs typeface="+mn-cs"/>
                      </a:endParaRPr>
                    </a:p>
                    <a:p>
                      <a:pPr marL="0" marR="0" indent="0" algn="l" defTabSz="914400" rtl="0" eaLnBrk="1" fontAlgn="t" latinLnBrk="0" hangingPunct="1">
                        <a:lnSpc>
                          <a:spcPct val="100000"/>
                        </a:lnSpc>
                        <a:spcBef>
                          <a:spcPts val="0"/>
                        </a:spcBef>
                        <a:spcAft>
                          <a:spcPts val="0"/>
                        </a:spcAft>
                        <a:buClrTx/>
                        <a:buSzTx/>
                        <a:buFontTx/>
                        <a:buNone/>
                        <a:tabLst/>
                        <a:defRPr/>
                      </a:pPr>
                      <a:r>
                        <a:rPr lang="zh-TW" altLang="en-US" sz="1200" b="0" i="0" u="none" strike="noStrike" kern="1200" dirty="0" smtClean="0">
                          <a:solidFill>
                            <a:schemeClr val="tx1"/>
                          </a:solidFill>
                          <a:effectLst/>
                          <a:latin typeface="+mn-lt"/>
                          <a:ea typeface="微軟正黑體" panose="020B0604030504040204" pitchFamily="34" charset="-120"/>
                          <a:cs typeface="+mn-cs"/>
                        </a:rPr>
                        <a:t>即可推出 </a:t>
                      </a:r>
                      <a:r>
                        <a:rPr lang="en-US" altLang="zh-TW" sz="1200" b="0" i="0" u="none" strike="noStrike" kern="1200" baseline="0" dirty="0" smtClean="0">
                          <a:solidFill>
                            <a:schemeClr val="accent2">
                              <a:lumMod val="75000"/>
                            </a:schemeClr>
                          </a:solidFill>
                          <a:effectLst/>
                          <a:latin typeface="+mn-lt"/>
                          <a:ea typeface="微軟正黑體" panose="020B0604030504040204" pitchFamily="34" charset="-120"/>
                          <a:cs typeface="+mn-cs"/>
                        </a:rPr>
                        <a:t>1</a:t>
                      </a:r>
                      <a:r>
                        <a:rPr lang="en-US" altLang="zh-TW" sz="1200" b="0" i="0" u="none" strike="noStrike" kern="1200" dirty="0" smtClean="0">
                          <a:solidFill>
                            <a:schemeClr val="accent2">
                              <a:lumMod val="75000"/>
                            </a:schemeClr>
                          </a:solidFill>
                          <a:effectLst/>
                          <a:latin typeface="+mn-lt"/>
                          <a:ea typeface="微軟正黑體" panose="020B0604030504040204" pitchFamily="34" charset="-120"/>
                          <a:cs typeface="+mn-cs"/>
                        </a:rPr>
                        <a:t>°C/0.04V</a:t>
                      </a:r>
                      <a:endParaRPr lang="en-US" altLang="zh-TW" sz="1200" dirty="0" smtClean="0">
                        <a:latin typeface="+mn-lt"/>
                        <a:ea typeface="微軟正黑體" panose="020B0604030504040204" pitchFamily="34" charset="-120"/>
                      </a:endParaRPr>
                    </a:p>
                    <a:p>
                      <a:endParaRPr lang="zh-TW" altLang="en-US" sz="1200" dirty="0">
                        <a:latin typeface="+mn-lt"/>
                      </a:endParaRPr>
                    </a:p>
                  </a:txBody>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zh-TW" altLang="en-US" sz="1200" dirty="0" smtClean="0">
                          <a:latin typeface="+mn-lt"/>
                          <a:ea typeface="微軟正黑體" panose="020B0604030504040204" pitchFamily="34" charset="-120"/>
                        </a:rPr>
                        <a:t>根據測量範圍為</a:t>
                      </a:r>
                      <a:r>
                        <a:rPr lang="en-US" altLang="zh-TW" sz="1200" dirty="0" smtClean="0">
                          <a:latin typeface="+mn-lt"/>
                          <a:ea typeface="微軟正黑體" panose="020B0604030504040204" pitchFamily="34" charset="-120"/>
                        </a:rPr>
                        <a:t>0~25A</a:t>
                      </a:r>
                      <a:r>
                        <a:rPr lang="zh-TW" altLang="en-US" sz="1200" b="0" i="0" u="none" strike="noStrike" kern="1200" dirty="0" smtClean="0">
                          <a:solidFill>
                            <a:schemeClr val="tx1"/>
                          </a:solidFill>
                          <a:effectLst/>
                          <a:latin typeface="+mn-lt"/>
                          <a:ea typeface="微軟正黑體" panose="020B0604030504040204" pitchFamily="34" charset="-120"/>
                          <a:cs typeface="+mn-cs"/>
                        </a:rPr>
                        <a:t>，</a:t>
                      </a:r>
                      <a:endParaRPr lang="en-US" altLang="zh-TW" sz="1200" b="0" i="0" u="none" strike="noStrike" kern="1200" dirty="0" smtClean="0">
                        <a:solidFill>
                          <a:schemeClr val="tx1"/>
                        </a:solidFill>
                        <a:effectLst/>
                        <a:latin typeface="+mn-lt"/>
                        <a:ea typeface="微軟正黑體" panose="020B0604030504040204" pitchFamily="34" charset="-120"/>
                        <a:cs typeface="+mn-cs"/>
                      </a:endParaRPr>
                    </a:p>
                    <a:p>
                      <a:pPr marL="0" marR="0" indent="0" algn="l" defTabSz="914400" rtl="0" eaLnBrk="1" fontAlgn="t" latinLnBrk="0" hangingPunct="1">
                        <a:lnSpc>
                          <a:spcPct val="100000"/>
                        </a:lnSpc>
                        <a:spcBef>
                          <a:spcPts val="0"/>
                        </a:spcBef>
                        <a:spcAft>
                          <a:spcPts val="0"/>
                        </a:spcAft>
                        <a:buClrTx/>
                        <a:buSzTx/>
                        <a:buFontTx/>
                        <a:buNone/>
                        <a:tabLst/>
                        <a:defRPr/>
                      </a:pPr>
                      <a:r>
                        <a:rPr lang="zh-TW" altLang="en-US" sz="1200" b="0" i="0" u="none" strike="noStrike" kern="1200" dirty="0" smtClean="0">
                          <a:solidFill>
                            <a:schemeClr val="tx1"/>
                          </a:solidFill>
                          <a:effectLst/>
                          <a:latin typeface="+mn-lt"/>
                          <a:ea typeface="微軟正黑體" panose="020B0604030504040204" pitchFamily="34" charset="-120"/>
                          <a:cs typeface="+mn-cs"/>
                        </a:rPr>
                        <a:t>即可推出 </a:t>
                      </a:r>
                      <a:r>
                        <a:rPr lang="en-US" altLang="zh-TW" sz="1200" b="0" i="0" u="none" strike="noStrike" kern="1200" dirty="0" smtClean="0">
                          <a:solidFill>
                            <a:schemeClr val="accent2">
                              <a:lumMod val="75000"/>
                            </a:schemeClr>
                          </a:solidFill>
                          <a:effectLst/>
                          <a:latin typeface="+mn-lt"/>
                          <a:ea typeface="微軟正黑體" panose="020B0604030504040204" pitchFamily="34" charset="-120"/>
                          <a:cs typeface="+mn-cs"/>
                        </a:rPr>
                        <a:t>1A/0.1V</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latin typeface="+mn-lt"/>
                      </a:endParaRPr>
                    </a:p>
                    <a:p>
                      <a:pPr rtl="0" eaLnBrk="1" fontAlgn="t" latinLnBrk="0" hangingPunct="1"/>
                      <a:endParaRPr lang="en-US" altLang="zh-TW" sz="1200" dirty="0" smtClean="0">
                        <a:latin typeface="+mn-lt"/>
                        <a:ea typeface="微軟正黑體" panose="020B0604030504040204" pitchFamily="34" charset="-120"/>
                      </a:endParaRPr>
                    </a:p>
                    <a:p>
                      <a:pPr rtl="0" eaLnBrk="1" fontAlgn="t" latinLnBrk="0" hangingPunct="1"/>
                      <a:endParaRPr lang="en-US" altLang="zh-TW" sz="1200" dirty="0" smtClean="0">
                        <a:latin typeface="+mn-lt"/>
                        <a:ea typeface="微軟正黑體" panose="020B0604030504040204" pitchFamily="34" charset="-120"/>
                      </a:endParaRPr>
                    </a:p>
                    <a:p>
                      <a:pPr rtl="0" eaLnBrk="1" fontAlgn="t" latinLnBrk="0" hangingPunct="1"/>
                      <a:endParaRPr lang="en-US" altLang="zh-TW" sz="1200" dirty="0" smtClean="0">
                        <a:latin typeface="+mn-lt"/>
                        <a:ea typeface="微軟正黑體" panose="020B0604030504040204" pitchFamily="34" charset="-120"/>
                      </a:endParaRPr>
                    </a:p>
                    <a:p>
                      <a:pPr rtl="0" eaLnBrk="1" fontAlgn="t" latinLnBrk="0" hangingPunct="1"/>
                      <a:endParaRPr lang="en-US" altLang="zh-TW" sz="1200" dirty="0" smtClean="0">
                        <a:latin typeface="+mn-lt"/>
                        <a:ea typeface="微軟正黑體" panose="020B0604030504040204" pitchFamily="34" charset="-120"/>
                      </a:endParaRPr>
                    </a:p>
                  </a:txBody>
                  <a:tcPr/>
                </a:tc>
              </a:tr>
            </a:tbl>
          </a:graphicData>
        </a:graphic>
      </p:graphicFrame>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1425" y="1605347"/>
            <a:ext cx="1616868" cy="1567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333875" y="1724900"/>
            <a:ext cx="1800225" cy="129315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圖片 12"/>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8432" y="1713908"/>
            <a:ext cx="1708391" cy="1315135"/>
          </a:xfrm>
          <a:prstGeom prst="rect">
            <a:avLst/>
          </a:prstGeom>
          <a:ln>
            <a:noFill/>
          </a:ln>
          <a:effectLst>
            <a:softEdge rad="112500"/>
          </a:effectLst>
        </p:spPr>
      </p:pic>
      <p:pic>
        <p:nvPicPr>
          <p:cNvPr id="266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4550" y="4781824"/>
            <a:ext cx="1479550" cy="704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77096" y="4781824"/>
            <a:ext cx="1479550" cy="704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51133" y="1684464"/>
            <a:ext cx="1326994" cy="1374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59141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smtClean="0"/>
              <a:t>3.</a:t>
            </a:r>
            <a:r>
              <a:rPr lang="zh-TW" altLang="en-US" sz="4000" b="1" dirty="0" smtClean="0"/>
              <a:t> 系統開發 </a:t>
            </a:r>
            <a:r>
              <a:rPr lang="en-US" altLang="zh-TW" sz="4000" b="1" dirty="0" smtClean="0"/>
              <a:t>–</a:t>
            </a:r>
            <a:r>
              <a:rPr lang="zh-TW" altLang="en-US" sz="4000" b="1" dirty="0" smtClean="0"/>
              <a:t> 系統執行步驟</a:t>
            </a:r>
            <a:r>
              <a:rPr lang="en-US" altLang="zh-TW" sz="4000" b="1" dirty="0" smtClean="0"/>
              <a:t>(</a:t>
            </a:r>
            <a:r>
              <a:rPr lang="zh-TW" altLang="en-US" sz="4000" b="1" dirty="0" smtClean="0"/>
              <a:t>訊號擷取</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29</a:t>
            </a:fld>
            <a:endParaRPr altLang="en-US" dirty="0">
              <a:solidFill>
                <a:prstClr val="black">
                  <a:tint val="75000"/>
                </a:prstClr>
              </a:solidFill>
            </a:endParaRPr>
          </a:p>
        </p:txBody>
      </p:sp>
      <p:sp>
        <p:nvSpPr>
          <p:cNvPr id="5" name="內容版面配置區 4"/>
          <p:cNvSpPr>
            <a:spLocks noGrp="1"/>
          </p:cNvSpPr>
          <p:nvPr>
            <p:ph idx="1"/>
          </p:nvPr>
        </p:nvSpPr>
        <p:spPr>
          <a:xfrm>
            <a:off x="590308" y="1245093"/>
            <a:ext cx="5505692" cy="700042"/>
          </a:xfrm>
        </p:spPr>
        <p:txBody>
          <a:bodyPr>
            <a:normAutofit/>
          </a:bodyPr>
          <a:lstStyle/>
          <a:p>
            <a:pPr marL="342900" lvl="0" indent="-342900">
              <a:buFont typeface="Wingdings" panose="05000000000000000000" pitchFamily="2" charset="2"/>
              <a:buChar char="l"/>
            </a:pPr>
            <a:r>
              <a:rPr lang="en-US" altLang="zh-TW" b="1" dirty="0" smtClean="0">
                <a:latin typeface="+mn-ea"/>
              </a:rPr>
              <a:t>Advantech-USB-4716 </a:t>
            </a:r>
            <a:r>
              <a:rPr lang="zh-TW" altLang="en-US" b="1" dirty="0" smtClean="0">
                <a:latin typeface="+mn-ea"/>
              </a:rPr>
              <a:t>規格</a:t>
            </a:r>
            <a:endParaRPr lang="en-US" altLang="zh-TW" b="1" dirty="0">
              <a:latin typeface="+mn-ea"/>
            </a:endParaRPr>
          </a:p>
          <a:p>
            <a:pPr lvl="1" indent="0">
              <a:buNone/>
            </a:pPr>
            <a:endParaRPr lang="en-US" altLang="zh-TW" b="1" dirty="0" smtClean="0"/>
          </a:p>
          <a:p>
            <a:pPr lvl="1" indent="0">
              <a:buNone/>
            </a:pPr>
            <a:endParaRPr lang="en-US" altLang="zh-TW" b="1" dirty="0"/>
          </a:p>
        </p:txBody>
      </p:sp>
      <p:sp>
        <p:nvSpPr>
          <p:cNvPr id="10" name="內容版面配置區 4"/>
          <p:cNvSpPr txBox="1">
            <a:spLocks/>
          </p:cNvSpPr>
          <p:nvPr/>
        </p:nvSpPr>
        <p:spPr>
          <a:xfrm>
            <a:off x="8954395" y="5400831"/>
            <a:ext cx="1661566"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sz="1600" dirty="0" smtClean="0">
                <a:solidFill>
                  <a:schemeClr val="tx1"/>
                </a:solidFill>
              </a:rPr>
              <a:t>A/D </a:t>
            </a:r>
            <a:r>
              <a:rPr lang="zh-TW" altLang="en-US" sz="1600" dirty="0" smtClean="0">
                <a:solidFill>
                  <a:schemeClr val="tx1"/>
                </a:solidFill>
              </a:rPr>
              <a:t>轉換器</a:t>
            </a:r>
          </a:p>
        </p:txBody>
      </p:sp>
      <p:sp>
        <p:nvSpPr>
          <p:cNvPr id="7"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2" name="Rectangle 4"/>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471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7814" y="2305215"/>
            <a:ext cx="4958803" cy="299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表格 7"/>
          <p:cNvGraphicFramePr>
            <a:graphicFrameLocks noGrp="1"/>
          </p:cNvGraphicFramePr>
          <p:nvPr>
            <p:extLst>
              <p:ext uri="{D42A27DB-BD31-4B8C-83A1-F6EECF244321}">
                <p14:modId xmlns:p14="http://schemas.microsoft.com/office/powerpoint/2010/main" val="2367826287"/>
              </p:ext>
            </p:extLst>
          </p:nvPr>
        </p:nvGraphicFramePr>
        <p:xfrm>
          <a:off x="341967" y="1917470"/>
          <a:ext cx="5754034" cy="3702746"/>
        </p:xfrm>
        <a:graphic>
          <a:graphicData uri="http://schemas.openxmlformats.org/drawingml/2006/table">
            <a:tbl>
              <a:tblPr firstRow="1" firstCol="1" bandRow="1">
                <a:tableStyleId>{5C22544A-7EE6-4342-B048-85BDC9FD1C3A}</a:tableStyleId>
              </a:tblPr>
              <a:tblGrid>
                <a:gridCol w="2356628"/>
                <a:gridCol w="3397406"/>
              </a:tblGrid>
              <a:tr h="657481">
                <a:tc>
                  <a:txBody>
                    <a:bodyPr/>
                    <a:lstStyle/>
                    <a:p>
                      <a:pPr algn="ctr">
                        <a:lnSpc>
                          <a:spcPct val="150000"/>
                        </a:lnSpc>
                        <a:spcAft>
                          <a:spcPts val="0"/>
                        </a:spcAft>
                      </a:pPr>
                      <a:r>
                        <a:rPr lang="zh-TW" sz="1800" kern="100" dirty="0">
                          <a:effectLst/>
                        </a:rPr>
                        <a:t>型號</a:t>
                      </a:r>
                      <a:endParaRPr lang="zh-TW" sz="18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800" kern="100" dirty="0">
                          <a:effectLst/>
                        </a:rPr>
                        <a:t>Advantech-USB-4716</a:t>
                      </a:r>
                      <a:endParaRPr lang="zh-TW" sz="1800" kern="100" dirty="0">
                        <a:effectLst/>
                        <a:latin typeface="Times New Roman"/>
                        <a:ea typeface="標楷體"/>
                        <a:cs typeface="Times New Roman"/>
                      </a:endParaRPr>
                    </a:p>
                  </a:txBody>
                  <a:tcPr marL="68580" marR="68580" marT="0" marB="0"/>
                </a:tc>
              </a:tr>
              <a:tr h="609053">
                <a:tc>
                  <a:txBody>
                    <a:bodyPr/>
                    <a:lstStyle/>
                    <a:p>
                      <a:pPr algn="ctr">
                        <a:lnSpc>
                          <a:spcPct val="150000"/>
                        </a:lnSpc>
                        <a:spcAft>
                          <a:spcPts val="0"/>
                        </a:spcAft>
                      </a:pPr>
                      <a:r>
                        <a:rPr lang="en-US" sz="1800" kern="100" dirty="0">
                          <a:effectLst/>
                        </a:rPr>
                        <a:t>Channels</a:t>
                      </a:r>
                      <a:endParaRPr lang="zh-TW" sz="18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800" kern="100" dirty="0">
                          <a:effectLst/>
                        </a:rPr>
                        <a:t>16 SE/8 Diff</a:t>
                      </a:r>
                      <a:endParaRPr lang="zh-TW" sz="1800" kern="100" dirty="0">
                        <a:effectLst/>
                        <a:latin typeface="Times New Roman"/>
                        <a:ea typeface="標楷體"/>
                        <a:cs typeface="Times New Roman"/>
                      </a:endParaRPr>
                    </a:p>
                  </a:txBody>
                  <a:tcPr marL="68580" marR="68580" marT="0" marB="0"/>
                </a:tc>
              </a:tr>
              <a:tr h="609053">
                <a:tc>
                  <a:txBody>
                    <a:bodyPr/>
                    <a:lstStyle/>
                    <a:p>
                      <a:pPr algn="ctr">
                        <a:lnSpc>
                          <a:spcPct val="150000"/>
                        </a:lnSpc>
                        <a:spcAft>
                          <a:spcPts val="0"/>
                        </a:spcAft>
                      </a:pPr>
                      <a:r>
                        <a:rPr lang="en-US" sz="1800" kern="100">
                          <a:effectLst/>
                        </a:rPr>
                        <a:t>Resolution</a:t>
                      </a:r>
                      <a:endParaRPr lang="zh-TW" sz="18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800" kern="100" dirty="0">
                          <a:effectLst/>
                        </a:rPr>
                        <a:t>16 bits</a:t>
                      </a:r>
                      <a:endParaRPr lang="zh-TW" sz="1800" kern="100" dirty="0">
                        <a:effectLst/>
                        <a:latin typeface="Times New Roman"/>
                        <a:ea typeface="標楷體"/>
                        <a:cs typeface="Times New Roman"/>
                      </a:endParaRPr>
                    </a:p>
                  </a:txBody>
                  <a:tcPr marL="68580" marR="68580" marT="0" marB="0"/>
                </a:tc>
              </a:tr>
              <a:tr h="609053">
                <a:tc>
                  <a:txBody>
                    <a:bodyPr/>
                    <a:lstStyle/>
                    <a:p>
                      <a:pPr algn="ctr">
                        <a:lnSpc>
                          <a:spcPct val="150000"/>
                        </a:lnSpc>
                        <a:spcAft>
                          <a:spcPts val="0"/>
                        </a:spcAft>
                      </a:pPr>
                      <a:r>
                        <a:rPr lang="en-US" sz="1800" kern="100" dirty="0">
                          <a:effectLst/>
                        </a:rPr>
                        <a:t>Unipolar Input (V)</a:t>
                      </a:r>
                      <a:endParaRPr lang="zh-TW" sz="18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800" kern="100" dirty="0">
                          <a:effectLst/>
                        </a:rPr>
                        <a:t>0 ~ 10, 0 ~ 5, 0 ~ 2.5, 0 ~ 1.25</a:t>
                      </a:r>
                      <a:endParaRPr lang="zh-TW" sz="1800" kern="100" dirty="0">
                        <a:effectLst/>
                        <a:latin typeface="Times New Roman"/>
                        <a:ea typeface="標楷體"/>
                        <a:cs typeface="Times New Roman"/>
                      </a:endParaRPr>
                    </a:p>
                  </a:txBody>
                  <a:tcPr marL="68580" marR="68580" marT="0" marB="0"/>
                </a:tc>
              </a:tr>
              <a:tr h="609053">
                <a:tc>
                  <a:txBody>
                    <a:bodyPr/>
                    <a:lstStyle/>
                    <a:p>
                      <a:pPr algn="ctr">
                        <a:lnSpc>
                          <a:spcPct val="150000"/>
                        </a:lnSpc>
                        <a:spcAft>
                          <a:spcPts val="0"/>
                        </a:spcAft>
                      </a:pPr>
                      <a:r>
                        <a:rPr lang="en-US" sz="1800" kern="100">
                          <a:effectLst/>
                        </a:rPr>
                        <a:t>Bipolar Inputs (V)</a:t>
                      </a:r>
                      <a:endParaRPr lang="zh-TW" sz="18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800" kern="100" dirty="0">
                          <a:effectLst/>
                        </a:rPr>
                        <a:t>±</a:t>
                      </a:r>
                      <a:r>
                        <a:rPr lang="en-US" sz="1800" kern="100" dirty="0">
                          <a:effectLst/>
                        </a:rPr>
                        <a:t>10, ±5, ±2.5, ±1.25, ±0.625</a:t>
                      </a:r>
                      <a:endParaRPr lang="zh-TW" sz="1800" kern="100" dirty="0">
                        <a:effectLst/>
                        <a:latin typeface="Times New Roman"/>
                        <a:ea typeface="標楷體"/>
                        <a:cs typeface="Times New Roman"/>
                      </a:endParaRPr>
                    </a:p>
                  </a:txBody>
                  <a:tcPr marL="68580" marR="68580" marT="0" marB="0"/>
                </a:tc>
              </a:tr>
              <a:tr h="609053">
                <a:tc>
                  <a:txBody>
                    <a:bodyPr/>
                    <a:lstStyle/>
                    <a:p>
                      <a:pPr algn="ctr">
                        <a:lnSpc>
                          <a:spcPct val="150000"/>
                        </a:lnSpc>
                        <a:spcAft>
                          <a:spcPts val="0"/>
                        </a:spcAft>
                      </a:pPr>
                      <a:r>
                        <a:rPr lang="en-US" sz="1800" kern="100">
                          <a:effectLst/>
                        </a:rPr>
                        <a:t>Bus</a:t>
                      </a:r>
                      <a:endParaRPr lang="zh-TW" sz="18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800" kern="100" dirty="0">
                          <a:effectLst/>
                        </a:rPr>
                        <a:t>USB 2.0</a:t>
                      </a:r>
                      <a:endParaRPr lang="zh-TW" sz="1800" kern="100" dirty="0">
                        <a:effectLst/>
                        <a:latin typeface="Times New Roman"/>
                        <a:ea typeface="標楷體"/>
                        <a:cs typeface="Times New Roman"/>
                      </a:endParaRPr>
                    </a:p>
                  </a:txBody>
                  <a:tcPr marL="68580" marR="68580" marT="0" marB="0"/>
                </a:tc>
              </a:tr>
            </a:tbl>
          </a:graphicData>
        </a:graphic>
      </p:graphicFrame>
    </p:spTree>
    <p:extLst>
      <p:ext uri="{BB962C8B-B14F-4D97-AF65-F5344CB8AC3E}">
        <p14:creationId xmlns:p14="http://schemas.microsoft.com/office/powerpoint/2010/main" val="38319483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smtClean="0"/>
              <a:t>1.</a:t>
            </a:r>
            <a:r>
              <a:rPr lang="zh-TW" altLang="en-US" sz="4000" b="1" dirty="0" smtClean="0"/>
              <a:t> 緒論</a:t>
            </a:r>
            <a:r>
              <a:rPr lang="en-US" altLang="zh-TW" sz="4000" b="1" dirty="0" smtClean="0"/>
              <a:t>-</a:t>
            </a:r>
            <a:r>
              <a:rPr lang="zh-TW" altLang="en-US" sz="4000" b="1" dirty="0" smtClean="0"/>
              <a:t> 研究背景</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3</a:t>
            </a:fld>
            <a:endParaRPr altLang="en-US">
              <a:solidFill>
                <a:prstClr val="black">
                  <a:tint val="75000"/>
                </a:prstClr>
              </a:solidFill>
            </a:endParaRPr>
          </a:p>
        </p:txBody>
      </p:sp>
      <p:sp>
        <p:nvSpPr>
          <p:cNvPr id="5" name="內容版面配置區 4"/>
          <p:cNvSpPr>
            <a:spLocks noGrp="1"/>
          </p:cNvSpPr>
          <p:nvPr>
            <p:ph idx="1"/>
          </p:nvPr>
        </p:nvSpPr>
        <p:spPr>
          <a:xfrm>
            <a:off x="4957472" y="2903537"/>
            <a:ext cx="3912157" cy="2246328"/>
          </a:xfrm>
        </p:spPr>
        <p:txBody>
          <a:bodyPr>
            <a:normAutofit/>
          </a:bodyPr>
          <a:lstStyle/>
          <a:p>
            <a:pPr marL="342900" indent="-342900">
              <a:buFont typeface="Wingdings" panose="05000000000000000000" pitchFamily="2" charset="2"/>
              <a:buChar char="l"/>
            </a:pPr>
            <a:r>
              <a:rPr lang="zh-TW" altLang="en-US" sz="6000" b="1" dirty="0" smtClean="0"/>
              <a:t>緒論</a:t>
            </a:r>
            <a:endParaRPr lang="en-US" altLang="zh-TW" sz="6000" b="1" dirty="0" smtClean="0"/>
          </a:p>
        </p:txBody>
      </p:sp>
    </p:spTree>
    <p:extLst>
      <p:ext uri="{BB962C8B-B14F-4D97-AF65-F5344CB8AC3E}">
        <p14:creationId xmlns:p14="http://schemas.microsoft.com/office/powerpoint/2010/main" val="12333140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smtClean="0"/>
              <a:t>3.</a:t>
            </a:r>
            <a:r>
              <a:rPr lang="zh-TW" altLang="en-US" sz="4000" b="1" dirty="0" smtClean="0"/>
              <a:t> 系統開發 </a:t>
            </a:r>
            <a:r>
              <a:rPr lang="en-US" altLang="zh-TW" sz="4000" b="1" dirty="0" smtClean="0"/>
              <a:t>–</a:t>
            </a:r>
            <a:r>
              <a:rPr lang="zh-TW" altLang="en-US" sz="4000" b="1" dirty="0" smtClean="0"/>
              <a:t> 系統執行步驟</a:t>
            </a:r>
            <a:r>
              <a:rPr lang="en-US" altLang="zh-TW" sz="4000" b="1" dirty="0" smtClean="0"/>
              <a:t>(</a:t>
            </a:r>
            <a:r>
              <a:rPr lang="zh-TW" altLang="en-US" sz="4000" b="1" dirty="0" smtClean="0"/>
              <a:t>特徵計算</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30</a:t>
            </a:fld>
            <a:endParaRPr altLang="en-US" dirty="0">
              <a:solidFill>
                <a:prstClr val="black">
                  <a:tint val="75000"/>
                </a:prstClr>
              </a:solidFill>
            </a:endParaRPr>
          </a:p>
        </p:txBody>
      </p:sp>
      <p:sp>
        <p:nvSpPr>
          <p:cNvPr id="5" name="內容版面配置區 4"/>
          <p:cNvSpPr>
            <a:spLocks noGrp="1"/>
          </p:cNvSpPr>
          <p:nvPr>
            <p:ph idx="1"/>
          </p:nvPr>
        </p:nvSpPr>
        <p:spPr>
          <a:xfrm>
            <a:off x="590308" y="1245093"/>
            <a:ext cx="5505692" cy="700042"/>
          </a:xfrm>
        </p:spPr>
        <p:txBody>
          <a:bodyPr>
            <a:normAutofit/>
          </a:bodyPr>
          <a:lstStyle/>
          <a:p>
            <a:pPr marL="342900" lvl="0" indent="-342900">
              <a:buFont typeface="Wingdings" panose="05000000000000000000" pitchFamily="2" charset="2"/>
              <a:buChar char="l"/>
            </a:pPr>
            <a:r>
              <a:rPr lang="zh-TW" altLang="en-US" b="1" dirty="0" smtClean="0">
                <a:latin typeface="+mn-ea"/>
              </a:rPr>
              <a:t>訊號擷取、濾波與特徵計算</a:t>
            </a:r>
            <a:endParaRPr lang="en-US" altLang="zh-TW" b="1" dirty="0">
              <a:latin typeface="+mn-ea"/>
            </a:endParaRPr>
          </a:p>
          <a:p>
            <a:pPr lvl="1" indent="0">
              <a:buNone/>
            </a:pPr>
            <a:endParaRPr lang="en-US" altLang="zh-TW" b="1" dirty="0" smtClean="0"/>
          </a:p>
          <a:p>
            <a:pPr lvl="1" indent="0">
              <a:buNone/>
            </a:pPr>
            <a:endParaRPr lang="en-US" altLang="zh-TW" b="1" dirty="0"/>
          </a:p>
        </p:txBody>
      </p:sp>
      <p:sp>
        <p:nvSpPr>
          <p:cNvPr id="10" name="內容版面配置區 4"/>
          <p:cNvSpPr txBox="1">
            <a:spLocks/>
          </p:cNvSpPr>
          <p:nvPr/>
        </p:nvSpPr>
        <p:spPr>
          <a:xfrm>
            <a:off x="5887810" y="6310169"/>
            <a:ext cx="1661566"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smtClean="0">
                <a:solidFill>
                  <a:schemeClr val="tx1"/>
                </a:solidFill>
              </a:rPr>
              <a:t>特徵計算</a:t>
            </a:r>
          </a:p>
        </p:txBody>
      </p:sp>
      <p:sp>
        <p:nvSpPr>
          <p:cNvPr id="7"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2" name="Rectangle 4"/>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3" name="物件 12"/>
          <p:cNvGraphicFramePr>
            <a:graphicFrameLocks noChangeAspect="1"/>
          </p:cNvGraphicFramePr>
          <p:nvPr>
            <p:extLst>
              <p:ext uri="{D42A27DB-BD31-4B8C-83A1-F6EECF244321}">
                <p14:modId xmlns:p14="http://schemas.microsoft.com/office/powerpoint/2010/main" val="2897762373"/>
              </p:ext>
            </p:extLst>
          </p:nvPr>
        </p:nvGraphicFramePr>
        <p:xfrm>
          <a:off x="3824866" y="1639227"/>
          <a:ext cx="5073806" cy="4825438"/>
        </p:xfrm>
        <a:graphic>
          <a:graphicData uri="http://schemas.openxmlformats.org/presentationml/2006/ole">
            <mc:AlternateContent xmlns:mc="http://schemas.openxmlformats.org/markup-compatibility/2006">
              <mc:Choice xmlns:v="urn:schemas-microsoft-com:vml" Requires="v">
                <p:oleObj spid="_x0000_s48583" name="Visio" r:id="rId4" imgW="5303520" imgH="5027670" progId="">
                  <p:embed/>
                </p:oleObj>
              </mc:Choice>
              <mc:Fallback>
                <p:oleObj name="Visio" r:id="rId4" imgW="5303520" imgH="5027670" progId="">
                  <p:embed/>
                  <p:pic>
                    <p:nvPicPr>
                      <p:cNvPr id="0" name="Picture 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4866" y="1639227"/>
                        <a:ext cx="5073806" cy="4825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701699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smtClean="0"/>
              <a:t>3.</a:t>
            </a:r>
            <a:r>
              <a:rPr lang="zh-TW" altLang="en-US" sz="4000" b="1" dirty="0" smtClean="0"/>
              <a:t> 系統開發 </a:t>
            </a:r>
            <a:r>
              <a:rPr lang="en-US" altLang="zh-TW" sz="4000" b="1" dirty="0" smtClean="0"/>
              <a:t>–</a:t>
            </a:r>
            <a:r>
              <a:rPr lang="zh-TW" altLang="en-US" sz="4000" b="1" dirty="0" smtClean="0"/>
              <a:t> 系統執行步驟</a:t>
            </a:r>
            <a:r>
              <a:rPr lang="en-US" altLang="zh-TW" sz="4000" b="1" dirty="0" smtClean="0"/>
              <a:t>(</a:t>
            </a:r>
            <a:r>
              <a:rPr lang="zh-TW" altLang="en-US" sz="4000" b="1" dirty="0" smtClean="0"/>
              <a:t>影像擷取</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31</a:t>
            </a:fld>
            <a:endParaRPr altLang="en-US" dirty="0">
              <a:solidFill>
                <a:prstClr val="black">
                  <a:tint val="75000"/>
                </a:prstClr>
              </a:solidFill>
            </a:endParaRPr>
          </a:p>
        </p:txBody>
      </p:sp>
      <p:sp>
        <p:nvSpPr>
          <p:cNvPr id="5" name="內容版面配置區 4"/>
          <p:cNvSpPr>
            <a:spLocks noGrp="1"/>
          </p:cNvSpPr>
          <p:nvPr>
            <p:ph idx="1"/>
          </p:nvPr>
        </p:nvSpPr>
        <p:spPr>
          <a:xfrm>
            <a:off x="590308" y="1328462"/>
            <a:ext cx="5505692" cy="700042"/>
          </a:xfrm>
        </p:spPr>
        <p:txBody>
          <a:bodyPr>
            <a:normAutofit/>
          </a:bodyPr>
          <a:lstStyle/>
          <a:p>
            <a:pPr marL="342900" lvl="0" indent="-342900">
              <a:buFont typeface="Wingdings" panose="05000000000000000000" pitchFamily="2" charset="2"/>
              <a:buChar char="l"/>
            </a:pPr>
            <a:r>
              <a:rPr lang="zh-TW" altLang="en-US" b="1" dirty="0" smtClean="0">
                <a:latin typeface="+mn-ea"/>
              </a:rPr>
              <a:t>顯微攝影機規格</a:t>
            </a:r>
            <a:endParaRPr lang="en-US" altLang="zh-TW" b="1" dirty="0">
              <a:latin typeface="+mn-ea"/>
            </a:endParaRPr>
          </a:p>
          <a:p>
            <a:pPr lvl="1" indent="0">
              <a:buNone/>
            </a:pPr>
            <a:endParaRPr lang="en-US" altLang="zh-TW" b="1" dirty="0" smtClean="0"/>
          </a:p>
          <a:p>
            <a:pPr lvl="1" indent="0">
              <a:buNone/>
            </a:pPr>
            <a:endParaRPr lang="en-US" altLang="zh-TW" b="1" dirty="0"/>
          </a:p>
        </p:txBody>
      </p:sp>
      <p:sp>
        <p:nvSpPr>
          <p:cNvPr id="7"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2" name="Rectangle 4"/>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3" name="表格 12"/>
          <p:cNvGraphicFramePr>
            <a:graphicFrameLocks noGrp="1"/>
          </p:cNvGraphicFramePr>
          <p:nvPr>
            <p:extLst>
              <p:ext uri="{D42A27DB-BD31-4B8C-83A1-F6EECF244321}">
                <p14:modId xmlns:p14="http://schemas.microsoft.com/office/powerpoint/2010/main" val="3923790631"/>
              </p:ext>
            </p:extLst>
          </p:nvPr>
        </p:nvGraphicFramePr>
        <p:xfrm>
          <a:off x="968905" y="2524624"/>
          <a:ext cx="5524822" cy="3595657"/>
        </p:xfrm>
        <a:graphic>
          <a:graphicData uri="http://schemas.openxmlformats.org/drawingml/2006/table">
            <a:tbl>
              <a:tblPr firstRow="1" firstCol="1" bandRow="1">
                <a:tableStyleId>{5C22544A-7EE6-4342-B048-85BDC9FD1C3A}</a:tableStyleId>
              </a:tblPr>
              <a:tblGrid>
                <a:gridCol w="2762411"/>
                <a:gridCol w="2762411"/>
              </a:tblGrid>
              <a:tr h="670328">
                <a:tc>
                  <a:txBody>
                    <a:bodyPr/>
                    <a:lstStyle/>
                    <a:p>
                      <a:pPr algn="ctr">
                        <a:lnSpc>
                          <a:spcPct val="150000"/>
                        </a:lnSpc>
                        <a:spcAft>
                          <a:spcPts val="0"/>
                        </a:spcAft>
                      </a:pPr>
                      <a:r>
                        <a:rPr lang="zh-TW" sz="2000" kern="100" dirty="0">
                          <a:effectLst/>
                        </a:rPr>
                        <a:t>型號</a:t>
                      </a:r>
                      <a:endParaRPr lang="zh-TW" sz="20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2000" kern="100">
                          <a:effectLst/>
                        </a:rPr>
                        <a:t>USB-Digital Microscope</a:t>
                      </a:r>
                      <a:endParaRPr lang="zh-TW" sz="2000" kern="100">
                        <a:effectLst/>
                        <a:latin typeface="Times New Roman"/>
                        <a:ea typeface="標楷體"/>
                        <a:cs typeface="Times New Roman"/>
                      </a:endParaRPr>
                    </a:p>
                  </a:txBody>
                  <a:tcPr marL="68580" marR="68580" marT="0" marB="0"/>
                </a:tc>
              </a:tr>
              <a:tr h="631148">
                <a:tc>
                  <a:txBody>
                    <a:bodyPr/>
                    <a:lstStyle/>
                    <a:p>
                      <a:pPr algn="ctr">
                        <a:lnSpc>
                          <a:spcPct val="150000"/>
                        </a:lnSpc>
                        <a:spcAft>
                          <a:spcPts val="0"/>
                        </a:spcAft>
                      </a:pPr>
                      <a:r>
                        <a:rPr lang="zh-TW" sz="2000" kern="100" dirty="0">
                          <a:effectLst/>
                        </a:rPr>
                        <a:t>放大倍率</a:t>
                      </a:r>
                      <a:endParaRPr lang="zh-TW" sz="20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2000" kern="100" dirty="0">
                          <a:effectLst/>
                        </a:rPr>
                        <a:t>1~500</a:t>
                      </a:r>
                      <a:r>
                        <a:rPr lang="zh-TW" sz="2000" kern="100" dirty="0">
                          <a:effectLst/>
                        </a:rPr>
                        <a:t>倍</a:t>
                      </a:r>
                      <a:endParaRPr lang="zh-TW" sz="2000" kern="100" dirty="0">
                        <a:effectLst/>
                        <a:latin typeface="Times New Roman"/>
                        <a:ea typeface="標楷體"/>
                        <a:cs typeface="Times New Roman"/>
                      </a:endParaRPr>
                    </a:p>
                  </a:txBody>
                  <a:tcPr marL="68580" marR="68580" marT="0" marB="0"/>
                </a:tc>
              </a:tr>
              <a:tr h="614141">
                <a:tc>
                  <a:txBody>
                    <a:bodyPr/>
                    <a:lstStyle/>
                    <a:p>
                      <a:pPr algn="ctr">
                        <a:lnSpc>
                          <a:spcPct val="150000"/>
                        </a:lnSpc>
                        <a:spcAft>
                          <a:spcPts val="0"/>
                        </a:spcAft>
                      </a:pPr>
                      <a:r>
                        <a:rPr lang="zh-TW" sz="2000" kern="100">
                          <a:effectLst/>
                        </a:rPr>
                        <a:t>影像解析度</a:t>
                      </a:r>
                      <a:endParaRPr lang="zh-TW" sz="20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2000" kern="100" dirty="0">
                          <a:effectLst/>
                        </a:rPr>
                        <a:t>1600 x 1200</a:t>
                      </a:r>
                      <a:endParaRPr lang="zh-TW" sz="2000" kern="100" dirty="0">
                        <a:effectLst/>
                        <a:latin typeface="Times New Roman"/>
                        <a:ea typeface="標楷體"/>
                        <a:cs typeface="Times New Roman"/>
                      </a:endParaRPr>
                    </a:p>
                  </a:txBody>
                  <a:tcPr marL="68580" marR="68580" marT="0" marB="0"/>
                </a:tc>
              </a:tr>
              <a:tr h="614141">
                <a:tc>
                  <a:txBody>
                    <a:bodyPr/>
                    <a:lstStyle/>
                    <a:p>
                      <a:pPr algn="ctr">
                        <a:lnSpc>
                          <a:spcPct val="150000"/>
                        </a:lnSpc>
                        <a:spcAft>
                          <a:spcPts val="0"/>
                        </a:spcAft>
                      </a:pPr>
                      <a:r>
                        <a:rPr lang="zh-TW" sz="2000" kern="100">
                          <a:effectLst/>
                        </a:rPr>
                        <a:t>傳輸介面</a:t>
                      </a:r>
                      <a:endParaRPr lang="zh-TW" sz="20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2000" kern="100" dirty="0">
                          <a:effectLst/>
                        </a:rPr>
                        <a:t>USB 2.0</a:t>
                      </a:r>
                      <a:endParaRPr lang="zh-TW" sz="2000" kern="100" dirty="0">
                        <a:effectLst/>
                        <a:latin typeface="Times New Roman"/>
                        <a:ea typeface="標楷體"/>
                        <a:cs typeface="Times New Roman"/>
                      </a:endParaRPr>
                    </a:p>
                  </a:txBody>
                  <a:tcPr marL="68580" marR="68580" marT="0" marB="0"/>
                </a:tc>
              </a:tr>
              <a:tr h="821827">
                <a:tc>
                  <a:txBody>
                    <a:bodyPr/>
                    <a:lstStyle/>
                    <a:p>
                      <a:pPr algn="ctr">
                        <a:lnSpc>
                          <a:spcPct val="150000"/>
                        </a:lnSpc>
                        <a:spcAft>
                          <a:spcPts val="0"/>
                        </a:spcAft>
                      </a:pPr>
                      <a:r>
                        <a:rPr lang="zh-TW" sz="2000" kern="100">
                          <a:effectLst/>
                        </a:rPr>
                        <a:t>光源</a:t>
                      </a:r>
                      <a:endParaRPr lang="zh-TW" sz="20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2000" kern="100" dirty="0">
                          <a:effectLst/>
                        </a:rPr>
                        <a:t>可調整式環形光</a:t>
                      </a:r>
                      <a:endParaRPr lang="zh-TW" sz="2000" kern="100" dirty="0">
                        <a:effectLst/>
                        <a:latin typeface="Times New Roman"/>
                        <a:ea typeface="標楷體"/>
                        <a:cs typeface="Times New Roman"/>
                      </a:endParaRPr>
                    </a:p>
                  </a:txBody>
                  <a:tcPr marL="68580" marR="68580" marT="0" marB="0"/>
                </a:tc>
              </a:tr>
            </a:tbl>
          </a:graphicData>
        </a:graphic>
      </p:graphicFrame>
      <p:pic>
        <p:nvPicPr>
          <p:cNvPr id="5017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2456" y="1551346"/>
            <a:ext cx="3404490" cy="1946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圖片 20" descr="C:\Users\hao\AppData\Local\Microsoft\Windows\Temporary Internet Files\Content.Word\video201505220003.wmv_snapshot_00.16_[2015.07.03_23.28.44].jpg"/>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7511457" y="3911215"/>
            <a:ext cx="3226917" cy="2563346"/>
          </a:xfrm>
          <a:prstGeom prst="rect">
            <a:avLst/>
          </a:prstGeom>
          <a:noFill/>
          <a:ln>
            <a:noFill/>
          </a:ln>
        </p:spPr>
      </p:pic>
    </p:spTree>
    <p:extLst>
      <p:ext uri="{BB962C8B-B14F-4D97-AF65-F5344CB8AC3E}">
        <p14:creationId xmlns:p14="http://schemas.microsoft.com/office/powerpoint/2010/main" val="10276084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smtClean="0"/>
              <a:t>3.</a:t>
            </a:r>
            <a:r>
              <a:rPr lang="zh-TW" altLang="en-US" sz="4000" b="1" dirty="0" smtClean="0"/>
              <a:t> 系統開發 </a:t>
            </a:r>
            <a:r>
              <a:rPr lang="en-US" altLang="zh-TW" sz="4000" b="1" dirty="0" smtClean="0"/>
              <a:t>–</a:t>
            </a:r>
            <a:r>
              <a:rPr lang="zh-TW" altLang="en-US" sz="4000" b="1" dirty="0" smtClean="0"/>
              <a:t> 系統執行步驟</a:t>
            </a:r>
            <a:r>
              <a:rPr lang="en-US" altLang="zh-TW" sz="4000" b="1" dirty="0" smtClean="0"/>
              <a:t>(</a:t>
            </a:r>
            <a:r>
              <a:rPr lang="zh-TW" altLang="en-US" sz="4000" b="1" dirty="0" smtClean="0"/>
              <a:t>磨耗計算</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32</a:t>
            </a:fld>
            <a:endParaRPr altLang="en-US" dirty="0">
              <a:solidFill>
                <a:prstClr val="black">
                  <a:tint val="75000"/>
                </a:prstClr>
              </a:solidFill>
            </a:endParaRPr>
          </a:p>
        </p:txBody>
      </p:sp>
      <p:sp>
        <p:nvSpPr>
          <p:cNvPr id="5" name="內容版面配置區 4"/>
          <p:cNvSpPr>
            <a:spLocks noGrp="1"/>
          </p:cNvSpPr>
          <p:nvPr>
            <p:ph idx="1"/>
          </p:nvPr>
        </p:nvSpPr>
        <p:spPr>
          <a:xfrm>
            <a:off x="590308" y="1245093"/>
            <a:ext cx="5505692" cy="700042"/>
          </a:xfrm>
        </p:spPr>
        <p:txBody>
          <a:bodyPr>
            <a:normAutofit/>
          </a:bodyPr>
          <a:lstStyle/>
          <a:p>
            <a:pPr marL="342900" lvl="0" indent="-342900">
              <a:buFont typeface="Wingdings" panose="05000000000000000000" pitchFamily="2" charset="2"/>
              <a:buChar char="l"/>
            </a:pPr>
            <a:r>
              <a:rPr lang="zh-TW" altLang="en-US" b="1" dirty="0" smtClean="0">
                <a:latin typeface="+mn-ea"/>
              </a:rPr>
              <a:t>影像前處理與磨耗計算</a:t>
            </a:r>
            <a:endParaRPr lang="en-US" altLang="zh-TW" b="1" dirty="0">
              <a:latin typeface="+mn-ea"/>
            </a:endParaRPr>
          </a:p>
          <a:p>
            <a:pPr lvl="1" indent="0">
              <a:buNone/>
            </a:pPr>
            <a:endParaRPr lang="en-US" altLang="zh-TW" b="1" dirty="0" smtClean="0"/>
          </a:p>
          <a:p>
            <a:pPr lvl="1" indent="0">
              <a:buNone/>
            </a:pPr>
            <a:endParaRPr lang="en-US" altLang="zh-TW" b="1" dirty="0"/>
          </a:p>
        </p:txBody>
      </p:sp>
      <p:sp>
        <p:nvSpPr>
          <p:cNvPr id="7"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2" name="Rectangle 4"/>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9" name="內容版面配置區 4"/>
          <p:cNvSpPr txBox="1">
            <a:spLocks/>
          </p:cNvSpPr>
          <p:nvPr/>
        </p:nvSpPr>
        <p:spPr>
          <a:xfrm>
            <a:off x="5947282" y="6151877"/>
            <a:ext cx="1661566"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smtClean="0">
                <a:solidFill>
                  <a:schemeClr val="tx1"/>
                </a:solidFill>
              </a:rPr>
              <a:t>磨耗計算流程</a:t>
            </a:r>
          </a:p>
        </p:txBody>
      </p:sp>
      <p:sp>
        <p:nvSpPr>
          <p:cNvPr id="1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6" name="物件 15"/>
          <p:cNvGraphicFramePr>
            <a:graphicFrameLocks noChangeAspect="1"/>
          </p:cNvGraphicFramePr>
          <p:nvPr>
            <p:extLst>
              <p:ext uri="{D42A27DB-BD31-4B8C-83A1-F6EECF244321}">
                <p14:modId xmlns:p14="http://schemas.microsoft.com/office/powerpoint/2010/main" val="1627185676"/>
              </p:ext>
            </p:extLst>
          </p:nvPr>
        </p:nvGraphicFramePr>
        <p:xfrm>
          <a:off x="3292690" y="1717288"/>
          <a:ext cx="6152393" cy="4644623"/>
        </p:xfrm>
        <a:graphic>
          <a:graphicData uri="http://schemas.openxmlformats.org/presentationml/2006/ole">
            <mc:AlternateContent xmlns:mc="http://schemas.openxmlformats.org/markup-compatibility/2006">
              <mc:Choice xmlns:v="urn:schemas-microsoft-com:vml" Requires="v">
                <p:oleObj spid="_x0000_s51647" name="Visio" r:id="rId4" imgW="5231665" imgH="3958470" progId="">
                  <p:embed/>
                </p:oleObj>
              </mc:Choice>
              <mc:Fallback>
                <p:oleObj name="Visio" r:id="rId4" imgW="5231665" imgH="3958470" progId="">
                  <p:embed/>
                  <p:pic>
                    <p:nvPicPr>
                      <p:cNvPr id="0" name="Picture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2690" y="1717288"/>
                        <a:ext cx="6152393" cy="46446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649639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smtClean="0"/>
              <a:t>3.</a:t>
            </a:r>
            <a:r>
              <a:rPr lang="zh-TW" altLang="en-US" sz="4000" b="1" dirty="0" smtClean="0"/>
              <a:t> 系統開發 </a:t>
            </a:r>
            <a:r>
              <a:rPr lang="en-US" altLang="zh-TW" sz="4000" b="1" dirty="0" smtClean="0"/>
              <a:t>–</a:t>
            </a:r>
            <a:r>
              <a:rPr lang="zh-TW" altLang="en-US" sz="4000" b="1" dirty="0" smtClean="0"/>
              <a:t> 系統執行步驟</a:t>
            </a:r>
            <a:r>
              <a:rPr lang="en-US" altLang="zh-TW" sz="4000" b="1" dirty="0" smtClean="0"/>
              <a:t>(</a:t>
            </a:r>
            <a:r>
              <a:rPr lang="zh-TW" altLang="en-US" sz="4000" b="1" dirty="0" smtClean="0"/>
              <a:t>磨耗計算</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33</a:t>
            </a:fld>
            <a:endParaRPr altLang="en-US" dirty="0">
              <a:solidFill>
                <a:prstClr val="black">
                  <a:tint val="75000"/>
                </a:prstClr>
              </a:solidFill>
            </a:endParaRPr>
          </a:p>
        </p:txBody>
      </p:sp>
      <p:sp>
        <p:nvSpPr>
          <p:cNvPr id="5" name="內容版面配置區 4"/>
          <p:cNvSpPr>
            <a:spLocks noGrp="1"/>
          </p:cNvSpPr>
          <p:nvPr>
            <p:ph idx="1"/>
          </p:nvPr>
        </p:nvSpPr>
        <p:spPr>
          <a:xfrm>
            <a:off x="8280897" y="3840569"/>
            <a:ext cx="4063503" cy="2896233"/>
          </a:xfrm>
        </p:spPr>
        <p:txBody>
          <a:bodyPr>
            <a:normAutofit/>
          </a:bodyPr>
          <a:lstStyle/>
          <a:p>
            <a:pPr marL="342900" lvl="0" indent="-342900">
              <a:buFont typeface="Wingdings" panose="05000000000000000000" pitchFamily="2" charset="2"/>
              <a:buChar char="l"/>
            </a:pPr>
            <a:r>
              <a:rPr lang="zh-TW" altLang="en-US" b="1" dirty="0" smtClean="0">
                <a:latin typeface="+mn-ea"/>
              </a:rPr>
              <a:t>量</a:t>
            </a:r>
            <a:r>
              <a:rPr lang="zh-TW" altLang="en-US" b="1" dirty="0">
                <a:latin typeface="+mn-ea"/>
              </a:rPr>
              <a:t>刀時拍攝兩張照片</a:t>
            </a:r>
          </a:p>
          <a:p>
            <a:pPr marL="342900" lvl="0" indent="-342900">
              <a:buFont typeface="Wingdings" panose="05000000000000000000" pitchFamily="2" charset="2"/>
              <a:buChar char="l"/>
            </a:pPr>
            <a:r>
              <a:rPr lang="zh-TW" altLang="en-US" b="1" dirty="0">
                <a:latin typeface="+mn-ea"/>
              </a:rPr>
              <a:t>兩張照片</a:t>
            </a:r>
            <a:r>
              <a:rPr lang="en-US" altLang="zh-TW" b="1" dirty="0">
                <a:latin typeface="+mn-ea"/>
              </a:rPr>
              <a:t>Y</a:t>
            </a:r>
            <a:r>
              <a:rPr lang="zh-TW" altLang="en-US" b="1" dirty="0">
                <a:latin typeface="+mn-ea"/>
              </a:rPr>
              <a:t>軸相距</a:t>
            </a:r>
            <a:r>
              <a:rPr lang="en-US" altLang="zh-TW" b="1" dirty="0">
                <a:latin typeface="+mn-ea"/>
              </a:rPr>
              <a:t>1mm</a:t>
            </a:r>
          </a:p>
          <a:p>
            <a:pPr marL="342900" lvl="0" indent="-342900">
              <a:buFont typeface="Wingdings" panose="05000000000000000000" pitchFamily="2" charset="2"/>
              <a:buChar char="l"/>
            </a:pPr>
            <a:r>
              <a:rPr lang="zh-TW" altLang="en-US" b="1" dirty="0">
                <a:latin typeface="+mn-ea"/>
              </a:rPr>
              <a:t>計算兩張照片位移畫素</a:t>
            </a:r>
          </a:p>
          <a:p>
            <a:pPr marL="342900" lvl="0" indent="-342900">
              <a:buFont typeface="Wingdings" panose="05000000000000000000" pitchFamily="2" charset="2"/>
              <a:buChar char="l"/>
            </a:pPr>
            <a:r>
              <a:rPr lang="en-US" altLang="zh-TW" b="1" dirty="0">
                <a:latin typeface="+mn-ea"/>
              </a:rPr>
              <a:t>(</a:t>
            </a:r>
            <a:r>
              <a:rPr lang="zh-TW" altLang="en-US" b="1" dirty="0">
                <a:latin typeface="+mn-ea"/>
              </a:rPr>
              <a:t>實際位距離</a:t>
            </a:r>
            <a:r>
              <a:rPr lang="en-US" altLang="zh-TW" b="1" dirty="0">
                <a:latin typeface="+mn-ea"/>
              </a:rPr>
              <a:t>)/(</a:t>
            </a:r>
            <a:r>
              <a:rPr lang="zh-TW" altLang="en-US" b="1" dirty="0">
                <a:latin typeface="+mn-ea"/>
              </a:rPr>
              <a:t>畫素位移距離</a:t>
            </a:r>
            <a:r>
              <a:rPr lang="en-US" altLang="zh-TW" b="1" dirty="0">
                <a:latin typeface="+mn-ea"/>
              </a:rPr>
              <a:t>)</a:t>
            </a:r>
          </a:p>
          <a:p>
            <a:pPr marL="342900" lvl="0" indent="-342900">
              <a:buFont typeface="Wingdings" panose="05000000000000000000" pitchFamily="2" charset="2"/>
              <a:buChar char="l"/>
            </a:pPr>
            <a:r>
              <a:rPr lang="zh-TW" altLang="en-US" b="1" dirty="0">
                <a:latin typeface="+mn-ea"/>
              </a:rPr>
              <a:t>即可得到比例尺</a:t>
            </a:r>
          </a:p>
          <a:p>
            <a:pPr lvl="1" indent="0">
              <a:buNone/>
            </a:pPr>
            <a:endParaRPr lang="en-US" altLang="zh-TW" b="1" dirty="0" smtClean="0"/>
          </a:p>
          <a:p>
            <a:pPr lvl="1" indent="0">
              <a:buNone/>
            </a:pPr>
            <a:endParaRPr lang="en-US" altLang="zh-TW" b="1" dirty="0"/>
          </a:p>
        </p:txBody>
      </p:sp>
      <p:sp>
        <p:nvSpPr>
          <p:cNvPr id="7"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2" name="Rectangle 4"/>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17" name="Picture 3" descr="E:\課程資料\東台報告\報告11\計算尺度.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390" y="1374954"/>
            <a:ext cx="7748456" cy="436276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E:\課程資料\東台報告\報告11\DSC06017.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472803" y="1154247"/>
            <a:ext cx="2937741" cy="215361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線單箭頭接點 19"/>
          <p:cNvCxnSpPr/>
          <p:nvPr/>
        </p:nvCxnSpPr>
        <p:spPr>
          <a:xfrm>
            <a:off x="3385227" y="3198918"/>
            <a:ext cx="700391" cy="1"/>
          </a:xfrm>
          <a:prstGeom prst="straightConnector1">
            <a:avLst/>
          </a:prstGeom>
          <a:ln w="47625">
            <a:headEnd type="arrow"/>
            <a:tailEnd type="arrow"/>
          </a:ln>
        </p:spPr>
        <p:style>
          <a:lnRef idx="3">
            <a:schemeClr val="accent4"/>
          </a:lnRef>
          <a:fillRef idx="0">
            <a:schemeClr val="accent4"/>
          </a:fillRef>
          <a:effectRef idx="2">
            <a:schemeClr val="accent4"/>
          </a:effectRef>
          <a:fontRef idx="minor">
            <a:schemeClr val="tx1"/>
          </a:fontRef>
        </p:style>
      </p:cxnSp>
      <p:cxnSp>
        <p:nvCxnSpPr>
          <p:cNvPr id="21" name="直線單箭頭接點 20"/>
          <p:cNvCxnSpPr/>
          <p:nvPr/>
        </p:nvCxnSpPr>
        <p:spPr>
          <a:xfrm flipV="1">
            <a:off x="10249280" y="1992688"/>
            <a:ext cx="342305" cy="432087"/>
          </a:xfrm>
          <a:prstGeom prst="straightConnector1">
            <a:avLst/>
          </a:prstGeom>
          <a:ln w="47625">
            <a:headEnd type="arrow"/>
            <a:tailEnd type="arrow"/>
          </a:ln>
        </p:spPr>
        <p:style>
          <a:lnRef idx="3">
            <a:schemeClr val="accent4"/>
          </a:lnRef>
          <a:fillRef idx="0">
            <a:schemeClr val="accent4"/>
          </a:fillRef>
          <a:effectRef idx="2">
            <a:schemeClr val="accent4"/>
          </a:effectRef>
          <a:fontRef idx="minor">
            <a:schemeClr val="tx1"/>
          </a:fontRef>
        </p:style>
      </p:cxnSp>
      <p:sp>
        <p:nvSpPr>
          <p:cNvPr id="22" name="內容版面配置區 2"/>
          <p:cNvSpPr txBox="1">
            <a:spLocks/>
          </p:cNvSpPr>
          <p:nvPr/>
        </p:nvSpPr>
        <p:spPr>
          <a:xfrm>
            <a:off x="3163192" y="3301845"/>
            <a:ext cx="922426" cy="508988"/>
          </a:xfrm>
          <a:prstGeom prst="rect">
            <a:avLst/>
          </a:prstGeom>
        </p:spPr>
        <p:txBody>
          <a:bodyPr vert="horz" lIns="91440" tIns="45720" rIns="91440" bIns="45720" rtlCol="0">
            <a:normAutofit lnSpcReduction="10000"/>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120000"/>
              </a:lnSpc>
            </a:pPr>
            <a:r>
              <a:rPr lang="en-US" altLang="zh-TW" sz="2400" b="1"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1mm</a:t>
            </a:r>
            <a:endParaRPr lang="en-US" altLang="zh-TW" sz="24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ndParaRPr>
          </a:p>
        </p:txBody>
      </p:sp>
      <p:sp>
        <p:nvSpPr>
          <p:cNvPr id="23" name="內容版面配置區 2"/>
          <p:cNvSpPr txBox="1">
            <a:spLocks/>
          </p:cNvSpPr>
          <p:nvPr/>
        </p:nvSpPr>
        <p:spPr>
          <a:xfrm rot="18626946">
            <a:off x="10267918" y="2094036"/>
            <a:ext cx="922426" cy="508988"/>
          </a:xfrm>
          <a:prstGeom prst="rect">
            <a:avLst/>
          </a:prstGeom>
        </p:spPr>
        <p:txBody>
          <a:bodyPr vert="horz" lIns="91440" tIns="45720" rIns="91440" bIns="45720" rtlCol="0">
            <a:normAutofit lnSpcReduction="10000"/>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120000"/>
              </a:lnSpc>
            </a:pPr>
            <a:r>
              <a:rPr lang="en-US" altLang="zh-TW" sz="2400" b="1"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1mm</a:t>
            </a:r>
            <a:endParaRPr lang="en-US" altLang="zh-TW" sz="24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ndParaRPr>
          </a:p>
        </p:txBody>
      </p:sp>
      <p:cxnSp>
        <p:nvCxnSpPr>
          <p:cNvPr id="24" name="直線單箭頭接點 23"/>
          <p:cNvCxnSpPr/>
          <p:nvPr/>
        </p:nvCxnSpPr>
        <p:spPr>
          <a:xfrm flipV="1">
            <a:off x="3448335" y="2274625"/>
            <a:ext cx="361950" cy="2349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5" name="直線單箭頭接點 24"/>
          <p:cNvCxnSpPr/>
          <p:nvPr/>
        </p:nvCxnSpPr>
        <p:spPr>
          <a:xfrm flipV="1">
            <a:off x="4267200" y="2231055"/>
            <a:ext cx="361950" cy="23495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6" name="內容版面配置區 2"/>
          <p:cNvSpPr txBox="1">
            <a:spLocks/>
          </p:cNvSpPr>
          <p:nvPr/>
        </p:nvSpPr>
        <p:spPr>
          <a:xfrm>
            <a:off x="3448335" y="2429682"/>
            <a:ext cx="922426" cy="508988"/>
          </a:xfrm>
          <a:prstGeom prst="rect">
            <a:avLst/>
          </a:prstGeom>
        </p:spPr>
        <p:txBody>
          <a:bodyPr vert="horz" lIns="91440" tIns="45720" rIns="91440" bIns="45720" rtlCol="0">
            <a:normAutofit fontScale="55000" lnSpcReduction="20000"/>
            <a:scene3d>
              <a:camera prst="orthographicFront"/>
              <a:lightRig rig="flat" dir="tl">
                <a:rot lat="0" lon="0" rev="6600000"/>
              </a:lightRig>
            </a:scene3d>
            <a:sp3d extrusionH="25400" contourW="8890">
              <a:bevelT w="38100" h="31750"/>
              <a:contourClr>
                <a:schemeClr val="accent2">
                  <a:shade val="75000"/>
                </a:schemeClr>
              </a:contourClr>
            </a:sp3d>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120000"/>
              </a:lnSpc>
            </a:pPr>
            <a:r>
              <a:rPr lang="en-US" altLang="zh-TW"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321.0</a:t>
            </a:r>
            <a:r>
              <a:rPr lang="zh-TW" altLang="en-US" sz="2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altLang="zh-TW" sz="24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px</a:t>
            </a:r>
            <a:endParaRPr lang="en-US" altLang="zh-TW"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7" name="內容版面配置區 2"/>
          <p:cNvSpPr txBox="1">
            <a:spLocks/>
          </p:cNvSpPr>
          <p:nvPr/>
        </p:nvSpPr>
        <p:spPr>
          <a:xfrm>
            <a:off x="1754913" y="4783225"/>
            <a:ext cx="1874397" cy="508988"/>
          </a:xfrm>
          <a:prstGeom prst="rect">
            <a:avLst/>
          </a:prstGeom>
        </p:spPr>
        <p:txBody>
          <a:bodyPr vert="horz" lIns="91440" tIns="45720" rIns="91440" bIns="45720" rtlCol="0">
            <a:normAutofit fontScale="55000" lnSpcReduction="20000"/>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120000"/>
              </a:lnSpc>
            </a:pPr>
            <a:r>
              <a:rPr lang="en-US" altLang="zh-TW"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1px = 0.00311mm</a:t>
            </a:r>
            <a:endParaRPr lang="en-US" altLang="zh-TW"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cxnSp>
        <p:nvCxnSpPr>
          <p:cNvPr id="28" name="直線接點 27"/>
          <p:cNvCxnSpPr/>
          <p:nvPr/>
        </p:nvCxnSpPr>
        <p:spPr>
          <a:xfrm>
            <a:off x="3810285" y="2206082"/>
            <a:ext cx="818865" cy="0"/>
          </a:xfrm>
          <a:prstGeom prst="line">
            <a:avLst/>
          </a:prstGeom>
          <a:ln w="19050" cmpd="sng"/>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474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smtClean="0"/>
              <a:t>3.</a:t>
            </a:r>
            <a:r>
              <a:rPr lang="zh-TW" altLang="en-US" sz="4000" b="1" dirty="0" smtClean="0"/>
              <a:t> 系統開發 </a:t>
            </a:r>
            <a:r>
              <a:rPr lang="en-US" altLang="zh-TW" sz="4000" b="1" dirty="0" smtClean="0"/>
              <a:t>–</a:t>
            </a:r>
            <a:r>
              <a:rPr lang="zh-TW" altLang="en-US" sz="4000" b="1" dirty="0" smtClean="0"/>
              <a:t> 系統執行步驟</a:t>
            </a:r>
            <a:r>
              <a:rPr lang="en-US" altLang="zh-TW" sz="4000" b="1" dirty="0" smtClean="0"/>
              <a:t>(</a:t>
            </a:r>
            <a:r>
              <a:rPr lang="zh-TW" altLang="en-US" sz="4000" b="1" dirty="0" smtClean="0"/>
              <a:t>磨耗計算</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34</a:t>
            </a:fld>
            <a:endParaRPr altLang="en-US" dirty="0">
              <a:solidFill>
                <a:prstClr val="black">
                  <a:tint val="75000"/>
                </a:prstClr>
              </a:solidFill>
            </a:endParaRPr>
          </a:p>
        </p:txBody>
      </p:sp>
      <p:sp>
        <p:nvSpPr>
          <p:cNvPr id="5" name="內容版面配置區 4"/>
          <p:cNvSpPr>
            <a:spLocks noGrp="1"/>
          </p:cNvSpPr>
          <p:nvPr>
            <p:ph idx="1"/>
          </p:nvPr>
        </p:nvSpPr>
        <p:spPr>
          <a:xfrm>
            <a:off x="9507531" y="1443056"/>
            <a:ext cx="2379669" cy="1144027"/>
          </a:xfrm>
        </p:spPr>
        <p:txBody>
          <a:bodyPr>
            <a:normAutofit/>
          </a:bodyPr>
          <a:lstStyle/>
          <a:p>
            <a:pPr marL="342900" lvl="0" indent="-342900">
              <a:buFont typeface="Wingdings" panose="05000000000000000000" pitchFamily="2" charset="2"/>
              <a:buChar char="l"/>
            </a:pPr>
            <a:r>
              <a:rPr lang="zh-TW" altLang="en-US" b="1" dirty="0" smtClean="0">
                <a:latin typeface="+mn-ea"/>
              </a:rPr>
              <a:t>選取磨耗區域</a:t>
            </a:r>
            <a:endParaRPr lang="zh-TW" altLang="en-US" b="1" dirty="0">
              <a:latin typeface="+mn-ea"/>
            </a:endParaRPr>
          </a:p>
          <a:p>
            <a:pPr marL="342900" lvl="0" indent="-342900">
              <a:buFont typeface="Wingdings" panose="05000000000000000000" pitchFamily="2" charset="2"/>
              <a:buChar char="l"/>
            </a:pPr>
            <a:r>
              <a:rPr lang="zh-TW" altLang="en-US" b="1" dirty="0" smtClean="0">
                <a:latin typeface="+mn-ea"/>
              </a:rPr>
              <a:t>取得選取總畫素</a:t>
            </a:r>
            <a:endParaRPr lang="en-US" altLang="zh-TW" b="1" dirty="0"/>
          </a:p>
        </p:txBody>
      </p:sp>
      <p:sp>
        <p:nvSpPr>
          <p:cNvPr id="7"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2" name="Rectangle 4"/>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31" name="Picture 4" descr="E:\課程資料\東台報告\報告11\計算尺度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483" y="1240125"/>
            <a:ext cx="9074375" cy="509729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單箭頭接點 31"/>
          <p:cNvCxnSpPr/>
          <p:nvPr/>
        </p:nvCxnSpPr>
        <p:spPr>
          <a:xfrm flipH="1">
            <a:off x="3953119" y="3230432"/>
            <a:ext cx="713148"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3" name="橢圓 32"/>
          <p:cNvSpPr/>
          <p:nvPr/>
        </p:nvSpPr>
        <p:spPr>
          <a:xfrm>
            <a:off x="6334812" y="4308049"/>
            <a:ext cx="1131217" cy="273378"/>
          </a:xfrm>
          <a:prstGeom prst="ellipse">
            <a:avLst/>
          </a:prstGeom>
          <a:noFill/>
          <a:ln w="349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直線接點 33"/>
          <p:cNvCxnSpPr/>
          <p:nvPr/>
        </p:nvCxnSpPr>
        <p:spPr>
          <a:xfrm>
            <a:off x="3082565" y="5109328"/>
            <a:ext cx="254524" cy="207390"/>
          </a:xfrm>
          <a:prstGeom prst="line">
            <a:avLst/>
          </a:prstGeom>
        </p:spPr>
        <p:style>
          <a:lnRef idx="3">
            <a:schemeClr val="accent4"/>
          </a:lnRef>
          <a:fillRef idx="0">
            <a:schemeClr val="accent4"/>
          </a:fillRef>
          <a:effectRef idx="2">
            <a:schemeClr val="accent4"/>
          </a:effectRef>
          <a:fontRef idx="minor">
            <a:schemeClr val="tx1"/>
          </a:fontRef>
        </p:style>
      </p:cxnSp>
      <p:cxnSp>
        <p:nvCxnSpPr>
          <p:cNvPr id="35" name="直線接點 34"/>
          <p:cNvCxnSpPr/>
          <p:nvPr/>
        </p:nvCxnSpPr>
        <p:spPr>
          <a:xfrm>
            <a:off x="3209827" y="4826524"/>
            <a:ext cx="254524" cy="20739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直線接點 35"/>
          <p:cNvCxnSpPr/>
          <p:nvPr/>
        </p:nvCxnSpPr>
        <p:spPr>
          <a:xfrm>
            <a:off x="3299382" y="4374037"/>
            <a:ext cx="254524" cy="207390"/>
          </a:xfrm>
          <a:prstGeom prst="line">
            <a:avLst/>
          </a:prstGeom>
        </p:spPr>
        <p:style>
          <a:lnRef idx="3">
            <a:schemeClr val="accent4"/>
          </a:lnRef>
          <a:fillRef idx="0">
            <a:schemeClr val="accent4"/>
          </a:fillRef>
          <a:effectRef idx="2">
            <a:schemeClr val="accent4"/>
          </a:effectRef>
          <a:fontRef idx="minor">
            <a:schemeClr val="tx1"/>
          </a:fontRef>
        </p:style>
      </p:cxnSp>
      <p:cxnSp>
        <p:nvCxnSpPr>
          <p:cNvPr id="37" name="直線接點 36"/>
          <p:cNvCxnSpPr/>
          <p:nvPr/>
        </p:nvCxnSpPr>
        <p:spPr>
          <a:xfrm>
            <a:off x="3426644" y="4081805"/>
            <a:ext cx="254524" cy="207390"/>
          </a:xfrm>
          <a:prstGeom prst="line">
            <a:avLst/>
          </a:prstGeom>
        </p:spPr>
        <p:style>
          <a:lnRef idx="3">
            <a:schemeClr val="accent4"/>
          </a:lnRef>
          <a:fillRef idx="0">
            <a:schemeClr val="accent4"/>
          </a:fillRef>
          <a:effectRef idx="2">
            <a:schemeClr val="accent4"/>
          </a:effectRef>
          <a:fontRef idx="minor">
            <a:schemeClr val="tx1"/>
          </a:fontRef>
        </p:style>
      </p:cxnSp>
      <p:cxnSp>
        <p:nvCxnSpPr>
          <p:cNvPr id="38" name="直線接點 37"/>
          <p:cNvCxnSpPr/>
          <p:nvPr/>
        </p:nvCxnSpPr>
        <p:spPr>
          <a:xfrm>
            <a:off x="3675026" y="3685077"/>
            <a:ext cx="254524" cy="207390"/>
          </a:xfrm>
          <a:prstGeom prst="line">
            <a:avLst/>
          </a:prstGeom>
        </p:spPr>
        <p:style>
          <a:lnRef idx="3">
            <a:schemeClr val="accent4"/>
          </a:lnRef>
          <a:fillRef idx="0">
            <a:schemeClr val="accent4"/>
          </a:fillRef>
          <a:effectRef idx="2">
            <a:schemeClr val="accent4"/>
          </a:effectRef>
          <a:fontRef idx="minor">
            <a:schemeClr val="tx1"/>
          </a:fontRef>
        </p:style>
      </p:cxnSp>
      <p:cxnSp>
        <p:nvCxnSpPr>
          <p:cNvPr id="39" name="直線接點 38"/>
          <p:cNvCxnSpPr/>
          <p:nvPr/>
        </p:nvCxnSpPr>
        <p:spPr>
          <a:xfrm>
            <a:off x="3748870" y="3195866"/>
            <a:ext cx="254524" cy="20739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直線接點 39"/>
          <p:cNvCxnSpPr/>
          <p:nvPr/>
        </p:nvCxnSpPr>
        <p:spPr>
          <a:xfrm>
            <a:off x="3929550" y="2879887"/>
            <a:ext cx="254524" cy="207390"/>
          </a:xfrm>
          <a:prstGeom prst="line">
            <a:avLst/>
          </a:prstGeom>
        </p:spPr>
        <p:style>
          <a:lnRef idx="3">
            <a:schemeClr val="accent4"/>
          </a:lnRef>
          <a:fillRef idx="0">
            <a:schemeClr val="accent4"/>
          </a:fillRef>
          <a:effectRef idx="2">
            <a:schemeClr val="accent4"/>
          </a:effectRef>
          <a:fontRef idx="minor">
            <a:schemeClr val="tx1"/>
          </a:fontRef>
        </p:style>
      </p:cxnSp>
      <p:cxnSp>
        <p:nvCxnSpPr>
          <p:cNvPr id="41" name="直線接點 40"/>
          <p:cNvCxnSpPr/>
          <p:nvPr/>
        </p:nvCxnSpPr>
        <p:spPr>
          <a:xfrm>
            <a:off x="4055169" y="2563590"/>
            <a:ext cx="254524" cy="20739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2216015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smtClean="0"/>
              <a:t>4.</a:t>
            </a:r>
            <a:r>
              <a:rPr lang="zh-TW" altLang="en-US" sz="4000" b="1" dirty="0" smtClean="0"/>
              <a:t> 實驗分析</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35</a:t>
            </a:fld>
            <a:endParaRPr altLang="en-US">
              <a:solidFill>
                <a:prstClr val="black">
                  <a:tint val="75000"/>
                </a:prstClr>
              </a:solidFill>
            </a:endParaRPr>
          </a:p>
        </p:txBody>
      </p:sp>
      <p:sp>
        <p:nvSpPr>
          <p:cNvPr id="5" name="內容版面配置區 4"/>
          <p:cNvSpPr>
            <a:spLocks noGrp="1"/>
          </p:cNvSpPr>
          <p:nvPr>
            <p:ph idx="1"/>
          </p:nvPr>
        </p:nvSpPr>
        <p:spPr>
          <a:xfrm>
            <a:off x="4180172" y="2745659"/>
            <a:ext cx="5901730" cy="2246328"/>
          </a:xfrm>
        </p:spPr>
        <p:txBody>
          <a:bodyPr>
            <a:normAutofit/>
          </a:bodyPr>
          <a:lstStyle/>
          <a:p>
            <a:pPr marL="342900" indent="-342900">
              <a:buFont typeface="Wingdings" panose="05000000000000000000" pitchFamily="2" charset="2"/>
              <a:buChar char="l"/>
            </a:pPr>
            <a:r>
              <a:rPr lang="zh-TW" altLang="en-US" sz="6000" b="1" dirty="0"/>
              <a:t>實驗</a:t>
            </a:r>
            <a:r>
              <a:rPr lang="zh-TW" altLang="en-US" sz="6000" b="1" dirty="0" smtClean="0"/>
              <a:t>分析</a:t>
            </a:r>
            <a:endParaRPr lang="en-US" altLang="zh-TW" sz="6000" b="1" dirty="0" smtClean="0"/>
          </a:p>
        </p:txBody>
      </p:sp>
    </p:spTree>
    <p:extLst>
      <p:ext uri="{BB962C8B-B14F-4D97-AF65-F5344CB8AC3E}">
        <p14:creationId xmlns:p14="http://schemas.microsoft.com/office/powerpoint/2010/main" val="9298623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a:t>4.</a:t>
            </a:r>
            <a:r>
              <a:rPr lang="zh-TW" altLang="en-US" sz="4000" b="1" dirty="0"/>
              <a:t> 實驗分析 </a:t>
            </a:r>
            <a:r>
              <a:rPr lang="en-US" altLang="zh-TW" sz="4000" b="1" dirty="0"/>
              <a:t>–</a:t>
            </a:r>
            <a:r>
              <a:rPr lang="zh-TW" altLang="en-US" sz="4000" b="1" dirty="0"/>
              <a:t> 實驗設計</a:t>
            </a:r>
            <a:r>
              <a:rPr lang="en-US" altLang="zh-TW" sz="4000" b="1" dirty="0"/>
              <a:t>(ISU</a:t>
            </a:r>
            <a:r>
              <a:rPr lang="zh-TW" altLang="en-US" sz="4000" b="1" dirty="0"/>
              <a:t>裝置</a:t>
            </a:r>
            <a:r>
              <a:rPr lang="en-US" altLang="zh-TW" sz="4000" b="1" dirty="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36</a:t>
            </a:fld>
            <a:endParaRPr altLang="en-US">
              <a:solidFill>
                <a:prstClr val="black">
                  <a:tint val="75000"/>
                </a:prstClr>
              </a:solidFill>
            </a:endParaRPr>
          </a:p>
        </p:txBody>
      </p:sp>
      <p:sp>
        <p:nvSpPr>
          <p:cNvPr id="5" name="內容版面配置區 4"/>
          <p:cNvSpPr>
            <a:spLocks noGrp="1"/>
          </p:cNvSpPr>
          <p:nvPr>
            <p:ph idx="1"/>
          </p:nvPr>
        </p:nvSpPr>
        <p:spPr>
          <a:xfrm>
            <a:off x="742709" y="1209781"/>
            <a:ext cx="2671823" cy="700042"/>
          </a:xfrm>
        </p:spPr>
        <p:txBody>
          <a:bodyPr>
            <a:normAutofit/>
          </a:bodyPr>
          <a:lstStyle/>
          <a:p>
            <a:pPr marL="342900" lvl="0" indent="-342900">
              <a:buFont typeface="Wingdings" panose="05000000000000000000" pitchFamily="2" charset="2"/>
              <a:buChar char="l"/>
            </a:pPr>
            <a:r>
              <a:rPr lang="zh-TW" altLang="en-US" b="1" dirty="0">
                <a:latin typeface="+mn-ea"/>
              </a:rPr>
              <a:t>訊號擷取</a:t>
            </a:r>
            <a:r>
              <a:rPr lang="zh-TW" altLang="en-US" b="1" dirty="0" smtClean="0">
                <a:latin typeface="+mn-ea"/>
              </a:rPr>
              <a:t>架構</a:t>
            </a:r>
            <a:endParaRPr lang="en-US" altLang="zh-TW" b="1" dirty="0" smtClean="0">
              <a:latin typeface="+mn-ea"/>
            </a:endParaRPr>
          </a:p>
          <a:p>
            <a:pPr lvl="1" indent="0">
              <a:buNone/>
            </a:pPr>
            <a:endParaRPr lang="en-US" altLang="zh-TW" b="1" dirty="0" smtClean="0"/>
          </a:p>
          <a:p>
            <a:pPr lvl="1" indent="0">
              <a:buNone/>
            </a:pPr>
            <a:endParaRPr lang="en-US" altLang="zh-TW" b="1" dirty="0"/>
          </a:p>
        </p:txBody>
      </p:sp>
      <p:sp>
        <p:nvSpPr>
          <p:cNvPr id="10" name="內容版面配置區 4"/>
          <p:cNvSpPr txBox="1">
            <a:spLocks/>
          </p:cNvSpPr>
          <p:nvPr/>
        </p:nvSpPr>
        <p:spPr>
          <a:xfrm>
            <a:off x="5407869" y="6004833"/>
            <a:ext cx="3445226"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smtClean="0">
                <a:solidFill>
                  <a:schemeClr val="tx1"/>
                </a:solidFill>
              </a:rPr>
              <a:t>訊號</a:t>
            </a:r>
            <a:r>
              <a:rPr lang="zh-TW" altLang="en-US" sz="1600" dirty="0">
                <a:solidFill>
                  <a:schemeClr val="tx1"/>
                </a:solidFill>
              </a:rPr>
              <a:t>擷取</a:t>
            </a:r>
            <a:r>
              <a:rPr lang="zh-TW" altLang="en-US" sz="1600" dirty="0" smtClean="0">
                <a:solidFill>
                  <a:schemeClr val="tx1"/>
                </a:solidFill>
              </a:rPr>
              <a:t>架構圖</a:t>
            </a:r>
          </a:p>
        </p:txBody>
      </p:sp>
      <p:sp>
        <p:nvSpPr>
          <p:cNvPr id="7"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2" name="Rectangle 4"/>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5" name="物件 14"/>
          <p:cNvGraphicFramePr>
            <a:graphicFrameLocks noChangeAspect="1"/>
          </p:cNvGraphicFramePr>
          <p:nvPr>
            <p:extLst>
              <p:ext uri="{D42A27DB-BD31-4B8C-83A1-F6EECF244321}">
                <p14:modId xmlns:p14="http://schemas.microsoft.com/office/powerpoint/2010/main" val="157600088"/>
              </p:ext>
            </p:extLst>
          </p:nvPr>
        </p:nvGraphicFramePr>
        <p:xfrm>
          <a:off x="1230231" y="1489828"/>
          <a:ext cx="9731538" cy="4540178"/>
        </p:xfrm>
        <a:graphic>
          <a:graphicData uri="http://schemas.openxmlformats.org/presentationml/2006/ole">
            <mc:AlternateContent xmlns:mc="http://schemas.openxmlformats.org/markup-compatibility/2006">
              <mc:Choice xmlns:v="urn:schemas-microsoft-com:vml" Requires="v">
                <p:oleObj spid="_x0000_s42477" name="Visio" r:id="rId4" imgW="8065089" imgH="3780000" progId="">
                  <p:embed/>
                </p:oleObj>
              </mc:Choice>
              <mc:Fallback>
                <p:oleObj name="Visio" r:id="rId4" imgW="8065089" imgH="3780000" progId="">
                  <p:embed/>
                  <p:pic>
                    <p:nvPicPr>
                      <p:cNvPr id="0" name="Picture 1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0231" y="1489828"/>
                        <a:ext cx="9731538" cy="45401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263907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a:t>4.</a:t>
            </a:r>
            <a:r>
              <a:rPr lang="zh-TW" altLang="en-US" sz="4000" b="1" dirty="0"/>
              <a:t> 實驗分析 </a:t>
            </a:r>
            <a:r>
              <a:rPr lang="en-US" altLang="zh-TW" sz="4000" b="1" dirty="0"/>
              <a:t>–</a:t>
            </a:r>
            <a:r>
              <a:rPr lang="zh-TW" altLang="en-US" sz="4000" b="1" dirty="0"/>
              <a:t> 實驗設計</a:t>
            </a:r>
            <a:r>
              <a:rPr lang="en-US" altLang="zh-TW" sz="4000" b="1" dirty="0" smtClean="0"/>
              <a:t>(ISU</a:t>
            </a:r>
            <a:r>
              <a:rPr lang="zh-TW" altLang="en-US" sz="4000" b="1" dirty="0" smtClean="0"/>
              <a:t>裝置</a:t>
            </a:r>
            <a:r>
              <a:rPr lang="en-US" altLang="zh-TW" sz="4000" b="1" dirty="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37</a:t>
            </a:fld>
            <a:endParaRPr altLang="en-US">
              <a:solidFill>
                <a:prstClr val="black">
                  <a:tint val="75000"/>
                </a:prstClr>
              </a:solidFill>
            </a:endParaRPr>
          </a:p>
        </p:txBody>
      </p:sp>
      <p:sp>
        <p:nvSpPr>
          <p:cNvPr id="5" name="內容版面配置區 4"/>
          <p:cNvSpPr>
            <a:spLocks noGrp="1"/>
          </p:cNvSpPr>
          <p:nvPr>
            <p:ph idx="1"/>
          </p:nvPr>
        </p:nvSpPr>
        <p:spPr>
          <a:xfrm>
            <a:off x="742708" y="1209781"/>
            <a:ext cx="5505692" cy="700042"/>
          </a:xfrm>
        </p:spPr>
        <p:txBody>
          <a:bodyPr>
            <a:normAutofit/>
          </a:bodyPr>
          <a:lstStyle/>
          <a:p>
            <a:pPr marL="342900" lvl="0" indent="-342900">
              <a:buFont typeface="Wingdings" panose="05000000000000000000" pitchFamily="2" charset="2"/>
              <a:buChar char="l"/>
            </a:pPr>
            <a:r>
              <a:rPr lang="en-US" altLang="zh-TW" b="1" dirty="0" smtClean="0">
                <a:latin typeface="+mn-ea"/>
              </a:rPr>
              <a:t>ISU</a:t>
            </a:r>
            <a:r>
              <a:rPr lang="zh-TW" altLang="en-US" b="1" dirty="0">
                <a:latin typeface="+mn-ea"/>
              </a:rPr>
              <a:t>放置為機台左後方電氣箱旁之平台</a:t>
            </a:r>
            <a:r>
              <a:rPr lang="zh-TW" altLang="en-US" b="1" dirty="0" smtClean="0">
                <a:latin typeface="+mn-ea"/>
              </a:rPr>
              <a:t>上</a:t>
            </a:r>
            <a:endParaRPr lang="en-US" altLang="zh-TW" b="1" dirty="0" smtClean="0">
              <a:latin typeface="+mn-ea"/>
            </a:endParaRPr>
          </a:p>
          <a:p>
            <a:pPr lvl="1" indent="0">
              <a:buNone/>
            </a:pPr>
            <a:endParaRPr lang="en-US" altLang="zh-TW" b="1" dirty="0" smtClean="0"/>
          </a:p>
          <a:p>
            <a:pPr lvl="1" indent="0">
              <a:buNone/>
            </a:pPr>
            <a:endParaRPr lang="en-US" altLang="zh-TW" b="1" dirty="0"/>
          </a:p>
        </p:txBody>
      </p:sp>
      <p:sp>
        <p:nvSpPr>
          <p:cNvPr id="10" name="內容版面配置區 4"/>
          <p:cNvSpPr txBox="1">
            <a:spLocks/>
          </p:cNvSpPr>
          <p:nvPr/>
        </p:nvSpPr>
        <p:spPr>
          <a:xfrm>
            <a:off x="5268972" y="6120580"/>
            <a:ext cx="3445226"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sz="1600" dirty="0">
                <a:solidFill>
                  <a:schemeClr val="tx1"/>
                </a:solidFill>
              </a:rPr>
              <a:t>ISU</a:t>
            </a:r>
            <a:r>
              <a:rPr lang="zh-TW" altLang="en-US" sz="1600" dirty="0">
                <a:solidFill>
                  <a:schemeClr val="tx1"/>
                </a:solidFill>
              </a:rPr>
              <a:t>放置位置</a:t>
            </a:r>
            <a:endParaRPr lang="zh-TW" altLang="en-US" sz="1600" dirty="0" smtClean="0">
              <a:solidFill>
                <a:schemeClr val="tx1"/>
              </a:solidFill>
            </a:endParaRPr>
          </a:p>
        </p:txBody>
      </p:sp>
      <p:sp>
        <p:nvSpPr>
          <p:cNvPr id="7"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2" name="Rectangle 4"/>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8" name="物件 7"/>
          <p:cNvGraphicFramePr>
            <a:graphicFrameLocks noChangeAspect="1"/>
          </p:cNvGraphicFramePr>
          <p:nvPr>
            <p:extLst>
              <p:ext uri="{D42A27DB-BD31-4B8C-83A1-F6EECF244321}">
                <p14:modId xmlns:p14="http://schemas.microsoft.com/office/powerpoint/2010/main" val="1572138411"/>
              </p:ext>
            </p:extLst>
          </p:nvPr>
        </p:nvGraphicFramePr>
        <p:xfrm>
          <a:off x="2482006" y="2052459"/>
          <a:ext cx="7009234" cy="4149144"/>
        </p:xfrm>
        <a:graphic>
          <a:graphicData uri="http://schemas.openxmlformats.org/presentationml/2006/ole">
            <mc:AlternateContent xmlns:mc="http://schemas.openxmlformats.org/markup-compatibility/2006">
              <mc:Choice xmlns:v="urn:schemas-microsoft-com:vml" Requires="v">
                <p:oleObj spid="_x0000_s44514" name="Visio" r:id="rId4" imgW="5325131" imgH="3157110" progId="">
                  <p:embed/>
                </p:oleObj>
              </mc:Choice>
              <mc:Fallback>
                <p:oleObj name="Visio" r:id="rId4" imgW="5325131" imgH="3157110" progId="">
                  <p:embed/>
                  <p:pic>
                    <p:nvPicPr>
                      <p:cNvPr id="0" name="Picture 1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2006" y="2052459"/>
                        <a:ext cx="7009234" cy="4149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618151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a:t>4.</a:t>
            </a:r>
            <a:r>
              <a:rPr lang="zh-TW" altLang="en-US" sz="4000" b="1" dirty="0"/>
              <a:t> 實驗分析 </a:t>
            </a:r>
            <a:r>
              <a:rPr lang="en-US" altLang="zh-TW" sz="4000" b="1" dirty="0"/>
              <a:t>–</a:t>
            </a:r>
            <a:r>
              <a:rPr lang="zh-TW" altLang="en-US" sz="4000" b="1" dirty="0"/>
              <a:t> 實驗設計</a:t>
            </a:r>
            <a:r>
              <a:rPr lang="en-US" altLang="zh-TW" sz="4000" b="1" dirty="0" smtClean="0"/>
              <a:t>(</a:t>
            </a:r>
            <a:r>
              <a:rPr lang="zh-TW" altLang="en-US" sz="4000" b="1" dirty="0" smtClean="0"/>
              <a:t>感測器裝置</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a:xfrm>
            <a:off x="8422672" y="6565537"/>
            <a:ext cx="3276600" cy="365125"/>
          </a:xfrm>
        </p:spPr>
        <p:txBody>
          <a:bodyPr/>
          <a:lstStyle/>
          <a:p>
            <a:fld id="{9860EDB8-5305-433F-BE41-D7A86D811DB3}" type="slidenum">
              <a:rPr lang="en-US" altLang="zh-TW" smtClean="0">
                <a:solidFill>
                  <a:prstClr val="black">
                    <a:tint val="75000"/>
                  </a:prstClr>
                </a:solidFill>
              </a:rPr>
              <a:pPr/>
              <a:t>38</a:t>
            </a:fld>
            <a:endParaRPr altLang="en-US" dirty="0">
              <a:solidFill>
                <a:prstClr val="black">
                  <a:tint val="75000"/>
                </a:prstClr>
              </a:solidFill>
            </a:endParaRPr>
          </a:p>
        </p:txBody>
      </p:sp>
      <p:sp>
        <p:nvSpPr>
          <p:cNvPr id="6" name="內容版面配置區 5"/>
          <p:cNvSpPr>
            <a:spLocks noGrp="1"/>
          </p:cNvSpPr>
          <p:nvPr>
            <p:ph idx="1"/>
          </p:nvPr>
        </p:nvSpPr>
        <p:spPr>
          <a:xfrm>
            <a:off x="722587" y="1416098"/>
            <a:ext cx="10897475" cy="1427463"/>
          </a:xfrm>
        </p:spPr>
        <p:txBody>
          <a:bodyPr>
            <a:normAutofit/>
          </a:bodyPr>
          <a:lstStyle/>
          <a:p>
            <a:pPr marL="342900" lvl="0" indent="-342900">
              <a:buFont typeface="Wingdings" panose="05000000000000000000" pitchFamily="2" charset="2"/>
              <a:buChar char="l"/>
            </a:pPr>
            <a:r>
              <a:rPr lang="zh-TW" altLang="en-US" b="1" dirty="0" smtClean="0">
                <a:latin typeface="+mn-ea"/>
              </a:rPr>
              <a:t>本研究在硬體架構部分</a:t>
            </a:r>
            <a:endParaRPr lang="en-US" altLang="zh-TW" b="1" dirty="0">
              <a:latin typeface="+mn-ea"/>
            </a:endParaRPr>
          </a:p>
          <a:p>
            <a:pPr marL="457200" lvl="1" indent="0">
              <a:buNone/>
            </a:pPr>
            <a:r>
              <a:rPr lang="zh-TW" altLang="en-US" dirty="0">
                <a:latin typeface="+mn-ea"/>
              </a:rPr>
              <a:t>電流</a:t>
            </a:r>
            <a:r>
              <a:rPr lang="zh-TW" altLang="en-US" dirty="0" smtClean="0">
                <a:latin typeface="+mn-ea"/>
              </a:rPr>
              <a:t>資料</a:t>
            </a:r>
            <a:r>
              <a:rPr lang="zh-TW" altLang="en-US" dirty="0">
                <a:latin typeface="+mn-ea"/>
              </a:rPr>
              <a:t>收集上：</a:t>
            </a:r>
            <a:r>
              <a:rPr lang="zh-TW" altLang="en-US" dirty="0" smtClean="0">
                <a:latin typeface="+mn-ea"/>
              </a:rPr>
              <a:t>使用</a:t>
            </a:r>
            <a:r>
              <a:rPr lang="en-US" altLang="zh-TW" dirty="0" smtClean="0">
                <a:latin typeface="+mn-ea"/>
              </a:rPr>
              <a:t>TU12P-RC5</a:t>
            </a:r>
            <a:r>
              <a:rPr lang="zh-TW" altLang="en-US" dirty="0" smtClean="0">
                <a:latin typeface="+mn-ea"/>
              </a:rPr>
              <a:t>電流傳感器以擷取主軸與</a:t>
            </a:r>
            <a:r>
              <a:rPr lang="en-US" altLang="zh-TW" dirty="0" smtClean="0">
                <a:latin typeface="+mn-ea"/>
              </a:rPr>
              <a:t>X</a:t>
            </a:r>
            <a:r>
              <a:rPr lang="zh-TW" altLang="en-US" dirty="0" smtClean="0">
                <a:latin typeface="+mn-ea"/>
              </a:rPr>
              <a:t>軸馬達的電流值。</a:t>
            </a:r>
            <a:endParaRPr lang="en-US" altLang="zh-TW" dirty="0">
              <a:latin typeface="+mn-ea"/>
            </a:endParaRPr>
          </a:p>
          <a:p>
            <a:endParaRPr lang="zh-TW" altLang="en-US" dirty="0"/>
          </a:p>
        </p:txBody>
      </p:sp>
      <p:sp>
        <p:nvSpPr>
          <p:cNvPr id="27" name="內容版面配置區 4"/>
          <p:cNvSpPr txBox="1">
            <a:spLocks/>
          </p:cNvSpPr>
          <p:nvPr/>
        </p:nvSpPr>
        <p:spPr>
          <a:xfrm>
            <a:off x="5566180" y="6274954"/>
            <a:ext cx="1654099"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smtClean="0">
                <a:solidFill>
                  <a:schemeClr val="tx1"/>
                </a:solidFill>
              </a:rPr>
              <a:t>主軸夾頭</a:t>
            </a:r>
            <a:r>
              <a:rPr lang="en-US" altLang="zh-TW" sz="1600" dirty="0" smtClean="0">
                <a:solidFill>
                  <a:schemeClr val="tx1"/>
                </a:solidFill>
              </a:rPr>
              <a:t>(S9)</a:t>
            </a:r>
            <a:endParaRPr lang="zh-TW" altLang="en-US" sz="1600" dirty="0" smtClean="0">
              <a:solidFill>
                <a:schemeClr val="tx1"/>
              </a:solidFill>
            </a:endParaRPr>
          </a:p>
        </p:txBody>
      </p:sp>
      <p:pic>
        <p:nvPicPr>
          <p:cNvPr id="24" name="Picture 2" descr="E:\課程資料\東台報告\報告6\photo\DSC_2025.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1616366" y="2719342"/>
            <a:ext cx="5765218" cy="3415344"/>
          </a:xfrm>
          <a:prstGeom prst="rect">
            <a:avLst/>
          </a:prstGeom>
          <a:noFill/>
          <a:extLst>
            <a:ext uri="{909E8E84-426E-40DD-AFC4-6F175D3DCCD1}">
              <a14:hiddenFill xmlns:a14="http://schemas.microsoft.com/office/drawing/2010/main">
                <a:solidFill>
                  <a:srgbClr val="FFFFFF"/>
                </a:solidFill>
              </a14:hiddenFill>
            </a:ext>
          </a:extLst>
        </p:spPr>
      </p:pic>
      <p:sp>
        <p:nvSpPr>
          <p:cNvPr id="25" name="圓角矩形 24"/>
          <p:cNvSpPr/>
          <p:nvPr/>
        </p:nvSpPr>
        <p:spPr>
          <a:xfrm>
            <a:off x="1833704" y="5199710"/>
            <a:ext cx="734579" cy="683093"/>
          </a:xfrm>
          <a:prstGeom prst="roundRect">
            <a:avLst/>
          </a:prstGeom>
          <a:noFill/>
          <a:ln w="31750">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solidFill>
                <a:srgbClr val="FFFF00"/>
              </a:solidFill>
            </a:endParaRPr>
          </a:p>
        </p:txBody>
      </p:sp>
      <p:sp>
        <p:nvSpPr>
          <p:cNvPr id="29" name="圓角矩形 28"/>
          <p:cNvSpPr/>
          <p:nvPr/>
        </p:nvSpPr>
        <p:spPr>
          <a:xfrm>
            <a:off x="3243404" y="5081174"/>
            <a:ext cx="734579" cy="683093"/>
          </a:xfrm>
          <a:prstGeom prst="roundRect">
            <a:avLst/>
          </a:prstGeom>
          <a:noFill/>
          <a:ln w="31750">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31" name="圓角矩形 30"/>
          <p:cNvSpPr/>
          <p:nvPr/>
        </p:nvSpPr>
        <p:spPr>
          <a:xfrm>
            <a:off x="4844103" y="4821415"/>
            <a:ext cx="734579" cy="683093"/>
          </a:xfrm>
          <a:prstGeom prst="roundRect">
            <a:avLst/>
          </a:prstGeom>
          <a:noFill/>
          <a:ln w="31750">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pic>
        <p:nvPicPr>
          <p:cNvPr id="32" name="Picture 3" descr="E:\課程資料\東台報告\報告6\photo\DSC_2029.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p:blipFill>
        <p:spPr bwMode="auto">
          <a:xfrm>
            <a:off x="7516470" y="2719342"/>
            <a:ext cx="2646207" cy="3415344"/>
          </a:xfrm>
          <a:prstGeom prst="rect">
            <a:avLst/>
          </a:prstGeom>
          <a:noFill/>
          <a:extLst>
            <a:ext uri="{909E8E84-426E-40DD-AFC4-6F175D3DCCD1}">
              <a14:hiddenFill xmlns:a14="http://schemas.microsoft.com/office/drawing/2010/main">
                <a:solidFill>
                  <a:srgbClr val="FFFFFF"/>
                </a:solidFill>
              </a14:hiddenFill>
            </a:ext>
          </a:extLst>
        </p:spPr>
      </p:pic>
      <p:sp>
        <p:nvSpPr>
          <p:cNvPr id="33" name="圓角矩形 32"/>
          <p:cNvSpPr/>
          <p:nvPr/>
        </p:nvSpPr>
        <p:spPr>
          <a:xfrm>
            <a:off x="8819203" y="5422720"/>
            <a:ext cx="568773" cy="616538"/>
          </a:xfrm>
          <a:prstGeom prst="roundRect">
            <a:avLst/>
          </a:prstGeom>
          <a:noFill/>
          <a:ln w="31750">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35" name="內容版面配置區 4"/>
          <p:cNvSpPr txBox="1">
            <a:spLocks/>
          </p:cNvSpPr>
          <p:nvPr/>
        </p:nvSpPr>
        <p:spPr>
          <a:xfrm>
            <a:off x="2070100" y="5763504"/>
            <a:ext cx="793062" cy="62230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X</a:t>
            </a:r>
            <a:r>
              <a:rPr lang="zh-TW"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軸</a:t>
            </a:r>
            <a:endParaRPr lang="zh-TW"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36" name="內容版面配置區 4"/>
          <p:cNvSpPr txBox="1">
            <a:spLocks/>
          </p:cNvSpPr>
          <p:nvPr/>
        </p:nvSpPr>
        <p:spPr>
          <a:xfrm>
            <a:off x="3261276" y="5733107"/>
            <a:ext cx="793062" cy="62230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Y</a:t>
            </a:r>
            <a:r>
              <a:rPr lang="zh-TW"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軸</a:t>
            </a:r>
            <a:endParaRPr lang="zh-TW"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37" name="內容版面配置區 4"/>
          <p:cNvSpPr txBox="1">
            <a:spLocks/>
          </p:cNvSpPr>
          <p:nvPr/>
        </p:nvSpPr>
        <p:spPr>
          <a:xfrm>
            <a:off x="5092752" y="5504508"/>
            <a:ext cx="793062" cy="62230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Z</a:t>
            </a:r>
            <a:r>
              <a:rPr lang="zh-TW"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軸</a:t>
            </a:r>
            <a:endParaRPr lang="zh-TW"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38" name="內容版面配置區 4"/>
          <p:cNvSpPr txBox="1">
            <a:spLocks/>
          </p:cNvSpPr>
          <p:nvPr/>
        </p:nvSpPr>
        <p:spPr>
          <a:xfrm>
            <a:off x="8026141" y="5552426"/>
            <a:ext cx="793062" cy="62230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主軸</a:t>
            </a:r>
          </a:p>
        </p:txBody>
      </p:sp>
    </p:spTree>
    <p:extLst>
      <p:ext uri="{BB962C8B-B14F-4D97-AF65-F5344CB8AC3E}">
        <p14:creationId xmlns:p14="http://schemas.microsoft.com/office/powerpoint/2010/main" val="31247654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a:t>4.</a:t>
            </a:r>
            <a:r>
              <a:rPr lang="zh-TW" altLang="en-US" sz="4000" b="1" dirty="0"/>
              <a:t> 實驗分析 </a:t>
            </a:r>
            <a:r>
              <a:rPr lang="en-US" altLang="zh-TW" sz="4000" b="1" dirty="0"/>
              <a:t>–</a:t>
            </a:r>
            <a:r>
              <a:rPr lang="zh-TW" altLang="en-US" sz="4000" b="1" dirty="0"/>
              <a:t> 實驗設計</a:t>
            </a:r>
            <a:r>
              <a:rPr lang="en-US" altLang="zh-TW" sz="4000" b="1" dirty="0" smtClean="0"/>
              <a:t>(</a:t>
            </a:r>
            <a:r>
              <a:rPr lang="zh-TW" altLang="en-US" sz="4000" b="1" dirty="0" smtClean="0"/>
              <a:t>感測器裝置</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39</a:t>
            </a:fld>
            <a:endParaRPr altLang="en-US" dirty="0">
              <a:solidFill>
                <a:prstClr val="black">
                  <a:tint val="75000"/>
                </a:prstClr>
              </a:solidFill>
            </a:endParaRPr>
          </a:p>
        </p:txBody>
      </p:sp>
      <p:pic>
        <p:nvPicPr>
          <p:cNvPr id="7" name="圖片 6" descr="F:\東台組機\手機\IMG_2818.JPG"/>
          <p:cNvPicPr/>
          <p:nvPr/>
        </p:nvPicPr>
        <p:blipFill rotWithShape="1">
          <a:blip r:embed="rId3" cstate="print">
            <a:extLst>
              <a:ext uri="{28A0092B-C50C-407E-A947-70E740481C1C}">
                <a14:useLocalDpi xmlns:a14="http://schemas.microsoft.com/office/drawing/2010/main" val="0"/>
              </a:ext>
            </a:extLst>
          </a:blip>
          <a:srcRect/>
          <a:stretch/>
        </p:blipFill>
        <p:spPr bwMode="auto">
          <a:xfrm>
            <a:off x="6924907" y="2823139"/>
            <a:ext cx="3423889" cy="3128430"/>
          </a:xfrm>
          <a:prstGeom prst="rect">
            <a:avLst/>
          </a:prstGeom>
          <a:noFill/>
          <a:ln>
            <a:noFill/>
          </a:ln>
        </p:spPr>
      </p:pic>
      <p:sp>
        <p:nvSpPr>
          <p:cNvPr id="8" name="圓角矩形 7"/>
          <p:cNvSpPr/>
          <p:nvPr/>
        </p:nvSpPr>
        <p:spPr>
          <a:xfrm>
            <a:off x="9081739" y="3960101"/>
            <a:ext cx="785232" cy="1113704"/>
          </a:xfrm>
          <a:prstGeom prst="roundRect">
            <a:avLst/>
          </a:prstGeom>
          <a:noFill/>
          <a:ln w="31750"/>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6" name="內容版面配置區 5"/>
          <p:cNvSpPr>
            <a:spLocks noGrp="1"/>
          </p:cNvSpPr>
          <p:nvPr>
            <p:ph idx="1"/>
          </p:nvPr>
        </p:nvSpPr>
        <p:spPr>
          <a:xfrm>
            <a:off x="722587" y="1416098"/>
            <a:ext cx="10897475" cy="1427463"/>
          </a:xfrm>
        </p:spPr>
        <p:txBody>
          <a:bodyPr>
            <a:normAutofit/>
          </a:bodyPr>
          <a:lstStyle/>
          <a:p>
            <a:pPr marL="342900" lvl="0" indent="-342900">
              <a:buFont typeface="Wingdings" panose="05000000000000000000" pitchFamily="2" charset="2"/>
              <a:buChar char="l"/>
            </a:pPr>
            <a:r>
              <a:rPr lang="zh-TW" altLang="en-US" b="1" dirty="0" smtClean="0">
                <a:latin typeface="+mn-ea"/>
              </a:rPr>
              <a:t>本研究在硬體架構部分</a:t>
            </a:r>
            <a:endParaRPr lang="en-US" altLang="zh-TW" b="1" dirty="0">
              <a:latin typeface="+mn-ea"/>
            </a:endParaRPr>
          </a:p>
          <a:p>
            <a:pPr marL="457200" lvl="1" indent="0">
              <a:buNone/>
            </a:pPr>
            <a:r>
              <a:rPr lang="zh-TW" altLang="en-US" dirty="0">
                <a:latin typeface="+mn-ea"/>
              </a:rPr>
              <a:t>振動資料收集上：使用</a:t>
            </a:r>
            <a:r>
              <a:rPr lang="en-US" altLang="zh-TW" dirty="0" err="1">
                <a:latin typeface="+mn-ea"/>
              </a:rPr>
              <a:t>Micromachined</a:t>
            </a:r>
            <a:r>
              <a:rPr lang="en-US" altLang="zh-TW" dirty="0">
                <a:latin typeface="+mn-ea"/>
              </a:rPr>
              <a:t> Accelerometer </a:t>
            </a:r>
            <a:r>
              <a:rPr lang="en-US" altLang="zh-TW" dirty="0" smtClean="0">
                <a:latin typeface="+mn-ea"/>
              </a:rPr>
              <a:t>MMA7361</a:t>
            </a:r>
            <a:r>
              <a:rPr lang="zh-TW" altLang="en-US" dirty="0" smtClean="0">
                <a:latin typeface="+mn-ea"/>
              </a:rPr>
              <a:t>加速規以擷取主軸</a:t>
            </a:r>
            <a:r>
              <a:rPr lang="en-US" altLang="zh-TW" dirty="0" smtClean="0">
                <a:latin typeface="+mn-ea"/>
              </a:rPr>
              <a:t>(S9)</a:t>
            </a:r>
            <a:r>
              <a:rPr lang="zh-TW" altLang="en-US" dirty="0" smtClean="0">
                <a:latin typeface="+mn-ea"/>
              </a:rPr>
              <a:t>位置的</a:t>
            </a:r>
            <a:r>
              <a:rPr lang="zh-TW" altLang="en-US" dirty="0">
                <a:latin typeface="+mn-ea"/>
              </a:rPr>
              <a:t>振動</a:t>
            </a:r>
            <a:r>
              <a:rPr lang="zh-TW" altLang="en-US" dirty="0" smtClean="0">
                <a:latin typeface="+mn-ea"/>
              </a:rPr>
              <a:t>值。</a:t>
            </a:r>
            <a:endParaRPr lang="en-US" altLang="zh-TW" dirty="0">
              <a:latin typeface="+mn-ea"/>
            </a:endParaRPr>
          </a:p>
          <a:p>
            <a:endParaRPr lang="zh-TW" altLang="en-US" dirty="0"/>
          </a:p>
        </p:txBody>
      </p:sp>
      <p:pic>
        <p:nvPicPr>
          <p:cNvPr id="2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54" r="55304" b="39886"/>
          <a:stretch/>
        </p:blipFill>
        <p:spPr bwMode="auto">
          <a:xfrm>
            <a:off x="1831396" y="2626503"/>
            <a:ext cx="3729428" cy="3325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內容版面配置區 4"/>
          <p:cNvSpPr txBox="1">
            <a:spLocks/>
          </p:cNvSpPr>
          <p:nvPr/>
        </p:nvSpPr>
        <p:spPr>
          <a:xfrm>
            <a:off x="8014008" y="5951569"/>
            <a:ext cx="1654099"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smtClean="0">
                <a:solidFill>
                  <a:schemeClr val="tx1"/>
                </a:solidFill>
              </a:rPr>
              <a:t>主軸夾頭</a:t>
            </a:r>
            <a:r>
              <a:rPr lang="en-US" altLang="zh-TW" sz="1600" dirty="0" smtClean="0">
                <a:solidFill>
                  <a:schemeClr val="tx1"/>
                </a:solidFill>
              </a:rPr>
              <a:t>(S9)</a:t>
            </a:r>
            <a:endParaRPr lang="zh-TW" altLang="en-US" sz="1600" dirty="0" smtClean="0">
              <a:solidFill>
                <a:schemeClr val="tx1"/>
              </a:solidFill>
            </a:endParaRPr>
          </a:p>
        </p:txBody>
      </p:sp>
      <p:cxnSp>
        <p:nvCxnSpPr>
          <p:cNvPr id="28" name="直線單箭頭接點 27"/>
          <p:cNvCxnSpPr/>
          <p:nvPr/>
        </p:nvCxnSpPr>
        <p:spPr>
          <a:xfrm flipV="1">
            <a:off x="4267200" y="4861932"/>
            <a:ext cx="4814539" cy="63720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0" name="內容版面配置區 4"/>
          <p:cNvSpPr txBox="1">
            <a:spLocks/>
          </p:cNvSpPr>
          <p:nvPr/>
        </p:nvSpPr>
        <p:spPr>
          <a:xfrm>
            <a:off x="2869060" y="5951569"/>
            <a:ext cx="1654099"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a:solidFill>
                  <a:schemeClr val="tx1"/>
                </a:solidFill>
              </a:rPr>
              <a:t>感測器配置圖</a:t>
            </a:r>
            <a:endParaRPr lang="zh-TW" altLang="en-US" sz="1600" dirty="0" smtClean="0">
              <a:solidFill>
                <a:schemeClr val="tx1"/>
              </a:solidFill>
            </a:endParaRPr>
          </a:p>
        </p:txBody>
      </p:sp>
    </p:spTree>
    <p:extLst>
      <p:ext uri="{BB962C8B-B14F-4D97-AF65-F5344CB8AC3E}">
        <p14:creationId xmlns:p14="http://schemas.microsoft.com/office/powerpoint/2010/main" val="14283974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smtClean="0"/>
              <a:t>1.</a:t>
            </a:r>
            <a:r>
              <a:rPr lang="zh-TW" altLang="en-US" sz="4000" b="1" dirty="0" smtClean="0"/>
              <a:t> 緒論</a:t>
            </a:r>
            <a:r>
              <a:rPr lang="en-US" altLang="zh-TW" sz="4000" b="1" dirty="0" smtClean="0"/>
              <a:t>-</a:t>
            </a:r>
            <a:r>
              <a:rPr lang="zh-TW" altLang="en-US" sz="4000" b="1" dirty="0" smtClean="0"/>
              <a:t> 研究背景</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4</a:t>
            </a:fld>
            <a:endParaRPr altLang="en-US">
              <a:solidFill>
                <a:prstClr val="black">
                  <a:tint val="75000"/>
                </a:prstClr>
              </a:solidFill>
            </a:endParaRPr>
          </a:p>
        </p:txBody>
      </p:sp>
      <p:sp>
        <p:nvSpPr>
          <p:cNvPr id="5" name="內容版面配置區 4"/>
          <p:cNvSpPr>
            <a:spLocks noGrp="1"/>
          </p:cNvSpPr>
          <p:nvPr>
            <p:ph idx="1"/>
          </p:nvPr>
        </p:nvSpPr>
        <p:spPr>
          <a:xfrm>
            <a:off x="677336" y="1196251"/>
            <a:ext cx="8345303" cy="1791784"/>
          </a:xfrm>
        </p:spPr>
        <p:txBody>
          <a:bodyPr>
            <a:normAutofit/>
          </a:bodyPr>
          <a:lstStyle/>
          <a:p>
            <a:pPr marL="342900" indent="-342900">
              <a:buFont typeface="Wingdings" panose="05000000000000000000" pitchFamily="2" charset="2"/>
              <a:buChar char="l"/>
            </a:pPr>
            <a:r>
              <a:rPr lang="en-US" altLang="zh-TW" dirty="0"/>
              <a:t>CNC</a:t>
            </a:r>
            <a:r>
              <a:rPr lang="zh-TW" altLang="zh-TW" dirty="0"/>
              <a:t>工具機廣泛運用於機械、電子、汽車、航太等產業</a:t>
            </a:r>
            <a:r>
              <a:rPr lang="zh-TW" altLang="zh-TW" dirty="0" smtClean="0"/>
              <a:t>。</a:t>
            </a:r>
            <a:endParaRPr lang="en-US" altLang="zh-TW" dirty="0" smtClean="0"/>
          </a:p>
          <a:p>
            <a:pPr marL="342900" indent="-342900">
              <a:buFont typeface="Wingdings" panose="05000000000000000000" pitchFamily="2" charset="2"/>
              <a:buChar char="l"/>
            </a:pPr>
            <a:r>
              <a:rPr lang="en-US" altLang="zh-TW" dirty="0"/>
              <a:t>2014</a:t>
            </a:r>
            <a:r>
              <a:rPr lang="zh-TW" altLang="zh-TW" dirty="0" smtClean="0"/>
              <a:t>年</a:t>
            </a:r>
            <a:r>
              <a:rPr lang="zh-TW" altLang="zh-TW" dirty="0"/>
              <a:t>台灣總產值</a:t>
            </a:r>
            <a:r>
              <a:rPr lang="en-US" altLang="zh-TW" dirty="0"/>
              <a:t>47</a:t>
            </a:r>
            <a:r>
              <a:rPr lang="zh-TW" altLang="zh-TW" dirty="0"/>
              <a:t>億</a:t>
            </a:r>
            <a:r>
              <a:rPr lang="zh-TW" altLang="zh-TW" dirty="0" smtClean="0"/>
              <a:t>美元</a:t>
            </a:r>
            <a:r>
              <a:rPr lang="zh-TW" altLang="zh-TW" dirty="0"/>
              <a:t>占</a:t>
            </a:r>
            <a:r>
              <a:rPr lang="zh-TW" altLang="zh-TW" dirty="0" smtClean="0"/>
              <a:t>全球</a:t>
            </a:r>
            <a:r>
              <a:rPr lang="en-US" altLang="zh-TW" dirty="0" smtClean="0"/>
              <a:t>5.8</a:t>
            </a:r>
            <a:r>
              <a:rPr lang="zh-TW" altLang="zh-TW" dirty="0" smtClean="0"/>
              <a:t>％，位</a:t>
            </a:r>
            <a:r>
              <a:rPr lang="zh-TW" altLang="zh-TW" dirty="0"/>
              <a:t>居第七。</a:t>
            </a:r>
            <a:endParaRPr lang="en-US" altLang="zh-TW" dirty="0"/>
          </a:p>
          <a:p>
            <a:pPr marL="342900" indent="-342900">
              <a:buFont typeface="Wingdings" panose="05000000000000000000" pitchFamily="2" charset="2"/>
              <a:buChar char="l"/>
            </a:pPr>
            <a:r>
              <a:rPr lang="zh-TW" altLang="en-US" dirty="0" smtClean="0"/>
              <a:t>國產工具機多為市場需求量最大的中價位機種</a:t>
            </a:r>
            <a:r>
              <a:rPr lang="zh-TW" altLang="zh-TW" dirty="0" smtClean="0"/>
              <a:t>。</a:t>
            </a:r>
            <a:endParaRPr lang="zh-TW" altLang="zh-TW" dirty="0"/>
          </a:p>
        </p:txBody>
      </p:sp>
      <p:pic>
        <p:nvPicPr>
          <p:cNvPr id="266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000"/>
          <a:stretch/>
        </p:blipFill>
        <p:spPr bwMode="auto">
          <a:xfrm>
            <a:off x="7895505" y="2587624"/>
            <a:ext cx="3753570" cy="328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descr="D:\黑盒子\論文\圖\工具機價位.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336" y="3031258"/>
            <a:ext cx="6458652" cy="3178175"/>
          </a:xfrm>
          <a:prstGeom prst="rect">
            <a:avLst/>
          </a:prstGeom>
          <a:noFill/>
          <a:extLst>
            <a:ext uri="{909E8E84-426E-40DD-AFC4-6F175D3DCCD1}">
              <a14:hiddenFill xmlns:a14="http://schemas.microsoft.com/office/drawing/2010/main">
                <a:solidFill>
                  <a:srgbClr val="FFFFFF"/>
                </a:solidFill>
              </a14:hiddenFill>
            </a:ext>
          </a:extLst>
        </p:spPr>
      </p:pic>
      <p:sp>
        <p:nvSpPr>
          <p:cNvPr id="10" name="內容版面配置區 4"/>
          <p:cNvSpPr txBox="1">
            <a:spLocks/>
          </p:cNvSpPr>
          <p:nvPr/>
        </p:nvSpPr>
        <p:spPr>
          <a:xfrm>
            <a:off x="8203849" y="5916970"/>
            <a:ext cx="3445226"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sz="1600" dirty="0" smtClean="0">
                <a:solidFill>
                  <a:schemeClr val="tx1"/>
                </a:solidFill>
              </a:rPr>
              <a:t>2014</a:t>
            </a:r>
            <a:r>
              <a:rPr lang="zh-TW" altLang="en-US" sz="1600" dirty="0" smtClean="0">
                <a:solidFill>
                  <a:schemeClr val="tx1"/>
                </a:solidFill>
              </a:rPr>
              <a:t>年全球工具機各國產值 </a:t>
            </a:r>
            <a:r>
              <a:rPr lang="en-US" altLang="zh-TW" sz="1600" dirty="0" smtClean="0">
                <a:solidFill>
                  <a:schemeClr val="tx1"/>
                </a:solidFill>
              </a:rPr>
              <a:t>[1]</a:t>
            </a:r>
            <a:endParaRPr lang="zh-TW" altLang="en-US" sz="1600" dirty="0" smtClean="0">
              <a:solidFill>
                <a:schemeClr val="tx1"/>
              </a:solidFill>
            </a:endParaRPr>
          </a:p>
        </p:txBody>
      </p:sp>
      <p:sp>
        <p:nvSpPr>
          <p:cNvPr id="12" name="內容版面配置區 4"/>
          <p:cNvSpPr txBox="1">
            <a:spLocks/>
          </p:cNvSpPr>
          <p:nvPr/>
        </p:nvSpPr>
        <p:spPr>
          <a:xfrm>
            <a:off x="2412649" y="6023336"/>
            <a:ext cx="3445226"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smtClean="0">
                <a:solidFill>
                  <a:schemeClr val="tx1"/>
                </a:solidFill>
              </a:rPr>
              <a:t>工具機定位與生產國家 </a:t>
            </a:r>
            <a:r>
              <a:rPr lang="en-US" altLang="zh-TW" sz="1600" dirty="0" smtClean="0">
                <a:solidFill>
                  <a:schemeClr val="tx1"/>
                </a:solidFill>
              </a:rPr>
              <a:t>[2]</a:t>
            </a:r>
            <a:endParaRPr lang="zh-TW" altLang="en-US" sz="1600" dirty="0" smtClean="0">
              <a:solidFill>
                <a:schemeClr val="tx1"/>
              </a:solidFill>
            </a:endParaRPr>
          </a:p>
        </p:txBody>
      </p:sp>
    </p:spTree>
    <p:extLst>
      <p:ext uri="{BB962C8B-B14F-4D97-AF65-F5344CB8AC3E}">
        <p14:creationId xmlns:p14="http://schemas.microsoft.com/office/powerpoint/2010/main" val="39715969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D:\黑盒子\論文\圖\DSC06049.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2983878" y="1368689"/>
            <a:ext cx="6763216" cy="4871407"/>
          </a:xfrm>
          <a:prstGeom prst="rect">
            <a:avLst/>
          </a:prstGeom>
          <a:noFill/>
          <a:extLst>
            <a:ext uri="{909E8E84-426E-40DD-AFC4-6F175D3DCCD1}">
              <a14:hiddenFill xmlns:a14="http://schemas.microsoft.com/office/drawing/2010/main">
                <a:solidFill>
                  <a:srgbClr val="FFFFFF"/>
                </a:solidFill>
              </a14:hiddenFill>
            </a:ext>
          </a:extLst>
        </p:spPr>
      </p:pic>
      <p:sp>
        <p:nvSpPr>
          <p:cNvPr id="1027" name="標題 1"/>
          <p:cNvSpPr>
            <a:spLocks noGrp="1"/>
          </p:cNvSpPr>
          <p:nvPr>
            <p:ph type="title"/>
          </p:nvPr>
        </p:nvSpPr>
        <p:spPr/>
        <p:txBody>
          <a:bodyPr/>
          <a:lstStyle/>
          <a:p>
            <a:r>
              <a:rPr lang="en-US" altLang="zh-TW" sz="4000" b="1" dirty="0"/>
              <a:t>4.</a:t>
            </a:r>
            <a:r>
              <a:rPr lang="zh-TW" altLang="en-US" sz="4000" b="1" dirty="0"/>
              <a:t> 實驗分析 </a:t>
            </a:r>
            <a:r>
              <a:rPr lang="en-US" altLang="zh-TW" sz="4000" b="1" dirty="0"/>
              <a:t>–</a:t>
            </a:r>
            <a:r>
              <a:rPr lang="zh-TW" altLang="en-US" sz="4000" b="1" dirty="0"/>
              <a:t> 實驗設計</a:t>
            </a:r>
            <a:r>
              <a:rPr lang="en-US" altLang="zh-TW" sz="4000" b="1" dirty="0"/>
              <a:t>(</a:t>
            </a:r>
            <a:r>
              <a:rPr lang="zh-TW" altLang="en-US" sz="4000" b="1" dirty="0"/>
              <a:t>加工條件</a:t>
            </a:r>
            <a:r>
              <a:rPr lang="en-US" altLang="zh-TW" sz="4000" b="1" dirty="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40</a:t>
            </a:fld>
            <a:endParaRPr altLang="en-US">
              <a:solidFill>
                <a:prstClr val="black">
                  <a:tint val="75000"/>
                </a:prstClr>
              </a:solidFill>
            </a:endParaRPr>
          </a:p>
        </p:txBody>
      </p:sp>
      <p:sp>
        <p:nvSpPr>
          <p:cNvPr id="5" name="內容版面配置區 4"/>
          <p:cNvSpPr>
            <a:spLocks noGrp="1"/>
          </p:cNvSpPr>
          <p:nvPr>
            <p:ph idx="1"/>
          </p:nvPr>
        </p:nvSpPr>
        <p:spPr>
          <a:xfrm>
            <a:off x="-114946" y="1649379"/>
            <a:ext cx="3647356" cy="735179"/>
          </a:xfrm>
        </p:spPr>
        <p:txBody>
          <a:bodyPr>
            <a:normAutofit/>
          </a:bodyPr>
          <a:lstStyle/>
          <a:p>
            <a:pPr marL="342900" lvl="0" indent="-342900">
              <a:buFont typeface="Wingdings" panose="05000000000000000000" pitchFamily="2" charset="2"/>
              <a:buChar char="l"/>
            </a:pPr>
            <a:r>
              <a:rPr lang="zh-TW" altLang="en-US" b="1" dirty="0" smtClean="0">
                <a:latin typeface="+mn-ea"/>
              </a:rPr>
              <a:t>刀具磨耗實驗擺設位置</a:t>
            </a:r>
            <a:endParaRPr lang="en-US" altLang="zh-TW" b="1" dirty="0" smtClean="0">
              <a:latin typeface="+mn-ea"/>
            </a:endParaRPr>
          </a:p>
          <a:p>
            <a:pPr lvl="0"/>
            <a:endParaRPr lang="en-US" altLang="zh-TW" b="1" dirty="0" smtClean="0">
              <a:latin typeface="+mn-ea"/>
            </a:endParaRPr>
          </a:p>
          <a:p>
            <a:pPr marL="342900" indent="-342900">
              <a:buFont typeface="Wingdings" panose="05000000000000000000" pitchFamily="2" charset="2"/>
              <a:buChar char="l"/>
            </a:pPr>
            <a:endParaRPr lang="en-US" altLang="zh-TW" b="1" dirty="0" smtClean="0"/>
          </a:p>
          <a:p>
            <a:pPr lvl="1" indent="0">
              <a:buNone/>
            </a:pPr>
            <a:endParaRPr lang="en-US" altLang="zh-TW" b="1" dirty="0"/>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內容版面配置區 4"/>
          <p:cNvSpPr txBox="1">
            <a:spLocks/>
          </p:cNvSpPr>
          <p:nvPr/>
        </p:nvSpPr>
        <p:spPr>
          <a:xfrm>
            <a:off x="4926048" y="6321562"/>
            <a:ext cx="2878875"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smtClean="0">
                <a:solidFill>
                  <a:schemeClr val="tx1"/>
                </a:solidFill>
              </a:rPr>
              <a:t>銑</a:t>
            </a:r>
            <a:r>
              <a:rPr lang="zh-TW" altLang="en-US" sz="1600" dirty="0">
                <a:solidFill>
                  <a:schemeClr val="tx1"/>
                </a:solidFill>
              </a:rPr>
              <a:t>刀磨耗實驗擺設</a:t>
            </a:r>
            <a:r>
              <a:rPr lang="zh-TW" altLang="en-US" sz="1600" dirty="0" smtClean="0">
                <a:solidFill>
                  <a:schemeClr val="tx1"/>
                </a:solidFill>
              </a:rPr>
              <a:t>位置</a:t>
            </a: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3" name="內容版面配置區 4"/>
          <p:cNvSpPr txBox="1">
            <a:spLocks/>
          </p:cNvSpPr>
          <p:nvPr/>
        </p:nvSpPr>
        <p:spPr>
          <a:xfrm>
            <a:off x="4110760" y="2384558"/>
            <a:ext cx="939202" cy="538206"/>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b="1" cap="all" dirty="0" smtClean="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rPr>
              <a:t>鋁材</a:t>
            </a:r>
            <a:endParaRPr lang="zh-TW" altLang="en-US" b="1" cap="all" dirty="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endParaRPr>
          </a:p>
        </p:txBody>
      </p:sp>
      <p:sp>
        <p:nvSpPr>
          <p:cNvPr id="19" name="內容版面配置區 4"/>
          <p:cNvSpPr txBox="1">
            <a:spLocks/>
          </p:cNvSpPr>
          <p:nvPr/>
        </p:nvSpPr>
        <p:spPr>
          <a:xfrm>
            <a:off x="7459236" y="3156853"/>
            <a:ext cx="939202" cy="538206"/>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b="1" cap="all" dirty="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rPr>
              <a:t>鋼</a:t>
            </a:r>
            <a:r>
              <a:rPr lang="zh-TW" altLang="en-US" b="1" cap="all" dirty="0" smtClean="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rPr>
              <a:t>材</a:t>
            </a:r>
            <a:endParaRPr lang="zh-TW" altLang="en-US" b="1" cap="all" dirty="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endParaRPr>
          </a:p>
        </p:txBody>
      </p:sp>
      <p:sp>
        <p:nvSpPr>
          <p:cNvPr id="20" name="內容版面配置區 4"/>
          <p:cNvSpPr txBox="1">
            <a:spLocks/>
          </p:cNvSpPr>
          <p:nvPr/>
        </p:nvSpPr>
        <p:spPr>
          <a:xfrm>
            <a:off x="8398438" y="2786973"/>
            <a:ext cx="939202" cy="538206"/>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b="1" cap="all" dirty="0" smtClean="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rPr>
              <a:t>CCD</a:t>
            </a:r>
            <a:endParaRPr lang="zh-TW" altLang="en-US" b="1" cap="all" dirty="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endParaRPr>
          </a:p>
        </p:txBody>
      </p:sp>
      <p:sp>
        <p:nvSpPr>
          <p:cNvPr id="21" name="內容版面配置區 4"/>
          <p:cNvSpPr txBox="1">
            <a:spLocks/>
          </p:cNvSpPr>
          <p:nvPr/>
        </p:nvSpPr>
        <p:spPr>
          <a:xfrm>
            <a:off x="5698735" y="2867361"/>
            <a:ext cx="1333502" cy="827697"/>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b="1" cap="all" dirty="0">
                <a:ln w="9000" cmpd="sng">
                  <a:solidFill>
                    <a:schemeClr val="accent4">
                      <a:shade val="50000"/>
                      <a:satMod val="120000"/>
                    </a:schemeClr>
                  </a:solidFill>
                  <a:prstDash val="solid"/>
                </a:ln>
                <a:solidFill>
                  <a:srgbClr val="FFFF00"/>
                </a:solidFill>
                <a:effectLst>
                  <a:reflection blurRad="12700" stA="28000" endPos="45000" dist="1000" dir="5400000" sy="-100000" algn="bl" rotWithShape="0"/>
                </a:effectLst>
              </a:rPr>
              <a:t>吹氣設備</a:t>
            </a:r>
          </a:p>
        </p:txBody>
      </p:sp>
    </p:spTree>
    <p:extLst>
      <p:ext uri="{BB962C8B-B14F-4D97-AF65-F5344CB8AC3E}">
        <p14:creationId xmlns:p14="http://schemas.microsoft.com/office/powerpoint/2010/main" val="37297062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a:t>4.</a:t>
            </a:r>
            <a:r>
              <a:rPr lang="zh-TW" altLang="en-US" sz="4000" b="1" dirty="0"/>
              <a:t> 實驗分析 </a:t>
            </a:r>
            <a:r>
              <a:rPr lang="en-US" altLang="zh-TW" sz="4000" b="1" dirty="0"/>
              <a:t>–</a:t>
            </a:r>
            <a:r>
              <a:rPr lang="zh-TW" altLang="en-US" sz="4000" b="1" dirty="0"/>
              <a:t> 實驗設計</a:t>
            </a:r>
            <a:r>
              <a:rPr lang="en-US" altLang="zh-TW" sz="4000" b="1" dirty="0"/>
              <a:t>(</a:t>
            </a:r>
            <a:r>
              <a:rPr lang="zh-TW" altLang="en-US" sz="4000" b="1" dirty="0"/>
              <a:t>加工條件</a:t>
            </a:r>
            <a:r>
              <a:rPr lang="en-US" altLang="zh-TW" sz="4000" b="1" dirty="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41</a:t>
            </a:fld>
            <a:endParaRPr altLang="en-US">
              <a:solidFill>
                <a:prstClr val="black">
                  <a:tint val="75000"/>
                </a:prstClr>
              </a:solidFill>
            </a:endParaRPr>
          </a:p>
        </p:txBody>
      </p:sp>
      <p:sp>
        <p:nvSpPr>
          <p:cNvPr id="5" name="內容版面配置區 4"/>
          <p:cNvSpPr>
            <a:spLocks noGrp="1"/>
          </p:cNvSpPr>
          <p:nvPr>
            <p:ph idx="1"/>
          </p:nvPr>
        </p:nvSpPr>
        <p:spPr>
          <a:xfrm>
            <a:off x="1009229" y="1316647"/>
            <a:ext cx="9972815" cy="2362234"/>
          </a:xfrm>
        </p:spPr>
        <p:txBody>
          <a:bodyPr>
            <a:normAutofit/>
          </a:bodyPr>
          <a:lstStyle/>
          <a:p>
            <a:pPr marL="342900" lvl="0" indent="-342900">
              <a:buFont typeface="Wingdings" panose="05000000000000000000" pitchFamily="2" charset="2"/>
              <a:buChar char="l"/>
            </a:pPr>
            <a:r>
              <a:rPr lang="zh-TW" altLang="en-US" b="1" dirty="0" smtClean="0">
                <a:latin typeface="+mn-ea"/>
              </a:rPr>
              <a:t>工件材質與刀具選擇</a:t>
            </a:r>
            <a:endParaRPr lang="en-US" altLang="zh-TW" b="1" dirty="0" smtClean="0">
              <a:latin typeface="+mn-ea"/>
            </a:endParaRPr>
          </a:p>
          <a:p>
            <a:pPr marL="457200" lvl="1" indent="0">
              <a:buNone/>
            </a:pPr>
            <a:r>
              <a:rPr lang="en-US" altLang="zh-TW" dirty="0" smtClean="0">
                <a:latin typeface="+mn-ea"/>
              </a:rPr>
              <a:t>1. </a:t>
            </a:r>
            <a:r>
              <a:rPr lang="zh-TW" altLang="en-US" dirty="0" smtClean="0">
                <a:latin typeface="+mn-ea"/>
              </a:rPr>
              <a:t>選用</a:t>
            </a:r>
            <a:r>
              <a:rPr lang="zh-TW" altLang="en-US" dirty="0">
                <a:latin typeface="+mn-ea"/>
              </a:rPr>
              <a:t>常使用的</a:t>
            </a:r>
            <a:r>
              <a:rPr lang="en-US" altLang="zh-TW" dirty="0">
                <a:latin typeface="+mn-ea"/>
              </a:rPr>
              <a:t>6061</a:t>
            </a:r>
            <a:r>
              <a:rPr lang="zh-TW" altLang="en-US" dirty="0">
                <a:latin typeface="+mn-ea"/>
              </a:rPr>
              <a:t>鋁合金與</a:t>
            </a:r>
            <a:r>
              <a:rPr lang="en-US" altLang="zh-TW" dirty="0">
                <a:latin typeface="+mn-ea"/>
              </a:rPr>
              <a:t>S45C</a:t>
            </a:r>
            <a:r>
              <a:rPr lang="zh-TW" altLang="en-US" dirty="0">
                <a:latin typeface="+mn-ea"/>
              </a:rPr>
              <a:t>中碳</a:t>
            </a:r>
            <a:r>
              <a:rPr lang="zh-TW" altLang="en-US" dirty="0" smtClean="0">
                <a:latin typeface="+mn-ea"/>
              </a:rPr>
              <a:t>鋼。</a:t>
            </a:r>
            <a:r>
              <a:rPr lang="en-US" altLang="zh-TW" dirty="0" smtClean="0">
                <a:latin typeface="+mn-ea"/>
              </a:rPr>
              <a:t>6061</a:t>
            </a:r>
            <a:r>
              <a:rPr lang="zh-TW" altLang="en-US" dirty="0" smtClean="0">
                <a:latin typeface="+mn-ea"/>
              </a:rPr>
              <a:t>鋁合</a:t>
            </a:r>
            <a:r>
              <a:rPr lang="zh-TW" altLang="en-US" dirty="0">
                <a:latin typeface="+mn-ea"/>
              </a:rPr>
              <a:t>金為廣泛用於航太、自行車架及組件</a:t>
            </a:r>
            <a:r>
              <a:rPr lang="zh-TW" altLang="en-US" dirty="0" smtClean="0">
                <a:latin typeface="+mn-ea"/>
              </a:rPr>
              <a:t>等；</a:t>
            </a:r>
            <a:r>
              <a:rPr lang="en-US" altLang="zh-TW" dirty="0">
                <a:latin typeface="+mn-ea"/>
              </a:rPr>
              <a:t>S45C</a:t>
            </a:r>
            <a:r>
              <a:rPr lang="zh-TW" altLang="en-US" dirty="0">
                <a:latin typeface="+mn-ea"/>
              </a:rPr>
              <a:t>中碳鋼的碳含量為</a:t>
            </a:r>
            <a:r>
              <a:rPr lang="en-US" altLang="zh-TW" dirty="0">
                <a:latin typeface="+mn-ea"/>
              </a:rPr>
              <a:t>0.3%~0.6%</a:t>
            </a:r>
            <a:r>
              <a:rPr lang="zh-TW" altLang="en-US" dirty="0">
                <a:latin typeface="+mn-ea"/>
              </a:rPr>
              <a:t>之間，廣泛用於機械零件、構造用鋼等</a:t>
            </a:r>
            <a:r>
              <a:rPr lang="zh-TW" altLang="en-US" dirty="0" smtClean="0">
                <a:latin typeface="+mn-ea"/>
              </a:rPr>
              <a:t>。</a:t>
            </a:r>
            <a:endParaRPr lang="zh-TW" altLang="en-US" dirty="0">
              <a:latin typeface="+mn-ea"/>
            </a:endParaRPr>
          </a:p>
          <a:p>
            <a:pPr marL="457200" lvl="1" indent="0">
              <a:buNone/>
            </a:pPr>
            <a:r>
              <a:rPr lang="en-US" altLang="zh-TW" dirty="0" smtClean="0">
                <a:latin typeface="+mn-ea"/>
              </a:rPr>
              <a:t>2. </a:t>
            </a:r>
            <a:r>
              <a:rPr lang="zh-TW" altLang="en-US" dirty="0" smtClean="0">
                <a:latin typeface="+mn-ea"/>
              </a:rPr>
              <a:t>在刀</a:t>
            </a:r>
            <a:r>
              <a:rPr lang="zh-TW" altLang="en-US" dirty="0">
                <a:latin typeface="+mn-ea"/>
              </a:rPr>
              <a:t>具選擇上：</a:t>
            </a:r>
            <a:r>
              <a:rPr lang="zh-TW" altLang="en-US" dirty="0" smtClean="0">
                <a:latin typeface="+mn-ea"/>
              </a:rPr>
              <a:t>使用鎢鋼</a:t>
            </a:r>
            <a:r>
              <a:rPr lang="zh-TW" altLang="en-US" dirty="0">
                <a:latin typeface="+mn-ea"/>
              </a:rPr>
              <a:t>四</a:t>
            </a:r>
            <a:r>
              <a:rPr lang="zh-TW" altLang="en-US" dirty="0" smtClean="0">
                <a:latin typeface="+mn-ea"/>
              </a:rPr>
              <a:t>刃端銑</a:t>
            </a:r>
            <a:r>
              <a:rPr lang="zh-TW" altLang="en-US" dirty="0">
                <a:latin typeface="+mn-ea"/>
              </a:rPr>
              <a:t>刀，刀具規格</a:t>
            </a:r>
            <a:r>
              <a:rPr lang="zh-TW" altLang="en-US" dirty="0" smtClean="0">
                <a:latin typeface="+mn-ea"/>
              </a:rPr>
              <a:t>如下。</a:t>
            </a:r>
            <a:endParaRPr lang="zh-TW" altLang="en-US" dirty="0">
              <a:latin typeface="+mn-ea"/>
            </a:endParaRPr>
          </a:p>
          <a:p>
            <a:pPr marL="342900" lvl="0" indent="-342900">
              <a:buFont typeface="Wingdings" panose="05000000000000000000" pitchFamily="2" charset="2"/>
              <a:buChar char="l"/>
            </a:pPr>
            <a:endParaRPr lang="en-US" altLang="zh-TW" b="1" dirty="0" smtClean="0">
              <a:latin typeface="+mn-ea"/>
            </a:endParaRPr>
          </a:p>
          <a:p>
            <a:pPr marL="342900" indent="-342900">
              <a:buFont typeface="Wingdings" panose="05000000000000000000" pitchFamily="2" charset="2"/>
              <a:buChar char="l"/>
            </a:pPr>
            <a:endParaRPr lang="en-US" altLang="zh-TW" b="1" dirty="0" smtClean="0"/>
          </a:p>
          <a:p>
            <a:pPr lvl="1" indent="0">
              <a:buNone/>
            </a:pPr>
            <a:endParaRPr lang="en-US" altLang="zh-TW" b="1" dirty="0"/>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內容版面配置區 4"/>
          <p:cNvSpPr txBox="1">
            <a:spLocks/>
          </p:cNvSpPr>
          <p:nvPr/>
        </p:nvSpPr>
        <p:spPr>
          <a:xfrm>
            <a:off x="5739159" y="6148205"/>
            <a:ext cx="1252655"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smtClean="0">
                <a:solidFill>
                  <a:schemeClr val="tx1"/>
                </a:solidFill>
              </a:rPr>
              <a:t>銑刀規格</a:t>
            </a: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0" name="物件 9"/>
          <p:cNvGraphicFramePr>
            <a:graphicFrameLocks noChangeAspect="1"/>
          </p:cNvGraphicFramePr>
          <p:nvPr>
            <p:extLst>
              <p:ext uri="{D42A27DB-BD31-4B8C-83A1-F6EECF244321}">
                <p14:modId xmlns:p14="http://schemas.microsoft.com/office/powerpoint/2010/main" val="3707149874"/>
              </p:ext>
            </p:extLst>
          </p:nvPr>
        </p:nvGraphicFramePr>
        <p:xfrm>
          <a:off x="3520068" y="3696374"/>
          <a:ext cx="5151864" cy="2744294"/>
        </p:xfrm>
        <a:graphic>
          <a:graphicData uri="http://schemas.openxmlformats.org/presentationml/2006/ole">
            <mc:AlternateContent xmlns:mc="http://schemas.openxmlformats.org/markup-compatibility/2006">
              <mc:Choice xmlns:v="urn:schemas-microsoft-com:vml" Requires="v">
                <p:oleObj spid="_x0000_s56750" name="Visio" r:id="rId4" imgW="4525267" imgH="2427300" progId="">
                  <p:embed/>
                </p:oleObj>
              </mc:Choice>
              <mc:Fallback>
                <p:oleObj name="Visio" r:id="rId4" imgW="4525267" imgH="2427300" progId="">
                  <p:embed/>
                  <p:pic>
                    <p:nvPicPr>
                      <p:cNvPr id="0" name="Picture 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0068" y="3696374"/>
                        <a:ext cx="5151864" cy="27442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550259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smtClean="0"/>
              <a:t>4.</a:t>
            </a:r>
            <a:r>
              <a:rPr lang="zh-TW" altLang="en-US" sz="4000" b="1" dirty="0" smtClean="0"/>
              <a:t> 實驗分析 </a:t>
            </a:r>
            <a:r>
              <a:rPr lang="en-US" altLang="zh-TW" sz="4000" b="1" dirty="0" smtClean="0"/>
              <a:t>–</a:t>
            </a:r>
            <a:r>
              <a:rPr lang="zh-TW" altLang="en-US" sz="4000" b="1" dirty="0" smtClean="0"/>
              <a:t> 實驗設計</a:t>
            </a:r>
            <a:r>
              <a:rPr lang="en-US" altLang="zh-TW" sz="4000" b="1" dirty="0" smtClean="0"/>
              <a:t>(</a:t>
            </a:r>
            <a:r>
              <a:rPr lang="zh-TW" altLang="en-US" sz="4000" b="1" dirty="0" smtClean="0"/>
              <a:t>加工條件</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42</a:t>
            </a:fld>
            <a:endParaRPr altLang="en-US">
              <a:solidFill>
                <a:prstClr val="black">
                  <a:tint val="75000"/>
                </a:prstClr>
              </a:solidFill>
            </a:endParaRPr>
          </a:p>
        </p:txBody>
      </p:sp>
      <p:sp>
        <p:nvSpPr>
          <p:cNvPr id="5" name="內容版面配置區 4"/>
          <p:cNvSpPr>
            <a:spLocks noGrp="1"/>
          </p:cNvSpPr>
          <p:nvPr>
            <p:ph idx="1"/>
          </p:nvPr>
        </p:nvSpPr>
        <p:spPr>
          <a:xfrm>
            <a:off x="1646778" y="1339571"/>
            <a:ext cx="10275918" cy="2474146"/>
          </a:xfrm>
        </p:spPr>
        <p:txBody>
          <a:bodyPr>
            <a:normAutofit/>
          </a:bodyPr>
          <a:lstStyle/>
          <a:p>
            <a:pPr marL="342900" lvl="0" indent="-342900">
              <a:buFont typeface="Wingdings" panose="05000000000000000000" pitchFamily="2" charset="2"/>
              <a:buChar char="l"/>
            </a:pPr>
            <a:r>
              <a:rPr lang="en-US" altLang="zh-TW" b="1" dirty="0" smtClean="0">
                <a:latin typeface="+mn-ea"/>
              </a:rPr>
              <a:t>6061</a:t>
            </a:r>
            <a:r>
              <a:rPr lang="zh-TW" altLang="en-US" b="1" dirty="0" smtClean="0">
                <a:latin typeface="+mn-ea"/>
              </a:rPr>
              <a:t>鋁材</a:t>
            </a:r>
            <a:endParaRPr lang="en-US" altLang="zh-TW" b="1" dirty="0" smtClean="0">
              <a:latin typeface="+mn-ea"/>
            </a:endParaRPr>
          </a:p>
          <a:p>
            <a:pPr marL="457200" lvl="1" indent="0">
              <a:buNone/>
            </a:pPr>
            <a:r>
              <a:rPr lang="zh-TW" altLang="en-US" dirty="0" smtClean="0">
                <a:latin typeface="+mn-ea"/>
              </a:rPr>
              <a:t>因為</a:t>
            </a:r>
            <a:r>
              <a:rPr lang="zh-TW" altLang="en-US" dirty="0">
                <a:latin typeface="+mn-ea"/>
              </a:rPr>
              <a:t>鋁塊硬度較低，藉由磨刀完後切削一道鋁</a:t>
            </a:r>
            <a:r>
              <a:rPr lang="zh-TW" altLang="en-US" dirty="0" smtClean="0">
                <a:latin typeface="+mn-ea"/>
              </a:rPr>
              <a:t>件。</a:t>
            </a:r>
            <a:endParaRPr lang="en-US" altLang="zh-TW" dirty="0">
              <a:latin typeface="+mn-ea"/>
            </a:endParaRPr>
          </a:p>
          <a:p>
            <a:pPr marL="342900" lvl="0" indent="-342900">
              <a:buFont typeface="Wingdings" panose="05000000000000000000" pitchFamily="2" charset="2"/>
              <a:buChar char="l"/>
            </a:pPr>
            <a:r>
              <a:rPr lang="en-US" altLang="zh-TW" b="1" dirty="0" smtClean="0">
                <a:latin typeface="+mn-ea"/>
              </a:rPr>
              <a:t>S45C</a:t>
            </a:r>
            <a:r>
              <a:rPr lang="zh-TW" altLang="en-US" b="1" dirty="0" smtClean="0">
                <a:latin typeface="+mn-ea"/>
              </a:rPr>
              <a:t>鋼材</a:t>
            </a:r>
            <a:endParaRPr lang="en-US" altLang="zh-TW" b="1" dirty="0" smtClean="0">
              <a:latin typeface="+mn-ea"/>
            </a:endParaRPr>
          </a:p>
          <a:p>
            <a:pPr marL="457200" lvl="1" indent="0">
              <a:buNone/>
            </a:pPr>
            <a:r>
              <a:rPr lang="zh-TW" altLang="en-US" dirty="0" smtClean="0">
                <a:latin typeface="+mn-ea"/>
              </a:rPr>
              <a:t>由於</a:t>
            </a:r>
            <a:r>
              <a:rPr lang="zh-TW" altLang="en-US" dirty="0">
                <a:latin typeface="+mn-ea"/>
              </a:rPr>
              <a:t>切削鐵塊的時候鐵塊硬度較高</a:t>
            </a:r>
            <a:r>
              <a:rPr lang="zh-TW" altLang="en-US" dirty="0" smtClean="0">
                <a:latin typeface="+mn-ea"/>
              </a:rPr>
              <a:t>，因此</a:t>
            </a:r>
            <a:r>
              <a:rPr lang="zh-TW" altLang="en-US" dirty="0">
                <a:latin typeface="+mn-ea"/>
              </a:rPr>
              <a:t>刀具一直處於破壞</a:t>
            </a:r>
            <a:r>
              <a:rPr lang="zh-TW" altLang="en-US" dirty="0" smtClean="0">
                <a:latin typeface="+mn-ea"/>
              </a:rPr>
              <a:t>階段。</a:t>
            </a:r>
            <a:endParaRPr lang="zh-TW" altLang="en-US" dirty="0">
              <a:latin typeface="+mn-ea"/>
            </a:endParaRPr>
          </a:p>
          <a:p>
            <a:pPr marL="342900" lvl="0" indent="-342900">
              <a:buFont typeface="Wingdings" panose="05000000000000000000" pitchFamily="2" charset="2"/>
              <a:buChar char="l"/>
            </a:pPr>
            <a:endParaRPr lang="en-US" altLang="zh-TW" b="1" dirty="0" smtClean="0">
              <a:latin typeface="+mn-ea"/>
            </a:endParaRPr>
          </a:p>
          <a:p>
            <a:pPr marL="342900" indent="-342900">
              <a:buFont typeface="Wingdings" panose="05000000000000000000" pitchFamily="2" charset="2"/>
              <a:buChar char="l"/>
            </a:pPr>
            <a:endParaRPr lang="en-US" altLang="zh-TW" b="1" dirty="0" smtClean="0"/>
          </a:p>
          <a:p>
            <a:pPr lvl="1" indent="0">
              <a:buNone/>
            </a:pPr>
            <a:endParaRPr lang="en-US" altLang="zh-TW" b="1" dirty="0"/>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36" name="立方體 35"/>
          <p:cNvSpPr/>
          <p:nvPr/>
        </p:nvSpPr>
        <p:spPr>
          <a:xfrm>
            <a:off x="986697" y="3936844"/>
            <a:ext cx="3765032" cy="2096110"/>
          </a:xfrm>
          <a:prstGeom prst="cube">
            <a:avLst>
              <a:gd name="adj" fmla="val 6007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37" name="平行四邊形 36"/>
          <p:cNvSpPr/>
          <p:nvPr/>
        </p:nvSpPr>
        <p:spPr>
          <a:xfrm>
            <a:off x="1116832" y="4908172"/>
            <a:ext cx="2654094" cy="153454"/>
          </a:xfrm>
          <a:prstGeom prst="parallelogram">
            <a:avLst>
              <a:gd name="adj" fmla="val 10460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38" name="平行四邊形 37"/>
          <p:cNvSpPr/>
          <p:nvPr/>
        </p:nvSpPr>
        <p:spPr>
          <a:xfrm>
            <a:off x="1381673" y="4609175"/>
            <a:ext cx="2654094" cy="153454"/>
          </a:xfrm>
          <a:prstGeom prst="parallelogram">
            <a:avLst>
              <a:gd name="adj" fmla="val 10460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39" name="平行四邊形 38"/>
          <p:cNvSpPr/>
          <p:nvPr/>
        </p:nvSpPr>
        <p:spPr>
          <a:xfrm>
            <a:off x="1718812" y="4289385"/>
            <a:ext cx="2654094" cy="153454"/>
          </a:xfrm>
          <a:prstGeom prst="parallelogram">
            <a:avLst>
              <a:gd name="adj" fmla="val 10460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0" name="平行四邊形 39"/>
          <p:cNvSpPr/>
          <p:nvPr/>
        </p:nvSpPr>
        <p:spPr>
          <a:xfrm>
            <a:off x="2016685" y="4009106"/>
            <a:ext cx="2654094" cy="153454"/>
          </a:xfrm>
          <a:prstGeom prst="parallelogram">
            <a:avLst>
              <a:gd name="adj" fmla="val 10460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1" name="內容版面配置區 2"/>
          <p:cNvSpPr txBox="1">
            <a:spLocks/>
          </p:cNvSpPr>
          <p:nvPr/>
        </p:nvSpPr>
        <p:spPr>
          <a:xfrm>
            <a:off x="832100" y="4671688"/>
            <a:ext cx="300481" cy="483306"/>
          </a:xfrm>
          <a:prstGeom prst="rect">
            <a:avLst/>
          </a:prstGeom>
        </p:spPr>
        <p:txBody>
          <a:bodyPr vert="horz" lIns="91440" tIns="45720" rIns="91440" bIns="45720" rtlCol="0">
            <a:normAutofit fontScale="92500" lnSpcReduction="10000"/>
            <a:scene3d>
              <a:camera prst="orthographicFront"/>
              <a:lightRig rig="glow" dir="tl">
                <a:rot lat="0" lon="0" rev="5400000"/>
              </a:lightRig>
            </a:scene3d>
            <a:sp3d contourW="12700">
              <a:bevelT w="25400" h="25400"/>
              <a:contourClr>
                <a:schemeClr val="accent6">
                  <a:shade val="73000"/>
                </a:schemeClr>
              </a:contourClr>
            </a:sp3d>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120000"/>
              </a:lnSpc>
            </a:pPr>
            <a:r>
              <a:rPr lang="en-US" altLang="zh-TW"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a:t>
            </a:r>
            <a:endParaRPr lang="en-US" altLang="zh-TW" sz="2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42" name="內容版面配置區 2"/>
          <p:cNvSpPr txBox="1">
            <a:spLocks/>
          </p:cNvSpPr>
          <p:nvPr/>
        </p:nvSpPr>
        <p:spPr>
          <a:xfrm>
            <a:off x="1132581" y="4354693"/>
            <a:ext cx="300481" cy="483306"/>
          </a:xfrm>
          <a:prstGeom prst="rect">
            <a:avLst/>
          </a:prstGeom>
        </p:spPr>
        <p:txBody>
          <a:bodyPr vert="horz" lIns="91440" tIns="45720" rIns="91440" bIns="45720" rtlCol="0">
            <a:normAutofit fontScale="92500" lnSpcReduction="10000"/>
            <a:scene3d>
              <a:camera prst="orthographicFront"/>
              <a:lightRig rig="glow" dir="tl">
                <a:rot lat="0" lon="0" rev="5400000"/>
              </a:lightRig>
            </a:scene3d>
            <a:sp3d contourW="12700">
              <a:bevelT w="25400" h="25400"/>
              <a:contourClr>
                <a:schemeClr val="accent6">
                  <a:shade val="73000"/>
                </a:schemeClr>
              </a:contourClr>
            </a:sp3d>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120000"/>
              </a:lnSpc>
            </a:pPr>
            <a:r>
              <a:rPr lang="en-US" altLang="zh-TW"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2</a:t>
            </a:r>
            <a:endParaRPr lang="en-US" altLang="zh-TW" sz="2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43" name="內容版面配置區 2"/>
          <p:cNvSpPr txBox="1">
            <a:spLocks/>
          </p:cNvSpPr>
          <p:nvPr/>
        </p:nvSpPr>
        <p:spPr>
          <a:xfrm>
            <a:off x="1496538" y="4019769"/>
            <a:ext cx="300481" cy="483306"/>
          </a:xfrm>
          <a:prstGeom prst="rect">
            <a:avLst/>
          </a:prstGeom>
        </p:spPr>
        <p:txBody>
          <a:bodyPr vert="horz" lIns="91440" tIns="45720" rIns="91440" bIns="45720" rtlCol="0">
            <a:normAutofit fontScale="92500" lnSpcReduction="10000"/>
            <a:scene3d>
              <a:camera prst="orthographicFront"/>
              <a:lightRig rig="glow" dir="tl">
                <a:rot lat="0" lon="0" rev="5400000"/>
              </a:lightRig>
            </a:scene3d>
            <a:sp3d contourW="12700">
              <a:bevelT w="25400" h="25400"/>
              <a:contourClr>
                <a:schemeClr val="accent6">
                  <a:shade val="73000"/>
                </a:schemeClr>
              </a:contourClr>
            </a:sp3d>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120000"/>
              </a:lnSpc>
            </a:pPr>
            <a:r>
              <a:rPr lang="en-US" altLang="zh-TW"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3</a:t>
            </a:r>
            <a:endParaRPr lang="en-US" altLang="zh-TW" sz="2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44" name="內容版面配置區 2"/>
          <p:cNvSpPr txBox="1">
            <a:spLocks/>
          </p:cNvSpPr>
          <p:nvPr/>
        </p:nvSpPr>
        <p:spPr>
          <a:xfrm>
            <a:off x="1783213" y="3717652"/>
            <a:ext cx="300481" cy="483306"/>
          </a:xfrm>
          <a:prstGeom prst="rect">
            <a:avLst/>
          </a:prstGeom>
        </p:spPr>
        <p:txBody>
          <a:bodyPr vert="horz" lIns="91440" tIns="45720" rIns="91440" bIns="45720" rtlCol="0">
            <a:normAutofit fontScale="92500" lnSpcReduction="10000"/>
            <a:scene3d>
              <a:camera prst="orthographicFront"/>
              <a:lightRig rig="glow" dir="tl">
                <a:rot lat="0" lon="0" rev="5400000"/>
              </a:lightRig>
            </a:scene3d>
            <a:sp3d contourW="12700">
              <a:bevelT w="25400" h="25400"/>
              <a:contourClr>
                <a:schemeClr val="accent6">
                  <a:shade val="73000"/>
                </a:schemeClr>
              </a:contourClr>
            </a:sp3d>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120000"/>
              </a:lnSpc>
            </a:pPr>
            <a:r>
              <a:rPr lang="en-US" altLang="zh-TW" sz="2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4</a:t>
            </a:r>
            <a:endParaRPr lang="en-US" altLang="zh-TW" sz="2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cxnSp>
        <p:nvCxnSpPr>
          <p:cNvPr id="45" name="直線單箭頭接點 44"/>
          <p:cNvCxnSpPr/>
          <p:nvPr/>
        </p:nvCxnSpPr>
        <p:spPr>
          <a:xfrm>
            <a:off x="1226000" y="4984899"/>
            <a:ext cx="2313716"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1477208" y="4671688"/>
            <a:ext cx="2348258" cy="14214"/>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V="1">
            <a:off x="1797019" y="4366112"/>
            <a:ext cx="2333247" cy="3"/>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a:off x="2095918" y="4085833"/>
            <a:ext cx="2372485"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49" name="立方體 48"/>
          <p:cNvSpPr/>
          <p:nvPr/>
        </p:nvSpPr>
        <p:spPr>
          <a:xfrm>
            <a:off x="7056966" y="3959305"/>
            <a:ext cx="4220306" cy="2019719"/>
          </a:xfrm>
          <a:prstGeom prst="cube">
            <a:avLst>
              <a:gd name="adj" fmla="val 6007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50" name="內容版面配置區 4"/>
          <p:cNvSpPr txBox="1">
            <a:spLocks/>
          </p:cNvSpPr>
          <p:nvPr/>
        </p:nvSpPr>
        <p:spPr>
          <a:xfrm>
            <a:off x="1692911" y="5466591"/>
            <a:ext cx="1145172" cy="57960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marL="342900" indent="-342900">
              <a:buFont typeface="Wingdings" panose="05000000000000000000" pitchFamily="2" charset="2"/>
              <a:buChar char="l"/>
            </a:pPr>
            <a:r>
              <a:rPr lang="zh-TW" altLang="en-US" sz="1800" dirty="0" smtClean="0">
                <a:solidFill>
                  <a:srgbClr val="FF0000"/>
                </a:solidFill>
                <a:latin typeface="微軟正黑體" panose="020B0604030504040204" pitchFamily="34" charset="-120"/>
                <a:ea typeface="微軟正黑體" panose="020B0604030504040204" pitchFamily="34" charset="-120"/>
              </a:rPr>
              <a:t>鋁材</a:t>
            </a:r>
            <a:endParaRPr lang="zh-TW" altLang="en-US" sz="1800" dirty="0">
              <a:solidFill>
                <a:srgbClr val="FF0000"/>
              </a:solidFill>
              <a:latin typeface="微軟正黑體" panose="020B0604030504040204" pitchFamily="34" charset="-120"/>
              <a:ea typeface="微軟正黑體" panose="020B0604030504040204" pitchFamily="34" charset="-120"/>
            </a:endParaRPr>
          </a:p>
        </p:txBody>
      </p:sp>
      <p:sp>
        <p:nvSpPr>
          <p:cNvPr id="51" name="內容版面配置區 4"/>
          <p:cNvSpPr txBox="1">
            <a:spLocks/>
          </p:cNvSpPr>
          <p:nvPr/>
        </p:nvSpPr>
        <p:spPr>
          <a:xfrm>
            <a:off x="8090262" y="5453346"/>
            <a:ext cx="1145172" cy="57960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marL="342900" indent="-342900">
              <a:buFont typeface="Wingdings" panose="05000000000000000000" pitchFamily="2" charset="2"/>
              <a:buChar char="l"/>
            </a:pPr>
            <a:r>
              <a:rPr lang="zh-TW" altLang="en-US" sz="1800" dirty="0" smtClean="0">
                <a:solidFill>
                  <a:srgbClr val="FF0000"/>
                </a:solidFill>
                <a:latin typeface="微軟正黑體" panose="020B0604030504040204" pitchFamily="34" charset="-120"/>
                <a:ea typeface="微軟正黑體" panose="020B0604030504040204" pitchFamily="34" charset="-120"/>
              </a:rPr>
              <a:t>鐵材</a:t>
            </a:r>
            <a:endParaRPr lang="zh-TW" altLang="en-US" sz="1800" dirty="0">
              <a:solidFill>
                <a:srgbClr val="FF0000"/>
              </a:solidFill>
              <a:latin typeface="微軟正黑體" panose="020B0604030504040204" pitchFamily="34" charset="-120"/>
              <a:ea typeface="微軟正黑體" panose="020B0604030504040204" pitchFamily="34" charset="-120"/>
            </a:endParaRPr>
          </a:p>
        </p:txBody>
      </p:sp>
      <p:graphicFrame>
        <p:nvGraphicFramePr>
          <p:cNvPr id="52" name="資料庫圖表 51"/>
          <p:cNvGraphicFramePr/>
          <p:nvPr>
            <p:extLst>
              <p:ext uri="{D42A27DB-BD31-4B8C-83A1-F6EECF244321}">
                <p14:modId xmlns:p14="http://schemas.microsoft.com/office/powerpoint/2010/main" val="516568174"/>
              </p:ext>
            </p:extLst>
          </p:nvPr>
        </p:nvGraphicFramePr>
        <p:xfrm>
          <a:off x="10374330" y="4861697"/>
          <a:ext cx="1145512" cy="11303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3" name="平行四邊形 52"/>
          <p:cNvSpPr/>
          <p:nvPr/>
        </p:nvSpPr>
        <p:spPr>
          <a:xfrm>
            <a:off x="7056966" y="5001958"/>
            <a:ext cx="3174062" cy="153454"/>
          </a:xfrm>
          <a:prstGeom prst="parallelogram">
            <a:avLst>
              <a:gd name="adj" fmla="val 10460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54" name="平行四邊形 53"/>
          <p:cNvSpPr/>
          <p:nvPr/>
        </p:nvSpPr>
        <p:spPr>
          <a:xfrm>
            <a:off x="7230172" y="4842628"/>
            <a:ext cx="3174062" cy="153454"/>
          </a:xfrm>
          <a:prstGeom prst="parallelogram">
            <a:avLst>
              <a:gd name="adj" fmla="val 10460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cxnSp>
        <p:nvCxnSpPr>
          <p:cNvPr id="55" name="直線單箭頭接點 54"/>
          <p:cNvCxnSpPr/>
          <p:nvPr/>
        </p:nvCxnSpPr>
        <p:spPr>
          <a:xfrm>
            <a:off x="7330721" y="5078685"/>
            <a:ext cx="2753248" cy="1004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56" name="平行四邊形 55"/>
          <p:cNvSpPr/>
          <p:nvPr/>
        </p:nvSpPr>
        <p:spPr>
          <a:xfrm>
            <a:off x="7393775" y="4684545"/>
            <a:ext cx="3174062" cy="153454"/>
          </a:xfrm>
          <a:prstGeom prst="parallelogram">
            <a:avLst>
              <a:gd name="adj" fmla="val 10460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57" name="平行四邊形 56"/>
          <p:cNvSpPr/>
          <p:nvPr/>
        </p:nvSpPr>
        <p:spPr>
          <a:xfrm>
            <a:off x="7548556" y="4529549"/>
            <a:ext cx="3174062" cy="153454"/>
          </a:xfrm>
          <a:prstGeom prst="parallelogram">
            <a:avLst>
              <a:gd name="adj" fmla="val 10460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58" name="平行四邊形 57"/>
          <p:cNvSpPr/>
          <p:nvPr/>
        </p:nvSpPr>
        <p:spPr>
          <a:xfrm>
            <a:off x="7693812" y="4375982"/>
            <a:ext cx="3174062" cy="153454"/>
          </a:xfrm>
          <a:prstGeom prst="parallelogram">
            <a:avLst>
              <a:gd name="adj" fmla="val 10460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59" name="平行四邊形 58"/>
          <p:cNvSpPr/>
          <p:nvPr/>
        </p:nvSpPr>
        <p:spPr>
          <a:xfrm>
            <a:off x="7855737" y="4215985"/>
            <a:ext cx="3174062" cy="153454"/>
          </a:xfrm>
          <a:prstGeom prst="parallelogram">
            <a:avLst>
              <a:gd name="adj" fmla="val 10460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60" name="平行四邊形 59"/>
          <p:cNvSpPr/>
          <p:nvPr/>
        </p:nvSpPr>
        <p:spPr>
          <a:xfrm>
            <a:off x="8020837" y="4058706"/>
            <a:ext cx="3174062" cy="153454"/>
          </a:xfrm>
          <a:prstGeom prst="parallelogram">
            <a:avLst>
              <a:gd name="adj" fmla="val 10460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cxnSp>
        <p:nvCxnSpPr>
          <p:cNvPr id="61" name="直線單箭頭接點 60"/>
          <p:cNvCxnSpPr/>
          <p:nvPr/>
        </p:nvCxnSpPr>
        <p:spPr>
          <a:xfrm>
            <a:off x="7504323" y="4917250"/>
            <a:ext cx="2753248" cy="1004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a:off x="7693812" y="4762629"/>
            <a:ext cx="2753248" cy="1004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a:off x="7858810" y="4609175"/>
            <a:ext cx="2753248" cy="1004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7969370" y="4455265"/>
            <a:ext cx="2753248" cy="1004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8137645" y="4290661"/>
            <a:ext cx="2753248" cy="1004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a:off x="8276551" y="4143100"/>
            <a:ext cx="2753248" cy="1004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67" name="內容版面配置區 2"/>
          <p:cNvSpPr txBox="1">
            <a:spLocks/>
          </p:cNvSpPr>
          <p:nvPr/>
        </p:nvSpPr>
        <p:spPr>
          <a:xfrm>
            <a:off x="7206360" y="4605876"/>
            <a:ext cx="248722" cy="258660"/>
          </a:xfrm>
          <a:prstGeom prst="rect">
            <a:avLst/>
          </a:prstGeom>
        </p:spPr>
        <p:txBody>
          <a:bodyPr vert="horz" lIns="91440" tIns="45720" rIns="91440" bIns="45720" rtlCol="0">
            <a:normAutofit fontScale="55000" lnSpcReduction="20000"/>
            <a:scene3d>
              <a:camera prst="orthographicFront"/>
              <a:lightRig rig="glow" dir="tl">
                <a:rot lat="0" lon="0" rev="5400000"/>
              </a:lightRig>
            </a:scene3d>
            <a:sp3d contourW="12700">
              <a:bevelT w="25400" h="25400"/>
              <a:contourClr>
                <a:schemeClr val="accent6">
                  <a:shade val="73000"/>
                </a:schemeClr>
              </a:contourClr>
            </a:sp3d>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120000"/>
              </a:lnSpc>
            </a:pPr>
            <a:r>
              <a:rPr lang="en-US" altLang="zh-TW" sz="19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3</a:t>
            </a:r>
            <a:endParaRPr lang="en-US" altLang="zh-TW" sz="2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68" name="內容版面配置區 2"/>
          <p:cNvSpPr txBox="1">
            <a:spLocks/>
          </p:cNvSpPr>
          <p:nvPr/>
        </p:nvSpPr>
        <p:spPr>
          <a:xfrm>
            <a:off x="7013678" y="4748926"/>
            <a:ext cx="248722" cy="258660"/>
          </a:xfrm>
          <a:prstGeom prst="rect">
            <a:avLst/>
          </a:prstGeom>
        </p:spPr>
        <p:txBody>
          <a:bodyPr vert="horz" lIns="91440" tIns="45720" rIns="91440" bIns="45720" rtlCol="0">
            <a:normAutofit fontScale="55000" lnSpcReduction="20000"/>
            <a:scene3d>
              <a:camera prst="orthographicFront"/>
              <a:lightRig rig="glow" dir="tl">
                <a:rot lat="0" lon="0" rev="5400000"/>
              </a:lightRig>
            </a:scene3d>
            <a:sp3d contourW="12700">
              <a:bevelT w="25400" h="25400"/>
              <a:contourClr>
                <a:schemeClr val="accent6">
                  <a:shade val="73000"/>
                </a:schemeClr>
              </a:contourClr>
            </a:sp3d>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120000"/>
              </a:lnSpc>
            </a:pPr>
            <a:r>
              <a:rPr lang="en-US" altLang="zh-TW" sz="19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2</a:t>
            </a:r>
            <a:endParaRPr lang="en-US" altLang="zh-TW" sz="2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69" name="內容版面配置區 2"/>
          <p:cNvSpPr txBox="1">
            <a:spLocks/>
          </p:cNvSpPr>
          <p:nvPr/>
        </p:nvSpPr>
        <p:spPr>
          <a:xfrm>
            <a:off x="6872985" y="4896334"/>
            <a:ext cx="248722" cy="258660"/>
          </a:xfrm>
          <a:prstGeom prst="rect">
            <a:avLst/>
          </a:prstGeom>
        </p:spPr>
        <p:txBody>
          <a:bodyPr vert="horz" lIns="91440" tIns="45720" rIns="91440" bIns="45720" rtlCol="0">
            <a:normAutofit fontScale="55000" lnSpcReduction="20000"/>
            <a:scene3d>
              <a:camera prst="orthographicFront"/>
              <a:lightRig rig="glow" dir="tl">
                <a:rot lat="0" lon="0" rev="5400000"/>
              </a:lightRig>
            </a:scene3d>
            <a:sp3d contourW="12700">
              <a:bevelT w="25400" h="25400"/>
              <a:contourClr>
                <a:schemeClr val="accent6">
                  <a:shade val="73000"/>
                </a:schemeClr>
              </a:contourClr>
            </a:sp3d>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120000"/>
              </a:lnSpc>
            </a:pPr>
            <a:r>
              <a:rPr lang="en-US" altLang="zh-TW" sz="19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a:t>
            </a:r>
            <a:endParaRPr lang="en-US" altLang="zh-TW" sz="2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70" name="內容版面配置區 2"/>
          <p:cNvSpPr txBox="1">
            <a:spLocks/>
          </p:cNvSpPr>
          <p:nvPr/>
        </p:nvSpPr>
        <p:spPr>
          <a:xfrm>
            <a:off x="7379962" y="4440862"/>
            <a:ext cx="248722" cy="258660"/>
          </a:xfrm>
          <a:prstGeom prst="rect">
            <a:avLst/>
          </a:prstGeom>
        </p:spPr>
        <p:txBody>
          <a:bodyPr vert="horz" lIns="91440" tIns="45720" rIns="91440" bIns="45720" rtlCol="0">
            <a:normAutofit fontScale="55000" lnSpcReduction="20000"/>
            <a:scene3d>
              <a:camera prst="orthographicFront"/>
              <a:lightRig rig="glow" dir="tl">
                <a:rot lat="0" lon="0" rev="5400000"/>
              </a:lightRig>
            </a:scene3d>
            <a:sp3d contourW="12700">
              <a:bevelT w="25400" h="25400"/>
              <a:contourClr>
                <a:schemeClr val="accent6">
                  <a:shade val="73000"/>
                </a:schemeClr>
              </a:contourClr>
            </a:sp3d>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120000"/>
              </a:lnSpc>
            </a:pPr>
            <a:r>
              <a:rPr lang="en-US" altLang="zh-TW" sz="19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4</a:t>
            </a:r>
            <a:endParaRPr lang="en-US" altLang="zh-TW" sz="2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71" name="內容版面配置區 2"/>
          <p:cNvSpPr txBox="1">
            <a:spLocks/>
          </p:cNvSpPr>
          <p:nvPr/>
        </p:nvSpPr>
        <p:spPr>
          <a:xfrm>
            <a:off x="7516591" y="4270776"/>
            <a:ext cx="248722" cy="258660"/>
          </a:xfrm>
          <a:prstGeom prst="rect">
            <a:avLst/>
          </a:prstGeom>
        </p:spPr>
        <p:txBody>
          <a:bodyPr vert="horz" lIns="91440" tIns="45720" rIns="91440" bIns="45720" rtlCol="0">
            <a:normAutofit fontScale="55000" lnSpcReduction="20000"/>
            <a:scene3d>
              <a:camera prst="orthographicFront"/>
              <a:lightRig rig="glow" dir="tl">
                <a:rot lat="0" lon="0" rev="5400000"/>
              </a:lightRig>
            </a:scene3d>
            <a:sp3d contourW="12700">
              <a:bevelT w="25400" h="25400"/>
              <a:contourClr>
                <a:schemeClr val="accent6">
                  <a:shade val="73000"/>
                </a:schemeClr>
              </a:contourClr>
            </a:sp3d>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120000"/>
              </a:lnSpc>
            </a:pPr>
            <a:r>
              <a:rPr lang="en-US" altLang="zh-TW" sz="19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5</a:t>
            </a:r>
            <a:endParaRPr lang="en-US" altLang="zh-TW" sz="2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72" name="內容版面配置區 2"/>
          <p:cNvSpPr txBox="1">
            <a:spLocks/>
          </p:cNvSpPr>
          <p:nvPr/>
        </p:nvSpPr>
        <p:spPr>
          <a:xfrm>
            <a:off x="7659428" y="4109899"/>
            <a:ext cx="248722" cy="258660"/>
          </a:xfrm>
          <a:prstGeom prst="rect">
            <a:avLst/>
          </a:prstGeom>
        </p:spPr>
        <p:txBody>
          <a:bodyPr vert="horz" lIns="91440" tIns="45720" rIns="91440" bIns="45720" rtlCol="0">
            <a:normAutofit fontScale="55000" lnSpcReduction="20000"/>
            <a:scene3d>
              <a:camera prst="orthographicFront"/>
              <a:lightRig rig="glow" dir="tl">
                <a:rot lat="0" lon="0" rev="5400000"/>
              </a:lightRig>
            </a:scene3d>
            <a:sp3d contourW="12700">
              <a:bevelT w="25400" h="25400"/>
              <a:contourClr>
                <a:schemeClr val="accent6">
                  <a:shade val="73000"/>
                </a:schemeClr>
              </a:contourClr>
            </a:sp3d>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120000"/>
              </a:lnSpc>
            </a:pPr>
            <a:r>
              <a:rPr lang="en-US" altLang="zh-TW" sz="19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6</a:t>
            </a:r>
            <a:endParaRPr lang="en-US" altLang="zh-TW" sz="2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73" name="內容版面配置區 2"/>
          <p:cNvSpPr txBox="1">
            <a:spLocks/>
          </p:cNvSpPr>
          <p:nvPr/>
        </p:nvSpPr>
        <p:spPr>
          <a:xfrm>
            <a:off x="7841047" y="3956503"/>
            <a:ext cx="248722" cy="258660"/>
          </a:xfrm>
          <a:prstGeom prst="rect">
            <a:avLst/>
          </a:prstGeom>
        </p:spPr>
        <p:txBody>
          <a:bodyPr vert="horz" lIns="91440" tIns="45720" rIns="91440" bIns="45720" rtlCol="0">
            <a:normAutofit fontScale="55000" lnSpcReduction="20000"/>
            <a:scene3d>
              <a:camera prst="orthographicFront"/>
              <a:lightRig rig="glow" dir="tl">
                <a:rot lat="0" lon="0" rev="5400000"/>
              </a:lightRig>
            </a:scene3d>
            <a:sp3d contourW="12700">
              <a:bevelT w="25400" h="25400"/>
              <a:contourClr>
                <a:schemeClr val="accent6">
                  <a:shade val="73000"/>
                </a:schemeClr>
              </a:contourClr>
            </a:sp3d>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a:lnSpc>
                <a:spcPct val="120000"/>
              </a:lnSpc>
            </a:pPr>
            <a:r>
              <a:rPr lang="en-US" altLang="zh-TW" sz="19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7</a:t>
            </a:r>
            <a:endParaRPr lang="en-US" altLang="zh-TW" sz="2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graphicFrame>
        <p:nvGraphicFramePr>
          <p:cNvPr id="74" name="資料庫圖表 73"/>
          <p:cNvGraphicFramePr/>
          <p:nvPr>
            <p:extLst>
              <p:ext uri="{D42A27DB-BD31-4B8C-83A1-F6EECF244321}">
                <p14:modId xmlns:p14="http://schemas.microsoft.com/office/powerpoint/2010/main" val="4112504614"/>
              </p:ext>
            </p:extLst>
          </p:nvPr>
        </p:nvGraphicFramePr>
        <p:xfrm>
          <a:off x="3841310" y="4864536"/>
          <a:ext cx="1254185" cy="132774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841975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a:t>4.</a:t>
            </a:r>
            <a:r>
              <a:rPr lang="zh-TW" altLang="en-US" sz="4000" b="1" dirty="0"/>
              <a:t> 實驗分析 </a:t>
            </a:r>
            <a:r>
              <a:rPr lang="en-US" altLang="zh-TW" sz="4000" b="1" dirty="0"/>
              <a:t>–</a:t>
            </a:r>
            <a:r>
              <a:rPr lang="zh-TW" altLang="en-US" sz="4000" b="1" dirty="0"/>
              <a:t> 實驗設計</a:t>
            </a:r>
            <a:r>
              <a:rPr lang="en-US" altLang="zh-TW" sz="4000" b="1" dirty="0"/>
              <a:t>(</a:t>
            </a:r>
            <a:r>
              <a:rPr lang="zh-TW" altLang="en-US" sz="4000" b="1" dirty="0"/>
              <a:t>加工條件</a:t>
            </a:r>
            <a:r>
              <a:rPr lang="en-US" altLang="zh-TW" sz="4000" b="1" dirty="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43</a:t>
            </a:fld>
            <a:endParaRPr altLang="en-US">
              <a:solidFill>
                <a:prstClr val="black">
                  <a:tint val="75000"/>
                </a:prstClr>
              </a:solidFill>
            </a:endParaRPr>
          </a:p>
        </p:txBody>
      </p:sp>
      <p:sp>
        <p:nvSpPr>
          <p:cNvPr id="5" name="內容版面配置區 4"/>
          <p:cNvSpPr>
            <a:spLocks noGrp="1"/>
          </p:cNvSpPr>
          <p:nvPr>
            <p:ph idx="1"/>
          </p:nvPr>
        </p:nvSpPr>
        <p:spPr>
          <a:xfrm>
            <a:off x="498372" y="1247936"/>
            <a:ext cx="3647356" cy="735179"/>
          </a:xfrm>
        </p:spPr>
        <p:txBody>
          <a:bodyPr>
            <a:normAutofit/>
          </a:bodyPr>
          <a:lstStyle/>
          <a:p>
            <a:pPr marL="342900" lvl="0" indent="-342900">
              <a:buFont typeface="Wingdings" panose="05000000000000000000" pitchFamily="2" charset="2"/>
              <a:buChar char="l"/>
            </a:pPr>
            <a:r>
              <a:rPr lang="zh-TW" altLang="en-US" b="1" dirty="0" smtClean="0">
                <a:latin typeface="+mn-ea"/>
              </a:rPr>
              <a:t>實驗參數表</a:t>
            </a:r>
            <a:endParaRPr lang="en-US" altLang="zh-TW" b="1" dirty="0" smtClean="0">
              <a:latin typeface="+mn-ea"/>
            </a:endParaRPr>
          </a:p>
          <a:p>
            <a:pPr lvl="0"/>
            <a:endParaRPr lang="en-US" altLang="zh-TW" b="1" dirty="0" smtClean="0">
              <a:latin typeface="+mn-ea"/>
            </a:endParaRPr>
          </a:p>
          <a:p>
            <a:pPr marL="342900" indent="-342900">
              <a:buFont typeface="Wingdings" panose="05000000000000000000" pitchFamily="2" charset="2"/>
              <a:buChar char="l"/>
            </a:pPr>
            <a:endParaRPr lang="en-US" altLang="zh-TW" b="1" dirty="0" smtClean="0"/>
          </a:p>
          <a:p>
            <a:pPr lvl="1" indent="0">
              <a:buNone/>
            </a:pPr>
            <a:endParaRPr lang="en-US" altLang="zh-TW" b="1" dirty="0"/>
          </a:p>
        </p:txBody>
      </p:sp>
      <p:sp>
        <p:nvSpPr>
          <p:cNvPr id="6"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內容版面配置區 4"/>
          <p:cNvSpPr txBox="1">
            <a:spLocks/>
          </p:cNvSpPr>
          <p:nvPr/>
        </p:nvSpPr>
        <p:spPr>
          <a:xfrm>
            <a:off x="5762391" y="6050395"/>
            <a:ext cx="1169952"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smtClean="0">
                <a:solidFill>
                  <a:schemeClr val="tx1"/>
                </a:solidFill>
              </a:rPr>
              <a:t>實驗參數</a:t>
            </a:r>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7" name="表格 6"/>
          <p:cNvGraphicFramePr>
            <a:graphicFrameLocks noGrp="1"/>
          </p:cNvGraphicFramePr>
          <p:nvPr>
            <p:extLst>
              <p:ext uri="{D42A27DB-BD31-4B8C-83A1-F6EECF244321}">
                <p14:modId xmlns:p14="http://schemas.microsoft.com/office/powerpoint/2010/main" val="2145668840"/>
              </p:ext>
            </p:extLst>
          </p:nvPr>
        </p:nvGraphicFramePr>
        <p:xfrm>
          <a:off x="2448096" y="2287559"/>
          <a:ext cx="6952383" cy="3579985"/>
        </p:xfrm>
        <a:graphic>
          <a:graphicData uri="http://schemas.openxmlformats.org/drawingml/2006/table">
            <a:tbl>
              <a:tblPr firstRow="1" firstCol="1" bandRow="1">
                <a:tableStyleId>{5C22544A-7EE6-4342-B048-85BDC9FD1C3A}</a:tableStyleId>
              </a:tblPr>
              <a:tblGrid>
                <a:gridCol w="1054575"/>
                <a:gridCol w="2527753"/>
                <a:gridCol w="1323738"/>
                <a:gridCol w="1324587"/>
                <a:gridCol w="721730"/>
              </a:tblGrid>
              <a:tr h="734610">
                <a:tc>
                  <a:txBody>
                    <a:bodyPr/>
                    <a:lstStyle/>
                    <a:p>
                      <a:pPr algn="ctr">
                        <a:lnSpc>
                          <a:spcPct val="150000"/>
                        </a:lnSpc>
                        <a:spcAft>
                          <a:spcPts val="0"/>
                        </a:spcAft>
                      </a:pPr>
                      <a:r>
                        <a:rPr lang="zh-TW" sz="1800" kern="100" dirty="0">
                          <a:effectLst/>
                        </a:rPr>
                        <a:t>加工參數</a:t>
                      </a:r>
                      <a:endParaRPr lang="zh-TW" sz="18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800" kern="100" dirty="0">
                          <a:effectLst/>
                        </a:rPr>
                        <a:t>材料</a:t>
                      </a:r>
                      <a:endParaRPr lang="zh-TW" sz="18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800" kern="100">
                          <a:effectLst/>
                        </a:rPr>
                        <a:t>主軸轉速</a:t>
                      </a:r>
                      <a:r>
                        <a:rPr lang="en-US" sz="1800" kern="100">
                          <a:effectLst/>
                        </a:rPr>
                        <a:t>(RPM)</a:t>
                      </a:r>
                      <a:endParaRPr lang="zh-TW" sz="18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800" kern="100" dirty="0">
                          <a:effectLst/>
                        </a:rPr>
                        <a:t>進給速率</a:t>
                      </a:r>
                      <a:r>
                        <a:rPr lang="en-US" sz="1800" kern="100" dirty="0">
                          <a:effectLst/>
                        </a:rPr>
                        <a:t>(mm/min)</a:t>
                      </a:r>
                      <a:endParaRPr lang="zh-TW" sz="18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800" kern="100">
                          <a:effectLst/>
                        </a:rPr>
                        <a:t>實驗次數</a:t>
                      </a:r>
                      <a:endParaRPr lang="zh-TW" sz="1800" kern="100">
                        <a:effectLst/>
                        <a:latin typeface="Times New Roman"/>
                        <a:ea typeface="標楷體"/>
                        <a:cs typeface="Times New Roman"/>
                      </a:endParaRPr>
                    </a:p>
                  </a:txBody>
                  <a:tcPr marL="68580" marR="68580" marT="0" marB="0"/>
                </a:tc>
              </a:tr>
              <a:tr h="469589">
                <a:tc>
                  <a:txBody>
                    <a:bodyPr/>
                    <a:lstStyle/>
                    <a:p>
                      <a:pPr algn="ctr">
                        <a:lnSpc>
                          <a:spcPct val="150000"/>
                        </a:lnSpc>
                        <a:spcAft>
                          <a:spcPts val="0"/>
                        </a:spcAft>
                      </a:pPr>
                      <a:r>
                        <a:rPr lang="en-US" sz="1800" kern="100" dirty="0">
                          <a:effectLst/>
                        </a:rPr>
                        <a:t>1</a:t>
                      </a:r>
                      <a:endParaRPr lang="zh-TW" sz="1800" kern="100" dirty="0">
                        <a:effectLst/>
                        <a:latin typeface="Times New Roman"/>
                        <a:ea typeface="標楷體"/>
                        <a:cs typeface="Times New Roman"/>
                      </a:endParaRPr>
                    </a:p>
                  </a:txBody>
                  <a:tcPr marL="68580" marR="68580" marT="0" marB="0"/>
                </a:tc>
                <a:tc rowSpan="7">
                  <a:txBody>
                    <a:bodyPr/>
                    <a:lstStyle/>
                    <a:p>
                      <a:pPr algn="ctr">
                        <a:lnSpc>
                          <a:spcPct val="150000"/>
                        </a:lnSpc>
                        <a:spcAft>
                          <a:spcPts val="0"/>
                        </a:spcAft>
                      </a:pPr>
                      <a:r>
                        <a:rPr lang="zh-TW" sz="1800" kern="100" dirty="0">
                          <a:effectLst/>
                        </a:rPr>
                        <a:t>鋁合金</a:t>
                      </a:r>
                      <a:r>
                        <a:rPr lang="en-US" sz="1800" kern="100" dirty="0">
                          <a:effectLst/>
                        </a:rPr>
                        <a:t>6061</a:t>
                      </a:r>
                      <a:r>
                        <a:rPr lang="zh-TW" sz="1800" kern="100" dirty="0">
                          <a:effectLst/>
                        </a:rPr>
                        <a:t>、中碳鋼</a:t>
                      </a:r>
                      <a:r>
                        <a:rPr lang="en-US" sz="1800" kern="100" dirty="0">
                          <a:effectLst/>
                        </a:rPr>
                        <a:t>S45C</a:t>
                      </a:r>
                      <a:endParaRPr lang="zh-TW" sz="1800" kern="100" dirty="0">
                        <a:effectLst/>
                        <a:latin typeface="Times New Roman"/>
                        <a:ea typeface="標楷體"/>
                        <a:cs typeface="Times New Roman"/>
                      </a:endParaRPr>
                    </a:p>
                  </a:txBody>
                  <a:tcPr marL="68580" marR="68580" marT="0" marB="0"/>
                </a:tc>
                <a:tc rowSpan="2">
                  <a:txBody>
                    <a:bodyPr/>
                    <a:lstStyle/>
                    <a:p>
                      <a:pPr algn="ctr">
                        <a:lnSpc>
                          <a:spcPct val="150000"/>
                        </a:lnSpc>
                        <a:spcAft>
                          <a:spcPts val="0"/>
                        </a:spcAft>
                      </a:pPr>
                      <a:r>
                        <a:rPr lang="en-US" sz="1800" kern="100">
                          <a:effectLst/>
                        </a:rPr>
                        <a:t>5000</a:t>
                      </a:r>
                      <a:endParaRPr lang="zh-TW" sz="1800" kern="100">
                        <a:effectLst/>
                        <a:latin typeface="Times New Roman"/>
                        <a:ea typeface="標楷體"/>
                        <a:cs typeface="Times New Roman"/>
                      </a:endParaRPr>
                    </a:p>
                  </a:txBody>
                  <a:tcPr marL="68580" marR="68580" marT="0" marB="0"/>
                </a:tc>
                <a:tc rowSpan="2">
                  <a:txBody>
                    <a:bodyPr/>
                    <a:lstStyle/>
                    <a:p>
                      <a:pPr algn="ctr">
                        <a:lnSpc>
                          <a:spcPct val="150000"/>
                        </a:lnSpc>
                        <a:spcAft>
                          <a:spcPts val="0"/>
                        </a:spcAft>
                      </a:pPr>
                      <a:r>
                        <a:rPr lang="en-US" sz="1800" kern="100">
                          <a:effectLst/>
                        </a:rPr>
                        <a:t>400</a:t>
                      </a:r>
                      <a:endParaRPr lang="zh-TW" sz="1800" kern="100">
                        <a:effectLst/>
                        <a:latin typeface="Times New Roman"/>
                        <a:ea typeface="標楷體"/>
                        <a:cs typeface="Times New Roman"/>
                      </a:endParaRPr>
                    </a:p>
                  </a:txBody>
                  <a:tcPr marL="68580" marR="68580" marT="0" marB="0"/>
                </a:tc>
                <a:tc rowSpan="2">
                  <a:txBody>
                    <a:bodyPr/>
                    <a:lstStyle/>
                    <a:p>
                      <a:pPr algn="ctr">
                        <a:lnSpc>
                          <a:spcPct val="150000"/>
                        </a:lnSpc>
                        <a:spcAft>
                          <a:spcPts val="0"/>
                        </a:spcAft>
                      </a:pPr>
                      <a:r>
                        <a:rPr lang="en-US" sz="1800" kern="100">
                          <a:effectLst/>
                        </a:rPr>
                        <a:t>5</a:t>
                      </a:r>
                      <a:endParaRPr lang="zh-TW" sz="1800" kern="100">
                        <a:effectLst/>
                        <a:latin typeface="Times New Roman"/>
                        <a:ea typeface="標楷體"/>
                        <a:cs typeface="Times New Roman"/>
                      </a:endParaRPr>
                    </a:p>
                  </a:txBody>
                  <a:tcPr marL="68580" marR="68580" marT="0" marB="0"/>
                </a:tc>
              </a:tr>
              <a:tr h="0">
                <a:tc rowSpan="2">
                  <a:txBody>
                    <a:bodyPr/>
                    <a:lstStyle/>
                    <a:p>
                      <a:pPr algn="ctr">
                        <a:lnSpc>
                          <a:spcPct val="150000"/>
                        </a:lnSpc>
                        <a:spcAft>
                          <a:spcPts val="0"/>
                        </a:spcAft>
                      </a:pPr>
                      <a:r>
                        <a:rPr lang="en-US" sz="1800" kern="100" dirty="0">
                          <a:effectLst/>
                        </a:rPr>
                        <a:t>2</a:t>
                      </a:r>
                      <a:endParaRPr lang="zh-TW" sz="1800" kern="100" dirty="0">
                        <a:effectLst/>
                        <a:latin typeface="Times New Roman"/>
                        <a:ea typeface="標楷體"/>
                        <a:cs typeface="Times New Roman"/>
                      </a:endParaRPr>
                    </a:p>
                  </a:txBody>
                  <a:tcPr marL="68580" marR="68580" marT="0" marB="0"/>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r>
              <a:tr h="446084">
                <a:tc vMerge="1">
                  <a:txBody>
                    <a:bodyPr/>
                    <a:lstStyle/>
                    <a:p>
                      <a:pPr algn="ctr">
                        <a:lnSpc>
                          <a:spcPct val="150000"/>
                        </a:lnSpc>
                        <a:spcAft>
                          <a:spcPts val="0"/>
                        </a:spcAft>
                      </a:pPr>
                      <a:endParaRPr lang="zh-TW" sz="1800" kern="100" dirty="0">
                        <a:effectLst/>
                        <a:latin typeface="Times New Roman"/>
                        <a:ea typeface="標楷體"/>
                        <a:cs typeface="Times New Roman"/>
                      </a:endParaRPr>
                    </a:p>
                  </a:txBody>
                  <a:tcPr marL="68580" marR="68580" marT="0" marB="0"/>
                </a:tc>
                <a:tc vMerge="1">
                  <a:txBody>
                    <a:bodyPr/>
                    <a:lstStyle/>
                    <a:p>
                      <a:endParaRPr lang="zh-TW" altLang="en-US"/>
                    </a:p>
                  </a:txBody>
                  <a:tcPr/>
                </a:tc>
                <a:tc>
                  <a:txBody>
                    <a:bodyPr/>
                    <a:lstStyle/>
                    <a:p>
                      <a:pPr algn="ctr">
                        <a:lnSpc>
                          <a:spcPct val="150000"/>
                        </a:lnSpc>
                        <a:spcAft>
                          <a:spcPts val="0"/>
                        </a:spcAft>
                      </a:pPr>
                      <a:r>
                        <a:rPr lang="en-US" sz="1800" kern="100" dirty="0">
                          <a:effectLst/>
                        </a:rPr>
                        <a:t>5000</a:t>
                      </a:r>
                      <a:endParaRPr lang="zh-TW" sz="18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800" kern="100" dirty="0">
                          <a:effectLst/>
                        </a:rPr>
                        <a:t>200</a:t>
                      </a:r>
                      <a:endParaRPr lang="zh-TW" sz="18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800" kern="100">
                          <a:effectLst/>
                        </a:rPr>
                        <a:t>3</a:t>
                      </a:r>
                      <a:endParaRPr lang="zh-TW" sz="1800" kern="100">
                        <a:effectLst/>
                        <a:latin typeface="Times New Roman"/>
                        <a:ea typeface="標楷體"/>
                        <a:cs typeface="Times New Roman"/>
                      </a:endParaRPr>
                    </a:p>
                  </a:txBody>
                  <a:tcPr marL="68580" marR="68580" marT="0" marB="0"/>
                </a:tc>
              </a:tr>
              <a:tr h="453988">
                <a:tc>
                  <a:txBody>
                    <a:bodyPr/>
                    <a:lstStyle/>
                    <a:p>
                      <a:pPr algn="ctr">
                        <a:lnSpc>
                          <a:spcPct val="150000"/>
                        </a:lnSpc>
                        <a:spcAft>
                          <a:spcPts val="0"/>
                        </a:spcAft>
                      </a:pPr>
                      <a:r>
                        <a:rPr lang="en-US" sz="1800" kern="100" dirty="0">
                          <a:effectLst/>
                        </a:rPr>
                        <a:t>3</a:t>
                      </a:r>
                      <a:endParaRPr lang="zh-TW" sz="1800" kern="100" dirty="0">
                        <a:effectLst/>
                        <a:latin typeface="Times New Roman"/>
                        <a:ea typeface="標楷體"/>
                        <a:cs typeface="Times New Roman"/>
                      </a:endParaRPr>
                    </a:p>
                  </a:txBody>
                  <a:tcPr marL="68580" marR="68580" marT="0" marB="0"/>
                </a:tc>
                <a:tc vMerge="1">
                  <a:txBody>
                    <a:bodyPr/>
                    <a:lstStyle/>
                    <a:p>
                      <a:endParaRPr lang="zh-TW" altLang="en-US"/>
                    </a:p>
                  </a:txBody>
                  <a:tcPr/>
                </a:tc>
                <a:tc>
                  <a:txBody>
                    <a:bodyPr/>
                    <a:lstStyle/>
                    <a:p>
                      <a:pPr algn="ctr">
                        <a:lnSpc>
                          <a:spcPct val="150000"/>
                        </a:lnSpc>
                        <a:spcAft>
                          <a:spcPts val="0"/>
                        </a:spcAft>
                      </a:pPr>
                      <a:r>
                        <a:rPr lang="en-US" sz="1800" kern="100">
                          <a:effectLst/>
                        </a:rPr>
                        <a:t>5000</a:t>
                      </a:r>
                      <a:endParaRPr lang="zh-TW" sz="18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800" kern="100" dirty="0">
                          <a:effectLst/>
                        </a:rPr>
                        <a:t>100</a:t>
                      </a:r>
                      <a:endParaRPr lang="zh-TW" sz="18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800" kern="100">
                          <a:effectLst/>
                        </a:rPr>
                        <a:t>3</a:t>
                      </a:r>
                      <a:endParaRPr lang="zh-TW" sz="1800" kern="100">
                        <a:effectLst/>
                        <a:latin typeface="Times New Roman"/>
                        <a:ea typeface="標楷體"/>
                        <a:cs typeface="Times New Roman"/>
                      </a:endParaRPr>
                    </a:p>
                  </a:txBody>
                  <a:tcPr marL="68580" marR="68580" marT="0" marB="0"/>
                </a:tc>
              </a:tr>
              <a:tr h="453988">
                <a:tc>
                  <a:txBody>
                    <a:bodyPr/>
                    <a:lstStyle/>
                    <a:p>
                      <a:pPr algn="ctr">
                        <a:lnSpc>
                          <a:spcPct val="150000"/>
                        </a:lnSpc>
                        <a:spcAft>
                          <a:spcPts val="0"/>
                        </a:spcAft>
                      </a:pPr>
                      <a:r>
                        <a:rPr lang="en-US" sz="1800" kern="100">
                          <a:effectLst/>
                        </a:rPr>
                        <a:t>4</a:t>
                      </a:r>
                      <a:endParaRPr lang="zh-TW" sz="1800" kern="100">
                        <a:effectLst/>
                        <a:latin typeface="Times New Roman"/>
                        <a:ea typeface="標楷體"/>
                        <a:cs typeface="Times New Roman"/>
                      </a:endParaRPr>
                    </a:p>
                  </a:txBody>
                  <a:tcPr marL="68580" marR="68580" marT="0" marB="0"/>
                </a:tc>
                <a:tc vMerge="1">
                  <a:txBody>
                    <a:bodyPr/>
                    <a:lstStyle/>
                    <a:p>
                      <a:endParaRPr lang="zh-TW" altLang="en-US"/>
                    </a:p>
                  </a:txBody>
                  <a:tcPr/>
                </a:tc>
                <a:tc>
                  <a:txBody>
                    <a:bodyPr/>
                    <a:lstStyle/>
                    <a:p>
                      <a:pPr algn="ctr">
                        <a:lnSpc>
                          <a:spcPct val="150000"/>
                        </a:lnSpc>
                        <a:spcAft>
                          <a:spcPts val="0"/>
                        </a:spcAft>
                      </a:pPr>
                      <a:r>
                        <a:rPr lang="en-US" sz="1800" kern="100" dirty="0">
                          <a:effectLst/>
                        </a:rPr>
                        <a:t>2500</a:t>
                      </a:r>
                      <a:endParaRPr lang="zh-TW" sz="18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800" kern="100" dirty="0">
                          <a:effectLst/>
                        </a:rPr>
                        <a:t>400</a:t>
                      </a:r>
                      <a:endParaRPr lang="zh-TW" sz="18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800" kern="100">
                          <a:effectLst/>
                        </a:rPr>
                        <a:t>3</a:t>
                      </a:r>
                      <a:endParaRPr lang="zh-TW" sz="1800" kern="100">
                        <a:effectLst/>
                        <a:latin typeface="Times New Roman"/>
                        <a:ea typeface="標楷體"/>
                        <a:cs typeface="Times New Roman"/>
                      </a:endParaRPr>
                    </a:p>
                  </a:txBody>
                  <a:tcPr marL="68580" marR="68580" marT="0" marB="0"/>
                </a:tc>
              </a:tr>
              <a:tr h="453988">
                <a:tc>
                  <a:txBody>
                    <a:bodyPr/>
                    <a:lstStyle/>
                    <a:p>
                      <a:pPr algn="ctr">
                        <a:lnSpc>
                          <a:spcPct val="150000"/>
                        </a:lnSpc>
                        <a:spcAft>
                          <a:spcPts val="0"/>
                        </a:spcAft>
                      </a:pPr>
                      <a:r>
                        <a:rPr lang="en-US" sz="1800" kern="100">
                          <a:effectLst/>
                        </a:rPr>
                        <a:t>5</a:t>
                      </a:r>
                      <a:endParaRPr lang="zh-TW" sz="1800" kern="100">
                        <a:effectLst/>
                        <a:latin typeface="Times New Roman"/>
                        <a:ea typeface="標楷體"/>
                        <a:cs typeface="Times New Roman"/>
                      </a:endParaRPr>
                    </a:p>
                  </a:txBody>
                  <a:tcPr marL="68580" marR="68580" marT="0" marB="0"/>
                </a:tc>
                <a:tc vMerge="1">
                  <a:txBody>
                    <a:bodyPr/>
                    <a:lstStyle/>
                    <a:p>
                      <a:endParaRPr lang="zh-TW" altLang="en-US"/>
                    </a:p>
                  </a:txBody>
                  <a:tcPr/>
                </a:tc>
                <a:tc>
                  <a:txBody>
                    <a:bodyPr/>
                    <a:lstStyle/>
                    <a:p>
                      <a:pPr algn="ctr">
                        <a:lnSpc>
                          <a:spcPct val="150000"/>
                        </a:lnSpc>
                        <a:spcAft>
                          <a:spcPts val="0"/>
                        </a:spcAft>
                      </a:pPr>
                      <a:r>
                        <a:rPr lang="en-US" sz="1800" kern="100" dirty="0">
                          <a:effectLst/>
                        </a:rPr>
                        <a:t>2500</a:t>
                      </a:r>
                      <a:endParaRPr lang="zh-TW" sz="18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800" kern="100" dirty="0">
                          <a:effectLst/>
                        </a:rPr>
                        <a:t>200</a:t>
                      </a:r>
                      <a:endParaRPr lang="zh-TW" sz="18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800" kern="100">
                          <a:effectLst/>
                        </a:rPr>
                        <a:t>3</a:t>
                      </a:r>
                      <a:endParaRPr lang="zh-TW" sz="1800" kern="100">
                        <a:effectLst/>
                        <a:latin typeface="Times New Roman"/>
                        <a:ea typeface="標楷體"/>
                        <a:cs typeface="Times New Roman"/>
                      </a:endParaRPr>
                    </a:p>
                  </a:txBody>
                  <a:tcPr marL="68580" marR="68580" marT="0" marB="0"/>
                </a:tc>
              </a:tr>
              <a:tr h="453988">
                <a:tc>
                  <a:txBody>
                    <a:bodyPr/>
                    <a:lstStyle/>
                    <a:p>
                      <a:pPr algn="ctr">
                        <a:lnSpc>
                          <a:spcPct val="150000"/>
                        </a:lnSpc>
                        <a:spcAft>
                          <a:spcPts val="0"/>
                        </a:spcAft>
                      </a:pPr>
                      <a:r>
                        <a:rPr lang="en-US" sz="1800" kern="100">
                          <a:effectLst/>
                        </a:rPr>
                        <a:t>6</a:t>
                      </a:r>
                      <a:endParaRPr lang="zh-TW" sz="1800" kern="100">
                        <a:effectLst/>
                        <a:latin typeface="Times New Roman"/>
                        <a:ea typeface="標楷體"/>
                        <a:cs typeface="Times New Roman"/>
                      </a:endParaRPr>
                    </a:p>
                  </a:txBody>
                  <a:tcPr marL="68580" marR="68580" marT="0" marB="0"/>
                </a:tc>
                <a:tc vMerge="1">
                  <a:txBody>
                    <a:bodyPr/>
                    <a:lstStyle/>
                    <a:p>
                      <a:endParaRPr lang="zh-TW" altLang="en-US"/>
                    </a:p>
                  </a:txBody>
                  <a:tcPr/>
                </a:tc>
                <a:tc>
                  <a:txBody>
                    <a:bodyPr/>
                    <a:lstStyle/>
                    <a:p>
                      <a:pPr algn="ctr">
                        <a:lnSpc>
                          <a:spcPct val="150000"/>
                        </a:lnSpc>
                        <a:spcAft>
                          <a:spcPts val="0"/>
                        </a:spcAft>
                      </a:pPr>
                      <a:r>
                        <a:rPr lang="en-US" sz="1800" kern="100">
                          <a:effectLst/>
                        </a:rPr>
                        <a:t>2500</a:t>
                      </a:r>
                      <a:endParaRPr lang="zh-TW" sz="18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800" kern="100" dirty="0">
                          <a:effectLst/>
                        </a:rPr>
                        <a:t>100</a:t>
                      </a:r>
                      <a:endParaRPr lang="zh-TW" sz="18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800" kern="100" dirty="0">
                          <a:effectLst/>
                        </a:rPr>
                        <a:t>3</a:t>
                      </a:r>
                      <a:endParaRPr lang="zh-TW" sz="1800" kern="100" dirty="0">
                        <a:effectLst/>
                        <a:latin typeface="Times New Roman"/>
                        <a:ea typeface="標楷體"/>
                        <a:cs typeface="Times New Roman"/>
                      </a:endParaRPr>
                    </a:p>
                  </a:txBody>
                  <a:tcPr marL="68580" marR="68580" marT="0" marB="0"/>
                </a:tc>
              </a:tr>
            </a:tbl>
          </a:graphicData>
        </a:graphic>
      </p:graphicFrame>
    </p:spTree>
    <p:extLst>
      <p:ext uri="{BB962C8B-B14F-4D97-AF65-F5344CB8AC3E}">
        <p14:creationId xmlns:p14="http://schemas.microsoft.com/office/powerpoint/2010/main" val="41543930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a:t>4.</a:t>
            </a:r>
            <a:r>
              <a:rPr lang="zh-TW" altLang="en-US" sz="4000" b="1" dirty="0"/>
              <a:t> 實驗分析 </a:t>
            </a:r>
            <a:r>
              <a:rPr lang="en-US" altLang="zh-TW" sz="4000" b="1" dirty="0"/>
              <a:t>–</a:t>
            </a:r>
            <a:r>
              <a:rPr lang="zh-TW" altLang="en-US" sz="4000" b="1" dirty="0"/>
              <a:t> </a:t>
            </a:r>
            <a:r>
              <a:rPr lang="zh-TW" altLang="en-US" sz="4000" b="1" dirty="0" smtClean="0"/>
              <a:t>實驗結果分析</a:t>
            </a:r>
            <a:r>
              <a:rPr lang="en-US" altLang="zh-TW" sz="4000" b="1" dirty="0" smtClean="0"/>
              <a:t>(</a:t>
            </a:r>
            <a:r>
              <a:rPr lang="zh-TW" altLang="en-US" sz="4000" b="1" dirty="0" smtClean="0"/>
              <a:t>實驗說明</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44</a:t>
            </a:fld>
            <a:endParaRPr altLang="en-US" dirty="0">
              <a:solidFill>
                <a:prstClr val="black">
                  <a:tint val="75000"/>
                </a:prstClr>
              </a:solidFill>
            </a:endParaRPr>
          </a:p>
        </p:txBody>
      </p:sp>
      <p:sp>
        <p:nvSpPr>
          <p:cNvPr id="6" name="內容版面配置區 5"/>
          <p:cNvSpPr>
            <a:spLocks noGrp="1"/>
          </p:cNvSpPr>
          <p:nvPr>
            <p:ph idx="1"/>
          </p:nvPr>
        </p:nvSpPr>
        <p:spPr>
          <a:xfrm>
            <a:off x="812982" y="1218789"/>
            <a:ext cx="7079735" cy="5639211"/>
          </a:xfrm>
        </p:spPr>
        <p:txBody>
          <a:bodyPr>
            <a:normAutofit lnSpcReduction="10000"/>
          </a:bodyPr>
          <a:lstStyle/>
          <a:p>
            <a:pPr marL="342900" lvl="0" indent="-342900">
              <a:buFont typeface="Wingdings" panose="05000000000000000000" pitchFamily="2" charset="2"/>
              <a:buChar char="l"/>
            </a:pPr>
            <a:r>
              <a:rPr lang="en-US" altLang="zh-TW" b="1" dirty="0" smtClean="0">
                <a:latin typeface="+mn-ea"/>
              </a:rPr>
              <a:t>Step 1</a:t>
            </a:r>
            <a:endParaRPr lang="en-US" altLang="zh-TW" b="1" dirty="0">
              <a:latin typeface="+mn-ea"/>
            </a:endParaRPr>
          </a:p>
          <a:p>
            <a:pPr marL="457200" lvl="1" indent="0">
              <a:buNone/>
            </a:pPr>
            <a:r>
              <a:rPr lang="zh-TW" altLang="en-US" dirty="0" smtClean="0">
                <a:latin typeface="+mn-ea"/>
              </a:rPr>
              <a:t>磨</a:t>
            </a:r>
            <a:r>
              <a:rPr lang="zh-TW" altLang="en-US" dirty="0">
                <a:latin typeface="+mn-ea"/>
              </a:rPr>
              <a:t>耗實驗開始，將全新的刀具擷取影像與加工一道的鋁材，蒐集以上加工數據作為比較的基礎</a:t>
            </a:r>
            <a:r>
              <a:rPr lang="zh-TW" altLang="en-US" dirty="0" smtClean="0">
                <a:latin typeface="+mn-ea"/>
              </a:rPr>
              <a:t>。</a:t>
            </a:r>
            <a:endParaRPr lang="en-US" altLang="zh-TW" dirty="0" smtClean="0">
              <a:latin typeface="+mn-ea"/>
            </a:endParaRPr>
          </a:p>
          <a:p>
            <a:pPr marL="342900" lvl="0" indent="-342900">
              <a:buFont typeface="Wingdings" panose="05000000000000000000" pitchFamily="2" charset="2"/>
              <a:buChar char="l"/>
            </a:pPr>
            <a:r>
              <a:rPr lang="en-US" altLang="zh-TW" b="1" dirty="0" smtClean="0">
                <a:latin typeface="+mn-ea"/>
              </a:rPr>
              <a:t>Step 2</a:t>
            </a:r>
            <a:endParaRPr lang="en-US" altLang="zh-TW" b="1" dirty="0">
              <a:latin typeface="+mn-ea"/>
            </a:endParaRPr>
          </a:p>
          <a:p>
            <a:pPr marL="457200" lvl="1" indent="0">
              <a:buNone/>
            </a:pPr>
            <a:r>
              <a:rPr lang="zh-TW" altLang="en-US" dirty="0" smtClean="0">
                <a:latin typeface="+mn-ea"/>
              </a:rPr>
              <a:t>進入</a:t>
            </a:r>
            <a:r>
              <a:rPr lang="zh-TW" altLang="en-US" dirty="0">
                <a:latin typeface="+mn-ea"/>
              </a:rPr>
              <a:t>刀具磨耗實驗的階段，以切削</a:t>
            </a:r>
            <a:r>
              <a:rPr lang="en-US" altLang="zh-TW" dirty="0">
                <a:latin typeface="+mn-ea"/>
              </a:rPr>
              <a:t>6</a:t>
            </a:r>
            <a:r>
              <a:rPr lang="zh-TW" altLang="en-US" dirty="0">
                <a:latin typeface="+mn-ea"/>
              </a:rPr>
              <a:t>道的鐵材及</a:t>
            </a:r>
            <a:r>
              <a:rPr lang="en-US" altLang="zh-TW" dirty="0">
                <a:latin typeface="+mn-ea"/>
              </a:rPr>
              <a:t>1</a:t>
            </a:r>
            <a:r>
              <a:rPr lang="zh-TW" altLang="en-US" dirty="0">
                <a:latin typeface="+mn-ea"/>
              </a:rPr>
              <a:t>道的鋁材，後進行刀具影像擷取，蒐集以上的加工數據做為刀具磨耗分析使用</a:t>
            </a:r>
            <a:r>
              <a:rPr lang="zh-TW" altLang="en-US" dirty="0" smtClean="0">
                <a:latin typeface="+mn-ea"/>
              </a:rPr>
              <a:t>。</a:t>
            </a:r>
            <a:endParaRPr lang="en-US" altLang="zh-TW" dirty="0" smtClean="0">
              <a:latin typeface="+mn-ea"/>
            </a:endParaRPr>
          </a:p>
          <a:p>
            <a:pPr marL="342900" lvl="0" indent="-342900">
              <a:buFont typeface="Wingdings" panose="05000000000000000000" pitchFamily="2" charset="2"/>
              <a:buChar char="l"/>
            </a:pPr>
            <a:r>
              <a:rPr lang="en-US" altLang="zh-TW" b="1" dirty="0" smtClean="0">
                <a:latin typeface="+mn-ea"/>
              </a:rPr>
              <a:t>Step 3</a:t>
            </a:r>
          </a:p>
          <a:p>
            <a:pPr marL="457200" lvl="1" indent="0">
              <a:buNone/>
            </a:pPr>
            <a:r>
              <a:rPr lang="zh-TW" altLang="en-US" dirty="0" smtClean="0">
                <a:latin typeface="+mn-ea"/>
              </a:rPr>
              <a:t>判斷</a:t>
            </a:r>
            <a:r>
              <a:rPr lang="zh-TW" altLang="en-US" dirty="0">
                <a:latin typeface="+mn-ea"/>
              </a:rPr>
              <a:t>刀具磨耗程度是否到達損壞，如未到達則回到</a:t>
            </a:r>
            <a:r>
              <a:rPr lang="en-US" altLang="zh-TW" dirty="0">
                <a:latin typeface="+mn-ea"/>
              </a:rPr>
              <a:t>Step2</a:t>
            </a:r>
            <a:r>
              <a:rPr lang="zh-TW" altLang="en-US" dirty="0" smtClean="0">
                <a:latin typeface="+mn-ea"/>
              </a:rPr>
              <a:t>直到</a:t>
            </a:r>
            <a:r>
              <a:rPr lang="zh-TW" altLang="en-US" dirty="0">
                <a:latin typeface="+mn-ea"/>
              </a:rPr>
              <a:t>刀具磨損總面積超過</a:t>
            </a:r>
            <a:r>
              <a:rPr lang="en-US" altLang="zh-TW" dirty="0">
                <a:latin typeface="+mn-ea"/>
              </a:rPr>
              <a:t>2.8mm</a:t>
            </a:r>
            <a:r>
              <a:rPr lang="en-US" altLang="zh-TW" baseline="30000" dirty="0">
                <a:latin typeface="+mn-ea"/>
              </a:rPr>
              <a:t>2</a:t>
            </a:r>
            <a:r>
              <a:rPr lang="zh-TW" altLang="en-US" dirty="0" smtClean="0">
                <a:latin typeface="+mn-ea"/>
              </a:rPr>
              <a:t>。</a:t>
            </a:r>
            <a:endParaRPr lang="en-US" altLang="zh-TW" dirty="0">
              <a:latin typeface="+mn-ea"/>
            </a:endParaRPr>
          </a:p>
          <a:p>
            <a:pPr marL="342900" lvl="0" indent="-342900">
              <a:buFont typeface="Wingdings" panose="05000000000000000000" pitchFamily="2" charset="2"/>
              <a:buChar char="l"/>
            </a:pPr>
            <a:r>
              <a:rPr lang="en-US" altLang="zh-TW" b="1" dirty="0" smtClean="0">
                <a:latin typeface="+mn-ea"/>
              </a:rPr>
              <a:t>Step 4</a:t>
            </a:r>
            <a:endParaRPr lang="en-US" altLang="zh-TW" b="1" dirty="0">
              <a:latin typeface="+mn-ea"/>
            </a:endParaRPr>
          </a:p>
          <a:p>
            <a:pPr marL="457200" lvl="1" indent="0">
              <a:buNone/>
            </a:pPr>
            <a:r>
              <a:rPr lang="en-US" altLang="zh-TW" dirty="0" smtClean="0">
                <a:latin typeface="+mn-ea"/>
              </a:rPr>
              <a:t>20</a:t>
            </a:r>
            <a:r>
              <a:rPr lang="zh-TW" altLang="en-US" dirty="0">
                <a:latin typeface="+mn-ea"/>
              </a:rPr>
              <a:t>把刀分別依照表</a:t>
            </a:r>
            <a:r>
              <a:rPr lang="en-US" altLang="zh-TW" dirty="0">
                <a:latin typeface="+mn-ea"/>
              </a:rPr>
              <a:t>4-1</a:t>
            </a:r>
            <a:r>
              <a:rPr lang="zh-TW" altLang="en-US" dirty="0">
                <a:latin typeface="+mn-ea"/>
              </a:rPr>
              <a:t>之實驗條件，依順序執行加工步驟</a:t>
            </a:r>
            <a:r>
              <a:rPr lang="en-US" altLang="zh-TW" dirty="0">
                <a:latin typeface="+mn-ea"/>
              </a:rPr>
              <a:t>Step1~Step4</a:t>
            </a:r>
            <a:r>
              <a:rPr lang="zh-TW" altLang="en-US" dirty="0" smtClean="0">
                <a:latin typeface="+mn-ea"/>
              </a:rPr>
              <a:t>。</a:t>
            </a:r>
            <a:endParaRPr lang="en-US" altLang="zh-TW" dirty="0">
              <a:latin typeface="+mn-ea"/>
            </a:endParaRPr>
          </a:p>
          <a:p>
            <a:endParaRPr lang="zh-TW" altLang="en-US" dirty="0"/>
          </a:p>
        </p:txBody>
      </p:sp>
      <p:graphicFrame>
        <p:nvGraphicFramePr>
          <p:cNvPr id="7" name="物件 6"/>
          <p:cNvGraphicFramePr>
            <a:graphicFrameLocks noChangeAspect="1"/>
          </p:cNvGraphicFramePr>
          <p:nvPr>
            <p:extLst>
              <p:ext uri="{D42A27DB-BD31-4B8C-83A1-F6EECF244321}">
                <p14:modId xmlns:p14="http://schemas.microsoft.com/office/powerpoint/2010/main" val="1729976871"/>
              </p:ext>
            </p:extLst>
          </p:nvPr>
        </p:nvGraphicFramePr>
        <p:xfrm>
          <a:off x="8076771" y="2124875"/>
          <a:ext cx="4000326" cy="4083419"/>
        </p:xfrm>
        <a:graphic>
          <a:graphicData uri="http://schemas.openxmlformats.org/presentationml/2006/ole">
            <mc:AlternateContent xmlns:mc="http://schemas.openxmlformats.org/markup-compatibility/2006">
              <mc:Choice xmlns:v="urn:schemas-microsoft-com:vml" Requires="v">
                <p:oleObj spid="_x0000_s120868" name="Visio" r:id="rId4" imgW="3323716" imgH="3404430" progId="Visio.Drawing.11">
                  <p:embed/>
                </p:oleObj>
              </mc:Choice>
              <mc:Fallback>
                <p:oleObj name="Visio" r:id="rId4" imgW="3323716" imgH="340443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6771" y="2124875"/>
                        <a:ext cx="4000326" cy="4083419"/>
                      </a:xfrm>
                      <a:prstGeom prst="rect">
                        <a:avLst/>
                      </a:prstGeom>
                      <a:noFill/>
                      <a:extLst/>
                    </p:spPr>
                  </p:pic>
                </p:oleObj>
              </mc:Fallback>
            </mc:AlternateContent>
          </a:graphicData>
        </a:graphic>
      </p:graphicFrame>
    </p:spTree>
    <p:extLst>
      <p:ext uri="{BB962C8B-B14F-4D97-AF65-F5344CB8AC3E}">
        <p14:creationId xmlns:p14="http://schemas.microsoft.com/office/powerpoint/2010/main" val="914785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a:t>4.</a:t>
            </a:r>
            <a:r>
              <a:rPr lang="zh-TW" altLang="en-US" sz="4000" b="1" dirty="0"/>
              <a:t> 實驗分析 </a:t>
            </a:r>
            <a:r>
              <a:rPr lang="en-US" altLang="zh-TW" sz="4000" b="1" dirty="0"/>
              <a:t>–</a:t>
            </a:r>
            <a:r>
              <a:rPr lang="zh-TW" altLang="en-US" sz="4000" b="1" dirty="0"/>
              <a:t> 實驗結果分析</a:t>
            </a:r>
            <a:r>
              <a:rPr lang="en-US" altLang="zh-TW" sz="4000" b="1" dirty="0"/>
              <a:t>(</a:t>
            </a:r>
            <a:r>
              <a:rPr lang="zh-TW" altLang="en-US" sz="4000" b="1" dirty="0"/>
              <a:t>刀具磨耗實驗</a:t>
            </a:r>
            <a:r>
              <a:rPr lang="en-US" altLang="zh-TW" sz="4000" b="1" dirty="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45</a:t>
            </a:fld>
            <a:endParaRPr altLang="en-US" dirty="0">
              <a:solidFill>
                <a:prstClr val="black">
                  <a:tint val="75000"/>
                </a:prstClr>
              </a:solidFill>
            </a:endParaRPr>
          </a:p>
        </p:txBody>
      </p:sp>
      <p:sp>
        <p:nvSpPr>
          <p:cNvPr id="5" name="內容版面配置區 4"/>
          <p:cNvSpPr>
            <a:spLocks noGrp="1"/>
          </p:cNvSpPr>
          <p:nvPr>
            <p:ph idx="1"/>
          </p:nvPr>
        </p:nvSpPr>
        <p:spPr>
          <a:xfrm>
            <a:off x="152401" y="1097368"/>
            <a:ext cx="4653776" cy="831793"/>
          </a:xfrm>
        </p:spPr>
        <p:txBody>
          <a:bodyPr>
            <a:normAutofit/>
          </a:bodyPr>
          <a:lstStyle/>
          <a:p>
            <a:pPr marL="342900" lvl="0" indent="-342900">
              <a:buFont typeface="Wingdings" panose="05000000000000000000" pitchFamily="2" charset="2"/>
              <a:buChar char="l"/>
            </a:pPr>
            <a:r>
              <a:rPr lang="zh-TW" altLang="en-US" b="1" dirty="0" smtClean="0">
                <a:latin typeface="+mn-ea"/>
              </a:rPr>
              <a:t>特徵選取、模型建立及推估磨耗</a:t>
            </a:r>
            <a:endParaRPr lang="zh-TW" altLang="en-US" b="1" dirty="0">
              <a:latin typeface="+mn-ea"/>
            </a:endParaRPr>
          </a:p>
          <a:p>
            <a:pPr marL="342900" lvl="0" indent="-342900">
              <a:buFont typeface="Wingdings" panose="05000000000000000000" pitchFamily="2" charset="2"/>
              <a:buChar char="l"/>
            </a:pPr>
            <a:endParaRPr lang="en-US" altLang="zh-TW" b="1" dirty="0"/>
          </a:p>
        </p:txBody>
      </p:sp>
      <p:sp>
        <p:nvSpPr>
          <p:cNvPr id="7"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2" name="Rectangle 4"/>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9"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1"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8"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0"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3" name="物件 12"/>
          <p:cNvGraphicFramePr>
            <a:graphicFrameLocks noChangeAspect="1"/>
          </p:cNvGraphicFramePr>
          <p:nvPr>
            <p:extLst>
              <p:ext uri="{D42A27DB-BD31-4B8C-83A1-F6EECF244321}">
                <p14:modId xmlns:p14="http://schemas.microsoft.com/office/powerpoint/2010/main" val="237383782"/>
              </p:ext>
            </p:extLst>
          </p:nvPr>
        </p:nvGraphicFramePr>
        <p:xfrm>
          <a:off x="3527484" y="1743498"/>
          <a:ext cx="6501161" cy="4812354"/>
        </p:xfrm>
        <a:graphic>
          <a:graphicData uri="http://schemas.openxmlformats.org/presentationml/2006/ole">
            <mc:AlternateContent xmlns:mc="http://schemas.openxmlformats.org/markup-compatibility/2006">
              <mc:Choice xmlns:v="urn:schemas-microsoft-com:vml" Requires="v">
                <p:oleObj spid="_x0000_s52663" name="Visio" r:id="rId4" imgW="5249493" imgH="3868560" progId="">
                  <p:embed/>
                </p:oleObj>
              </mc:Choice>
              <mc:Fallback>
                <p:oleObj name="Visio" r:id="rId4" imgW="5249493" imgH="3868560" progId="">
                  <p:embed/>
                  <p:pic>
                    <p:nvPicPr>
                      <p:cNvPr id="0"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7484" y="1743498"/>
                        <a:ext cx="6501161" cy="48123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內容版面配置區 4"/>
          <p:cNvSpPr txBox="1">
            <a:spLocks/>
          </p:cNvSpPr>
          <p:nvPr/>
        </p:nvSpPr>
        <p:spPr>
          <a:xfrm>
            <a:off x="6096000" y="6269478"/>
            <a:ext cx="1661566"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a:solidFill>
                  <a:schemeClr val="tx1"/>
                </a:solidFill>
              </a:rPr>
              <a:t>刀具磨耗推估</a:t>
            </a:r>
            <a:endParaRPr lang="zh-TW" altLang="en-US" sz="1600" dirty="0" smtClean="0">
              <a:solidFill>
                <a:schemeClr val="tx1"/>
              </a:solidFill>
            </a:endParaRPr>
          </a:p>
        </p:txBody>
      </p:sp>
    </p:spTree>
    <p:extLst>
      <p:ext uri="{BB962C8B-B14F-4D97-AF65-F5344CB8AC3E}">
        <p14:creationId xmlns:p14="http://schemas.microsoft.com/office/powerpoint/2010/main" val="67986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normAutofit/>
          </a:bodyPr>
          <a:lstStyle/>
          <a:p>
            <a:r>
              <a:rPr lang="en-US" altLang="zh-TW" sz="4000" b="1" dirty="0"/>
              <a:t>4.</a:t>
            </a:r>
            <a:r>
              <a:rPr lang="zh-TW" altLang="en-US" sz="4000" b="1" dirty="0"/>
              <a:t> 實驗分析 </a:t>
            </a:r>
            <a:r>
              <a:rPr lang="en-US" altLang="zh-TW" sz="4000" b="1" dirty="0"/>
              <a:t>–</a:t>
            </a:r>
            <a:r>
              <a:rPr lang="zh-TW" altLang="en-US" sz="4000" b="1" dirty="0"/>
              <a:t> </a:t>
            </a:r>
            <a:r>
              <a:rPr lang="zh-TW" altLang="en-US" sz="4000" b="1" dirty="0" smtClean="0"/>
              <a:t>實驗結果分析</a:t>
            </a:r>
            <a:r>
              <a:rPr lang="en-US" altLang="zh-TW" sz="4000" b="1" dirty="0" smtClean="0"/>
              <a:t>(</a:t>
            </a:r>
            <a:r>
              <a:rPr lang="zh-TW" altLang="en-US" sz="4000" b="1" dirty="0" smtClean="0"/>
              <a:t>刀具磨耗實驗</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46</a:t>
            </a:fld>
            <a:endParaRPr altLang="en-US" dirty="0">
              <a:solidFill>
                <a:prstClr val="black">
                  <a:tint val="75000"/>
                </a:prstClr>
              </a:solidFill>
            </a:endParaRPr>
          </a:p>
        </p:txBody>
      </p:sp>
      <p:sp>
        <p:nvSpPr>
          <p:cNvPr id="6" name="內容版面配置區 5"/>
          <p:cNvSpPr>
            <a:spLocks noGrp="1"/>
          </p:cNvSpPr>
          <p:nvPr>
            <p:ph idx="1"/>
          </p:nvPr>
        </p:nvSpPr>
        <p:spPr>
          <a:xfrm>
            <a:off x="1123156" y="1248830"/>
            <a:ext cx="10540145" cy="2754458"/>
          </a:xfrm>
        </p:spPr>
        <p:txBody>
          <a:bodyPr>
            <a:normAutofit/>
          </a:bodyPr>
          <a:lstStyle/>
          <a:p>
            <a:pPr marL="342900" lvl="0" indent="-342900">
              <a:buFont typeface="Wingdings" panose="05000000000000000000" pitchFamily="2" charset="2"/>
              <a:buChar char="l"/>
            </a:pPr>
            <a:r>
              <a:rPr lang="en-US" altLang="zh-TW" b="1" dirty="0" smtClean="0">
                <a:latin typeface="+mn-ea"/>
              </a:rPr>
              <a:t>Step 1</a:t>
            </a:r>
            <a:r>
              <a:rPr lang="zh-TW" altLang="en-US" b="1" dirty="0" smtClean="0">
                <a:latin typeface="+mn-ea"/>
              </a:rPr>
              <a:t>：感測資料取得</a:t>
            </a:r>
            <a:r>
              <a:rPr lang="en-US" altLang="zh-TW" b="1" dirty="0" smtClean="0">
                <a:latin typeface="+mn-ea"/>
              </a:rPr>
              <a:t>(Data Collection)</a:t>
            </a:r>
            <a:endParaRPr lang="en-US" altLang="zh-TW" b="1" dirty="0">
              <a:latin typeface="+mn-ea"/>
            </a:endParaRPr>
          </a:p>
          <a:p>
            <a:pPr marL="457200" lvl="1" indent="0">
              <a:buNone/>
            </a:pPr>
            <a:r>
              <a:rPr lang="zh-TW" altLang="en-US" dirty="0">
                <a:latin typeface="+mn-ea"/>
              </a:rPr>
              <a:t>工具機於加工過程中，刀具與工件接觸的切削方式，將使得驅動各軸的</a:t>
            </a:r>
            <a:r>
              <a:rPr lang="zh-TW" altLang="en-US" dirty="0">
                <a:solidFill>
                  <a:schemeClr val="accent1"/>
                </a:solidFill>
                <a:latin typeface="+mn-ea"/>
              </a:rPr>
              <a:t>電流</a:t>
            </a:r>
            <a:r>
              <a:rPr lang="zh-TW" altLang="en-US" dirty="0">
                <a:latin typeface="+mn-ea"/>
              </a:rPr>
              <a:t>及</a:t>
            </a:r>
            <a:r>
              <a:rPr lang="zh-TW" altLang="en-US" dirty="0">
                <a:solidFill>
                  <a:schemeClr val="accent1"/>
                </a:solidFill>
                <a:latin typeface="+mn-ea"/>
              </a:rPr>
              <a:t>振動</a:t>
            </a:r>
            <a:r>
              <a:rPr lang="zh-TW" altLang="en-US" dirty="0">
                <a:latin typeface="+mn-ea"/>
              </a:rPr>
              <a:t>的改變。</a:t>
            </a:r>
            <a:endParaRPr lang="en-US" altLang="zh-TW" dirty="0" smtClean="0">
              <a:latin typeface="+mn-ea"/>
            </a:endParaRPr>
          </a:p>
          <a:p>
            <a:pPr marL="342900" lvl="0" indent="-342900">
              <a:buFont typeface="Wingdings" panose="05000000000000000000" pitchFamily="2" charset="2"/>
              <a:buChar char="l"/>
            </a:pPr>
            <a:r>
              <a:rPr lang="en-US" altLang="zh-TW" b="1" dirty="0" smtClean="0">
                <a:latin typeface="+mn-ea"/>
              </a:rPr>
              <a:t>Step 2</a:t>
            </a:r>
            <a:r>
              <a:rPr lang="zh-TW" altLang="en-US" b="1" dirty="0" smtClean="0">
                <a:latin typeface="+mn-ea"/>
              </a:rPr>
              <a:t>：資料前處理</a:t>
            </a:r>
            <a:r>
              <a:rPr lang="en-US" altLang="zh-TW" b="1" dirty="0" smtClean="0">
                <a:latin typeface="+mn-ea"/>
              </a:rPr>
              <a:t>(Data Preprocessing)</a:t>
            </a:r>
            <a:endParaRPr lang="en-US" altLang="zh-TW" b="1" dirty="0">
              <a:latin typeface="+mn-ea"/>
            </a:endParaRPr>
          </a:p>
          <a:p>
            <a:pPr marL="457200" lvl="1" indent="0">
              <a:buNone/>
            </a:pPr>
            <a:r>
              <a:rPr lang="zh-TW" altLang="en-US" dirty="0" smtClean="0">
                <a:latin typeface="+mn-ea"/>
              </a:rPr>
              <a:t>本</a:t>
            </a:r>
            <a:r>
              <a:rPr lang="zh-TW" altLang="en-US" dirty="0">
                <a:latin typeface="+mn-ea"/>
              </a:rPr>
              <a:t>研究將蒐集到之原始資料與加工動作同步，並依照加工動切割分類，並</a:t>
            </a:r>
            <a:r>
              <a:rPr lang="zh-TW" altLang="en-US" dirty="0" smtClean="0">
                <a:latin typeface="+mn-ea"/>
              </a:rPr>
              <a:t>應用</a:t>
            </a:r>
            <a:r>
              <a:rPr lang="zh-TW" altLang="en-US" dirty="0">
                <a:solidFill>
                  <a:schemeClr val="accent1"/>
                </a:solidFill>
                <a:latin typeface="+mn-ea"/>
              </a:rPr>
              <a:t>小波</a:t>
            </a:r>
            <a:r>
              <a:rPr lang="zh-TW" altLang="en-US" dirty="0" smtClean="0">
                <a:solidFill>
                  <a:schemeClr val="accent1"/>
                </a:solidFill>
                <a:latin typeface="+mn-ea"/>
              </a:rPr>
              <a:t>濾波</a:t>
            </a:r>
            <a:r>
              <a:rPr lang="zh-TW" altLang="en-US" dirty="0" smtClean="0">
                <a:latin typeface="+mn-ea"/>
              </a:rPr>
              <a:t>之</a:t>
            </a:r>
            <a:r>
              <a:rPr lang="en-US" altLang="zh-TW" dirty="0">
                <a:solidFill>
                  <a:schemeClr val="accent1"/>
                </a:solidFill>
                <a:latin typeface="+mn-ea"/>
              </a:rPr>
              <a:t>db3</a:t>
            </a:r>
            <a:r>
              <a:rPr lang="zh-TW" altLang="en-US" dirty="0" smtClean="0">
                <a:latin typeface="+mn-ea"/>
              </a:rPr>
              <a:t>進行</a:t>
            </a:r>
            <a:r>
              <a:rPr lang="zh-TW" altLang="en-US" dirty="0">
                <a:latin typeface="+mn-ea"/>
              </a:rPr>
              <a:t>雜訊</a:t>
            </a:r>
            <a:r>
              <a:rPr lang="zh-TW" altLang="en-US" dirty="0" smtClean="0">
                <a:latin typeface="+mn-ea"/>
              </a:rPr>
              <a:t>去除。</a:t>
            </a:r>
            <a:endParaRPr lang="en-US" altLang="zh-TW" dirty="0" smtClean="0">
              <a:latin typeface="+mn-ea"/>
            </a:endParaRPr>
          </a:p>
          <a:p>
            <a:endParaRPr lang="zh-TW" altLang="en-US" dirty="0"/>
          </a:p>
        </p:txBody>
      </p:sp>
      <p:pic>
        <p:nvPicPr>
          <p:cNvPr id="5734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321369" y="3487148"/>
            <a:ext cx="3447243" cy="2787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內容版面配置區 4"/>
          <p:cNvSpPr txBox="1">
            <a:spLocks/>
          </p:cNvSpPr>
          <p:nvPr/>
        </p:nvSpPr>
        <p:spPr>
          <a:xfrm>
            <a:off x="4919578" y="6273074"/>
            <a:ext cx="2563059"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smtClean="0">
                <a:solidFill>
                  <a:schemeClr val="tx1"/>
                </a:solidFill>
              </a:rPr>
              <a:t>紫色：為濾波  藍色：濾波</a:t>
            </a:r>
          </a:p>
        </p:txBody>
      </p:sp>
    </p:spTree>
    <p:extLst>
      <p:ext uri="{BB962C8B-B14F-4D97-AF65-F5344CB8AC3E}">
        <p14:creationId xmlns:p14="http://schemas.microsoft.com/office/powerpoint/2010/main" val="17651152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a:t>4.</a:t>
            </a:r>
            <a:r>
              <a:rPr lang="zh-TW" altLang="en-US" sz="4000" b="1" dirty="0"/>
              <a:t> 實驗分析 </a:t>
            </a:r>
            <a:r>
              <a:rPr lang="en-US" altLang="zh-TW" sz="4000" b="1" dirty="0"/>
              <a:t>–</a:t>
            </a:r>
            <a:r>
              <a:rPr lang="zh-TW" altLang="en-US" sz="4000" b="1" dirty="0"/>
              <a:t> </a:t>
            </a:r>
            <a:r>
              <a:rPr lang="zh-TW" altLang="en-US" sz="4000" b="1" dirty="0" smtClean="0"/>
              <a:t>實驗結果分析</a:t>
            </a:r>
            <a:r>
              <a:rPr lang="en-US" altLang="zh-TW" sz="4000" b="1" dirty="0" smtClean="0"/>
              <a:t>(</a:t>
            </a:r>
            <a:r>
              <a:rPr lang="zh-TW" altLang="en-US" sz="4000" b="1" dirty="0" smtClean="0"/>
              <a:t>刀具磨耗實驗</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47</a:t>
            </a:fld>
            <a:endParaRPr altLang="en-US" dirty="0">
              <a:solidFill>
                <a:prstClr val="black">
                  <a:tint val="75000"/>
                </a:prstClr>
              </a:solidFill>
            </a:endParaRPr>
          </a:p>
        </p:txBody>
      </p:sp>
      <p:sp>
        <p:nvSpPr>
          <p:cNvPr id="6" name="內容版面配置區 5"/>
          <p:cNvSpPr>
            <a:spLocks noGrp="1"/>
          </p:cNvSpPr>
          <p:nvPr>
            <p:ph idx="1"/>
          </p:nvPr>
        </p:nvSpPr>
        <p:spPr>
          <a:xfrm>
            <a:off x="3565127" y="1142263"/>
            <a:ext cx="6658736" cy="651703"/>
          </a:xfrm>
        </p:spPr>
        <p:txBody>
          <a:bodyPr>
            <a:normAutofit/>
          </a:bodyPr>
          <a:lstStyle/>
          <a:p>
            <a:pPr marL="342900" lvl="0" indent="-342900">
              <a:buFont typeface="Wingdings" panose="05000000000000000000" pitchFamily="2" charset="2"/>
              <a:buChar char="l"/>
            </a:pPr>
            <a:r>
              <a:rPr lang="en-US" altLang="zh-TW" b="1" dirty="0" smtClean="0">
                <a:latin typeface="+mn-ea"/>
              </a:rPr>
              <a:t>Step3</a:t>
            </a:r>
            <a:r>
              <a:rPr lang="zh-TW" altLang="en-US" b="1" dirty="0" smtClean="0">
                <a:latin typeface="+mn-ea"/>
              </a:rPr>
              <a:t>：特徵計算</a:t>
            </a:r>
            <a:r>
              <a:rPr lang="en-US" altLang="zh-TW" b="1" dirty="0">
                <a:latin typeface="+mn-ea"/>
              </a:rPr>
              <a:t>(Feature Calculation)</a:t>
            </a:r>
          </a:p>
          <a:p>
            <a:pPr marL="457200" lvl="1" indent="0">
              <a:buNone/>
            </a:pPr>
            <a:endParaRPr lang="en-US" altLang="zh-TW" dirty="0" smtClean="0">
              <a:latin typeface="+mn-ea"/>
            </a:endParaRPr>
          </a:p>
          <a:p>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613210524"/>
              </p:ext>
            </p:extLst>
          </p:nvPr>
        </p:nvGraphicFramePr>
        <p:xfrm>
          <a:off x="1616366" y="1876604"/>
          <a:ext cx="9314705" cy="4785456"/>
        </p:xfrm>
        <a:graphic>
          <a:graphicData uri="http://schemas.openxmlformats.org/drawingml/2006/table">
            <a:tbl>
              <a:tblPr firstRow="1" firstCol="1" bandRow="1">
                <a:tableStyleId>{5C22544A-7EE6-4342-B048-85BDC9FD1C3A}</a:tableStyleId>
              </a:tblPr>
              <a:tblGrid>
                <a:gridCol w="664900"/>
                <a:gridCol w="2339987"/>
                <a:gridCol w="766067"/>
                <a:gridCol w="2339987"/>
                <a:gridCol w="752139"/>
                <a:gridCol w="2451625"/>
              </a:tblGrid>
              <a:tr h="299091">
                <a:tc>
                  <a:txBody>
                    <a:bodyPr/>
                    <a:lstStyle/>
                    <a:p>
                      <a:pPr algn="ctr"/>
                      <a:r>
                        <a:rPr lang="en-US" sz="1400" kern="100" dirty="0">
                          <a:effectLst/>
                        </a:rPr>
                        <a:t>No.</a:t>
                      </a:r>
                      <a:endParaRPr lang="zh-TW" sz="1600" kern="100" dirty="0">
                        <a:effectLst/>
                        <a:latin typeface="Calibri"/>
                      </a:endParaRPr>
                    </a:p>
                  </a:txBody>
                  <a:tcPr marL="58509" marR="58509" marT="0" marB="0"/>
                </a:tc>
                <a:tc>
                  <a:txBody>
                    <a:bodyPr/>
                    <a:lstStyle/>
                    <a:p>
                      <a:pPr algn="ctr"/>
                      <a:r>
                        <a:rPr lang="zh-TW" sz="1400" kern="100" dirty="0">
                          <a:effectLst/>
                        </a:rPr>
                        <a:t>項目</a:t>
                      </a:r>
                      <a:endParaRPr lang="zh-TW" sz="1600" kern="100" dirty="0">
                        <a:effectLst/>
                        <a:latin typeface="Calibri"/>
                      </a:endParaRPr>
                    </a:p>
                  </a:txBody>
                  <a:tcPr marL="58509" marR="58509" marT="0" marB="0"/>
                </a:tc>
                <a:tc>
                  <a:txBody>
                    <a:bodyPr/>
                    <a:lstStyle/>
                    <a:p>
                      <a:pPr algn="ctr"/>
                      <a:r>
                        <a:rPr lang="en-US" sz="1400" kern="100" dirty="0">
                          <a:effectLst/>
                        </a:rPr>
                        <a:t>No.</a:t>
                      </a:r>
                      <a:endParaRPr lang="zh-TW" sz="1600" kern="100" dirty="0">
                        <a:effectLst/>
                        <a:latin typeface="Calibri"/>
                      </a:endParaRPr>
                    </a:p>
                  </a:txBody>
                  <a:tcPr marL="58509" marR="58509" marT="0" marB="0"/>
                </a:tc>
                <a:tc>
                  <a:txBody>
                    <a:bodyPr/>
                    <a:lstStyle/>
                    <a:p>
                      <a:pPr algn="ctr"/>
                      <a:r>
                        <a:rPr lang="zh-TW" sz="1400" kern="100">
                          <a:effectLst/>
                        </a:rPr>
                        <a:t>項目</a:t>
                      </a:r>
                      <a:endParaRPr lang="zh-TW" sz="1600" kern="100">
                        <a:effectLst/>
                        <a:latin typeface="Calibri"/>
                      </a:endParaRPr>
                    </a:p>
                  </a:txBody>
                  <a:tcPr marL="58509" marR="58509" marT="0" marB="0"/>
                </a:tc>
                <a:tc>
                  <a:txBody>
                    <a:bodyPr/>
                    <a:lstStyle/>
                    <a:p>
                      <a:pPr algn="ctr"/>
                      <a:r>
                        <a:rPr lang="en-US" sz="1400" kern="100">
                          <a:effectLst/>
                        </a:rPr>
                        <a:t>No.</a:t>
                      </a:r>
                      <a:endParaRPr lang="zh-TW" sz="1600" kern="100">
                        <a:effectLst/>
                        <a:latin typeface="Calibri"/>
                      </a:endParaRPr>
                    </a:p>
                  </a:txBody>
                  <a:tcPr marL="58509" marR="58509" marT="0" marB="0"/>
                </a:tc>
                <a:tc>
                  <a:txBody>
                    <a:bodyPr/>
                    <a:lstStyle/>
                    <a:p>
                      <a:pPr algn="ctr"/>
                      <a:r>
                        <a:rPr lang="zh-TW" sz="1400" kern="100">
                          <a:effectLst/>
                        </a:rPr>
                        <a:t>項目</a:t>
                      </a:r>
                      <a:endParaRPr lang="zh-TW" sz="1600" kern="100">
                        <a:effectLst/>
                        <a:latin typeface="Calibri"/>
                      </a:endParaRPr>
                    </a:p>
                  </a:txBody>
                  <a:tcPr marL="58509" marR="58509" marT="0" marB="0"/>
                </a:tc>
              </a:tr>
              <a:tr h="299091">
                <a:tc>
                  <a:txBody>
                    <a:bodyPr/>
                    <a:lstStyle/>
                    <a:p>
                      <a:pPr algn="ctr"/>
                      <a:r>
                        <a:rPr lang="en-US" sz="1400" kern="100">
                          <a:effectLst/>
                        </a:rPr>
                        <a:t>1</a:t>
                      </a:r>
                      <a:endParaRPr lang="zh-TW" sz="1600" kern="100">
                        <a:effectLst/>
                        <a:latin typeface="Calibri"/>
                      </a:endParaRPr>
                    </a:p>
                  </a:txBody>
                  <a:tcPr marL="58509" marR="58509" marT="0" marB="0"/>
                </a:tc>
                <a:tc>
                  <a:txBody>
                    <a:bodyPr/>
                    <a:lstStyle/>
                    <a:p>
                      <a:pPr algn="ctr"/>
                      <a:r>
                        <a:rPr lang="zh-TW" sz="1400" kern="100" dirty="0">
                          <a:effectLst/>
                        </a:rPr>
                        <a:t>振動</a:t>
                      </a:r>
                      <a:r>
                        <a:rPr lang="en-US" sz="1400" kern="100" dirty="0">
                          <a:effectLst/>
                        </a:rPr>
                        <a:t>1/4</a:t>
                      </a:r>
                      <a:r>
                        <a:rPr lang="zh-TW" sz="1400" kern="100" dirty="0">
                          <a:effectLst/>
                        </a:rPr>
                        <a:t>倍頻</a:t>
                      </a:r>
                      <a:endParaRPr lang="zh-TW" sz="1600" kern="100" dirty="0">
                        <a:effectLst/>
                        <a:latin typeface="Calibri"/>
                      </a:endParaRPr>
                    </a:p>
                  </a:txBody>
                  <a:tcPr marL="58509" marR="58509" marT="0" marB="0"/>
                </a:tc>
                <a:tc>
                  <a:txBody>
                    <a:bodyPr/>
                    <a:lstStyle/>
                    <a:p>
                      <a:pPr algn="ctr"/>
                      <a:r>
                        <a:rPr lang="en-US" sz="1400" kern="100" dirty="0">
                          <a:effectLst/>
                        </a:rPr>
                        <a:t>16</a:t>
                      </a:r>
                      <a:endParaRPr lang="zh-TW" sz="1600" kern="100" dirty="0">
                        <a:effectLst/>
                        <a:latin typeface="Calibri"/>
                      </a:endParaRPr>
                    </a:p>
                  </a:txBody>
                  <a:tcPr marL="58509" marR="58509" marT="0" marB="0"/>
                </a:tc>
                <a:tc>
                  <a:txBody>
                    <a:bodyPr/>
                    <a:lstStyle/>
                    <a:p>
                      <a:pPr algn="ctr"/>
                      <a:r>
                        <a:rPr lang="zh-TW" sz="1400" kern="100">
                          <a:effectLst/>
                        </a:rPr>
                        <a:t>振動小波轉換第</a:t>
                      </a:r>
                      <a:r>
                        <a:rPr lang="en-US" sz="1400" kern="100">
                          <a:effectLst/>
                        </a:rPr>
                        <a:t>2</a:t>
                      </a:r>
                      <a:r>
                        <a:rPr lang="zh-TW" sz="1400" kern="100">
                          <a:effectLst/>
                        </a:rPr>
                        <a:t>層</a:t>
                      </a:r>
                      <a:endParaRPr lang="zh-TW" sz="1600" kern="100">
                        <a:effectLst/>
                        <a:latin typeface="Calibri"/>
                      </a:endParaRPr>
                    </a:p>
                  </a:txBody>
                  <a:tcPr marL="58509" marR="58509" marT="0" marB="0"/>
                </a:tc>
                <a:tc>
                  <a:txBody>
                    <a:bodyPr/>
                    <a:lstStyle/>
                    <a:p>
                      <a:pPr algn="ctr"/>
                      <a:r>
                        <a:rPr lang="en-US" sz="1400" kern="100">
                          <a:effectLst/>
                        </a:rPr>
                        <a:t>31</a:t>
                      </a:r>
                      <a:endParaRPr lang="zh-TW" sz="1600" kern="100">
                        <a:effectLst/>
                        <a:latin typeface="Calibri"/>
                      </a:endParaRPr>
                    </a:p>
                  </a:txBody>
                  <a:tcPr marL="58509" marR="58509" marT="0" marB="0"/>
                </a:tc>
                <a:tc>
                  <a:txBody>
                    <a:bodyPr/>
                    <a:lstStyle/>
                    <a:p>
                      <a:pPr algn="ctr"/>
                      <a:r>
                        <a:rPr lang="zh-TW" sz="1400" kern="100">
                          <a:effectLst/>
                        </a:rPr>
                        <a:t>電流平均值</a:t>
                      </a:r>
                      <a:endParaRPr lang="zh-TW" sz="1600" kern="100">
                        <a:effectLst/>
                        <a:latin typeface="Calibri"/>
                      </a:endParaRPr>
                    </a:p>
                  </a:txBody>
                  <a:tcPr marL="58509" marR="58509" marT="0" marB="0"/>
                </a:tc>
              </a:tr>
              <a:tr h="299091">
                <a:tc>
                  <a:txBody>
                    <a:bodyPr/>
                    <a:lstStyle/>
                    <a:p>
                      <a:pPr algn="ctr"/>
                      <a:r>
                        <a:rPr lang="en-US" sz="1400" kern="100">
                          <a:effectLst/>
                        </a:rPr>
                        <a:t>2</a:t>
                      </a:r>
                      <a:endParaRPr lang="zh-TW" sz="1600" kern="100">
                        <a:effectLst/>
                        <a:latin typeface="Calibri"/>
                      </a:endParaRPr>
                    </a:p>
                  </a:txBody>
                  <a:tcPr marL="58509" marR="58509" marT="0" marB="0"/>
                </a:tc>
                <a:tc>
                  <a:txBody>
                    <a:bodyPr/>
                    <a:lstStyle/>
                    <a:p>
                      <a:pPr algn="ctr"/>
                      <a:r>
                        <a:rPr lang="zh-TW" sz="1400" kern="100" dirty="0">
                          <a:effectLst/>
                        </a:rPr>
                        <a:t>振動</a:t>
                      </a:r>
                      <a:r>
                        <a:rPr lang="en-US" sz="1400" kern="100" dirty="0">
                          <a:effectLst/>
                        </a:rPr>
                        <a:t>1/2</a:t>
                      </a:r>
                      <a:r>
                        <a:rPr lang="zh-TW" sz="1400" kern="100" dirty="0">
                          <a:effectLst/>
                        </a:rPr>
                        <a:t>倍頻</a:t>
                      </a:r>
                      <a:endParaRPr lang="zh-TW" sz="1600" kern="100" dirty="0">
                        <a:effectLst/>
                        <a:latin typeface="Calibri"/>
                      </a:endParaRPr>
                    </a:p>
                  </a:txBody>
                  <a:tcPr marL="58509" marR="58509" marT="0" marB="0"/>
                </a:tc>
                <a:tc>
                  <a:txBody>
                    <a:bodyPr/>
                    <a:lstStyle/>
                    <a:p>
                      <a:pPr algn="ctr"/>
                      <a:r>
                        <a:rPr lang="en-US" sz="1400" kern="100" dirty="0">
                          <a:effectLst/>
                        </a:rPr>
                        <a:t>17</a:t>
                      </a:r>
                      <a:endParaRPr lang="zh-TW" sz="1600" kern="100" dirty="0">
                        <a:effectLst/>
                        <a:latin typeface="Calibri"/>
                      </a:endParaRPr>
                    </a:p>
                  </a:txBody>
                  <a:tcPr marL="58509" marR="58509" marT="0" marB="0"/>
                </a:tc>
                <a:tc>
                  <a:txBody>
                    <a:bodyPr/>
                    <a:lstStyle/>
                    <a:p>
                      <a:pPr algn="ctr"/>
                      <a:r>
                        <a:rPr lang="zh-TW" sz="1400" kern="100">
                          <a:effectLst/>
                        </a:rPr>
                        <a:t>振動小波轉換第</a:t>
                      </a:r>
                      <a:r>
                        <a:rPr lang="en-US" sz="1400" kern="100">
                          <a:effectLst/>
                        </a:rPr>
                        <a:t>3</a:t>
                      </a:r>
                      <a:r>
                        <a:rPr lang="zh-TW" sz="1400" kern="100">
                          <a:effectLst/>
                        </a:rPr>
                        <a:t>層</a:t>
                      </a:r>
                      <a:endParaRPr lang="zh-TW" sz="1600" kern="100">
                        <a:effectLst/>
                        <a:latin typeface="Calibri"/>
                      </a:endParaRPr>
                    </a:p>
                  </a:txBody>
                  <a:tcPr marL="58509" marR="58509" marT="0" marB="0"/>
                </a:tc>
                <a:tc>
                  <a:txBody>
                    <a:bodyPr/>
                    <a:lstStyle/>
                    <a:p>
                      <a:pPr algn="ctr"/>
                      <a:r>
                        <a:rPr lang="en-US" sz="1400" kern="100">
                          <a:effectLst/>
                        </a:rPr>
                        <a:t>32</a:t>
                      </a:r>
                      <a:endParaRPr lang="zh-TW" sz="1600" kern="100">
                        <a:effectLst/>
                        <a:latin typeface="Calibri"/>
                      </a:endParaRPr>
                    </a:p>
                  </a:txBody>
                  <a:tcPr marL="58509" marR="58509" marT="0" marB="0"/>
                </a:tc>
                <a:tc>
                  <a:txBody>
                    <a:bodyPr/>
                    <a:lstStyle/>
                    <a:p>
                      <a:pPr algn="ctr"/>
                      <a:r>
                        <a:rPr lang="zh-TW" sz="1400" kern="100">
                          <a:effectLst/>
                        </a:rPr>
                        <a:t>電流最大值</a:t>
                      </a:r>
                      <a:endParaRPr lang="zh-TW" sz="1600" kern="100">
                        <a:effectLst/>
                        <a:latin typeface="Calibri"/>
                      </a:endParaRPr>
                    </a:p>
                  </a:txBody>
                  <a:tcPr marL="58509" marR="58509" marT="0" marB="0"/>
                </a:tc>
              </a:tr>
              <a:tr h="299091">
                <a:tc>
                  <a:txBody>
                    <a:bodyPr/>
                    <a:lstStyle/>
                    <a:p>
                      <a:pPr algn="ctr"/>
                      <a:r>
                        <a:rPr lang="en-US" sz="1400" kern="100">
                          <a:effectLst/>
                        </a:rPr>
                        <a:t>3</a:t>
                      </a:r>
                      <a:endParaRPr lang="zh-TW" sz="1600" kern="100">
                        <a:effectLst/>
                        <a:latin typeface="Calibri"/>
                      </a:endParaRPr>
                    </a:p>
                  </a:txBody>
                  <a:tcPr marL="58509" marR="58509" marT="0" marB="0"/>
                </a:tc>
                <a:tc>
                  <a:txBody>
                    <a:bodyPr/>
                    <a:lstStyle/>
                    <a:p>
                      <a:pPr algn="ctr"/>
                      <a:r>
                        <a:rPr lang="zh-TW" sz="1400" kern="100">
                          <a:effectLst/>
                        </a:rPr>
                        <a:t>振動</a:t>
                      </a:r>
                      <a:r>
                        <a:rPr lang="en-US" sz="1400" kern="100">
                          <a:effectLst/>
                        </a:rPr>
                        <a:t>1</a:t>
                      </a:r>
                      <a:r>
                        <a:rPr lang="zh-TW" sz="1400" kern="100">
                          <a:effectLst/>
                        </a:rPr>
                        <a:t>倍頻</a:t>
                      </a:r>
                      <a:endParaRPr lang="zh-TW" sz="1600" kern="100">
                        <a:effectLst/>
                        <a:latin typeface="Calibri"/>
                      </a:endParaRPr>
                    </a:p>
                  </a:txBody>
                  <a:tcPr marL="58509" marR="58509" marT="0" marB="0"/>
                </a:tc>
                <a:tc>
                  <a:txBody>
                    <a:bodyPr/>
                    <a:lstStyle/>
                    <a:p>
                      <a:pPr algn="ctr"/>
                      <a:r>
                        <a:rPr lang="en-US" sz="1400" kern="100" dirty="0">
                          <a:effectLst/>
                        </a:rPr>
                        <a:t>18</a:t>
                      </a:r>
                      <a:endParaRPr lang="zh-TW" sz="1600" kern="100" dirty="0">
                        <a:effectLst/>
                        <a:latin typeface="Calibri"/>
                      </a:endParaRPr>
                    </a:p>
                  </a:txBody>
                  <a:tcPr marL="58509" marR="58509" marT="0" marB="0"/>
                </a:tc>
                <a:tc>
                  <a:txBody>
                    <a:bodyPr/>
                    <a:lstStyle/>
                    <a:p>
                      <a:pPr algn="ctr"/>
                      <a:r>
                        <a:rPr lang="zh-TW" sz="1400" kern="100">
                          <a:effectLst/>
                        </a:rPr>
                        <a:t>振動小波轉換第</a:t>
                      </a:r>
                      <a:r>
                        <a:rPr lang="en-US" sz="1400" kern="100">
                          <a:effectLst/>
                        </a:rPr>
                        <a:t>4</a:t>
                      </a:r>
                      <a:r>
                        <a:rPr lang="zh-TW" sz="1400" kern="100">
                          <a:effectLst/>
                        </a:rPr>
                        <a:t>層</a:t>
                      </a:r>
                      <a:endParaRPr lang="zh-TW" sz="1600" kern="100">
                        <a:effectLst/>
                        <a:latin typeface="Calibri"/>
                      </a:endParaRPr>
                    </a:p>
                  </a:txBody>
                  <a:tcPr marL="58509" marR="58509" marT="0" marB="0"/>
                </a:tc>
                <a:tc>
                  <a:txBody>
                    <a:bodyPr/>
                    <a:lstStyle/>
                    <a:p>
                      <a:pPr algn="ctr"/>
                      <a:r>
                        <a:rPr lang="en-US" sz="1400" kern="100">
                          <a:effectLst/>
                        </a:rPr>
                        <a:t>33</a:t>
                      </a:r>
                      <a:endParaRPr lang="zh-TW" sz="1600" kern="100">
                        <a:effectLst/>
                        <a:latin typeface="Calibri"/>
                      </a:endParaRPr>
                    </a:p>
                  </a:txBody>
                  <a:tcPr marL="58509" marR="58509" marT="0" marB="0"/>
                </a:tc>
                <a:tc>
                  <a:txBody>
                    <a:bodyPr/>
                    <a:lstStyle/>
                    <a:p>
                      <a:pPr algn="ctr"/>
                      <a:r>
                        <a:rPr lang="zh-TW" sz="1400" kern="100">
                          <a:effectLst/>
                        </a:rPr>
                        <a:t>電流最小值</a:t>
                      </a:r>
                      <a:endParaRPr lang="zh-TW" sz="1600" kern="100">
                        <a:effectLst/>
                        <a:latin typeface="Calibri"/>
                      </a:endParaRPr>
                    </a:p>
                  </a:txBody>
                  <a:tcPr marL="58509" marR="58509" marT="0" marB="0"/>
                </a:tc>
              </a:tr>
              <a:tr h="299091">
                <a:tc>
                  <a:txBody>
                    <a:bodyPr/>
                    <a:lstStyle/>
                    <a:p>
                      <a:pPr algn="ctr"/>
                      <a:r>
                        <a:rPr lang="en-US" sz="1400" kern="100">
                          <a:effectLst/>
                        </a:rPr>
                        <a:t>4</a:t>
                      </a:r>
                      <a:endParaRPr lang="zh-TW" sz="1600" kern="100">
                        <a:effectLst/>
                        <a:latin typeface="Calibri"/>
                      </a:endParaRPr>
                    </a:p>
                  </a:txBody>
                  <a:tcPr marL="58509" marR="58509" marT="0" marB="0"/>
                </a:tc>
                <a:tc>
                  <a:txBody>
                    <a:bodyPr/>
                    <a:lstStyle/>
                    <a:p>
                      <a:pPr algn="ctr"/>
                      <a:r>
                        <a:rPr lang="zh-TW" sz="1400" kern="100">
                          <a:effectLst/>
                        </a:rPr>
                        <a:t>振動</a:t>
                      </a:r>
                      <a:r>
                        <a:rPr lang="en-US" sz="1400" kern="100">
                          <a:effectLst/>
                        </a:rPr>
                        <a:t>2</a:t>
                      </a:r>
                      <a:r>
                        <a:rPr lang="zh-TW" sz="1400" kern="100">
                          <a:effectLst/>
                        </a:rPr>
                        <a:t>倍頻</a:t>
                      </a:r>
                      <a:endParaRPr lang="zh-TW" sz="1600" kern="100">
                        <a:effectLst/>
                        <a:latin typeface="Calibri"/>
                      </a:endParaRPr>
                    </a:p>
                  </a:txBody>
                  <a:tcPr marL="58509" marR="58509" marT="0" marB="0"/>
                </a:tc>
                <a:tc>
                  <a:txBody>
                    <a:bodyPr/>
                    <a:lstStyle/>
                    <a:p>
                      <a:pPr algn="ctr"/>
                      <a:r>
                        <a:rPr lang="en-US" sz="1400" kern="100" dirty="0">
                          <a:effectLst/>
                        </a:rPr>
                        <a:t>19</a:t>
                      </a:r>
                      <a:endParaRPr lang="zh-TW" sz="1600" kern="100" dirty="0">
                        <a:effectLst/>
                        <a:latin typeface="Calibri"/>
                      </a:endParaRPr>
                    </a:p>
                  </a:txBody>
                  <a:tcPr marL="58509" marR="58509" marT="0" marB="0"/>
                </a:tc>
                <a:tc>
                  <a:txBody>
                    <a:bodyPr/>
                    <a:lstStyle/>
                    <a:p>
                      <a:pPr algn="ctr"/>
                      <a:r>
                        <a:rPr lang="zh-TW" sz="1400" kern="100">
                          <a:effectLst/>
                        </a:rPr>
                        <a:t>振動小波轉換第</a:t>
                      </a:r>
                      <a:r>
                        <a:rPr lang="en-US" sz="1400" kern="100">
                          <a:effectLst/>
                        </a:rPr>
                        <a:t>8</a:t>
                      </a:r>
                      <a:r>
                        <a:rPr lang="zh-TW" sz="1400" kern="100">
                          <a:effectLst/>
                        </a:rPr>
                        <a:t>層</a:t>
                      </a:r>
                      <a:endParaRPr lang="zh-TW" sz="1600" kern="100">
                        <a:effectLst/>
                        <a:latin typeface="Calibri"/>
                      </a:endParaRPr>
                    </a:p>
                  </a:txBody>
                  <a:tcPr marL="58509" marR="58509" marT="0" marB="0"/>
                </a:tc>
                <a:tc>
                  <a:txBody>
                    <a:bodyPr/>
                    <a:lstStyle/>
                    <a:p>
                      <a:pPr algn="ctr"/>
                      <a:r>
                        <a:rPr lang="en-US" sz="1400" kern="100">
                          <a:effectLst/>
                        </a:rPr>
                        <a:t>34</a:t>
                      </a:r>
                      <a:endParaRPr lang="zh-TW" sz="1600" kern="100">
                        <a:effectLst/>
                        <a:latin typeface="Calibri"/>
                      </a:endParaRPr>
                    </a:p>
                  </a:txBody>
                  <a:tcPr marL="58509" marR="58509" marT="0" marB="0"/>
                </a:tc>
                <a:tc>
                  <a:txBody>
                    <a:bodyPr/>
                    <a:lstStyle/>
                    <a:p>
                      <a:pPr algn="ctr"/>
                      <a:r>
                        <a:rPr lang="zh-TW" sz="1400" kern="100">
                          <a:effectLst/>
                        </a:rPr>
                        <a:t>電流峰對峰值</a:t>
                      </a:r>
                      <a:endParaRPr lang="zh-TW" sz="1600" kern="100">
                        <a:effectLst/>
                        <a:latin typeface="Calibri"/>
                      </a:endParaRPr>
                    </a:p>
                  </a:txBody>
                  <a:tcPr marL="58509" marR="58509" marT="0" marB="0"/>
                </a:tc>
              </a:tr>
              <a:tr h="299091">
                <a:tc>
                  <a:txBody>
                    <a:bodyPr/>
                    <a:lstStyle/>
                    <a:p>
                      <a:pPr algn="ctr"/>
                      <a:r>
                        <a:rPr lang="en-US" sz="1400" kern="100">
                          <a:effectLst/>
                        </a:rPr>
                        <a:t>5</a:t>
                      </a:r>
                      <a:endParaRPr lang="zh-TW" sz="1600" kern="100">
                        <a:effectLst/>
                        <a:latin typeface="Calibri"/>
                      </a:endParaRPr>
                    </a:p>
                  </a:txBody>
                  <a:tcPr marL="58509" marR="58509" marT="0" marB="0"/>
                </a:tc>
                <a:tc>
                  <a:txBody>
                    <a:bodyPr/>
                    <a:lstStyle/>
                    <a:p>
                      <a:pPr algn="ctr"/>
                      <a:r>
                        <a:rPr lang="zh-TW" sz="1400" kern="100">
                          <a:effectLst/>
                        </a:rPr>
                        <a:t>振動</a:t>
                      </a:r>
                      <a:r>
                        <a:rPr lang="en-US" sz="1400" kern="100">
                          <a:effectLst/>
                        </a:rPr>
                        <a:t>3</a:t>
                      </a:r>
                      <a:r>
                        <a:rPr lang="zh-TW" sz="1400" kern="100">
                          <a:effectLst/>
                        </a:rPr>
                        <a:t>倍頻</a:t>
                      </a:r>
                      <a:endParaRPr lang="zh-TW" sz="1600" kern="100">
                        <a:effectLst/>
                        <a:latin typeface="Calibri"/>
                      </a:endParaRPr>
                    </a:p>
                  </a:txBody>
                  <a:tcPr marL="58509" marR="58509" marT="0" marB="0"/>
                </a:tc>
                <a:tc>
                  <a:txBody>
                    <a:bodyPr/>
                    <a:lstStyle/>
                    <a:p>
                      <a:pPr algn="ctr"/>
                      <a:r>
                        <a:rPr lang="en-US" sz="1400" kern="100" dirty="0">
                          <a:effectLst/>
                        </a:rPr>
                        <a:t>20</a:t>
                      </a:r>
                      <a:endParaRPr lang="zh-TW" sz="1600" kern="100" dirty="0">
                        <a:effectLst/>
                        <a:latin typeface="Calibri"/>
                      </a:endParaRPr>
                    </a:p>
                  </a:txBody>
                  <a:tcPr marL="58509" marR="58509" marT="0" marB="0"/>
                </a:tc>
                <a:tc>
                  <a:txBody>
                    <a:bodyPr/>
                    <a:lstStyle/>
                    <a:p>
                      <a:pPr algn="ctr"/>
                      <a:r>
                        <a:rPr lang="zh-TW" sz="1400" kern="100" dirty="0">
                          <a:effectLst/>
                        </a:rPr>
                        <a:t>振動小波轉換第</a:t>
                      </a:r>
                      <a:r>
                        <a:rPr lang="en-US" sz="1400" kern="100" dirty="0">
                          <a:effectLst/>
                        </a:rPr>
                        <a:t>11</a:t>
                      </a:r>
                      <a:r>
                        <a:rPr lang="zh-TW" sz="1400" kern="100" dirty="0">
                          <a:effectLst/>
                        </a:rPr>
                        <a:t>層</a:t>
                      </a:r>
                      <a:endParaRPr lang="zh-TW" sz="1600" kern="100" dirty="0">
                        <a:effectLst/>
                        <a:latin typeface="Calibri"/>
                      </a:endParaRPr>
                    </a:p>
                  </a:txBody>
                  <a:tcPr marL="58509" marR="58509" marT="0" marB="0"/>
                </a:tc>
                <a:tc>
                  <a:txBody>
                    <a:bodyPr/>
                    <a:lstStyle/>
                    <a:p>
                      <a:pPr algn="ctr"/>
                      <a:r>
                        <a:rPr lang="en-US" sz="1400" kern="100">
                          <a:effectLst/>
                        </a:rPr>
                        <a:t>35</a:t>
                      </a:r>
                      <a:endParaRPr lang="zh-TW" sz="1600" kern="100">
                        <a:effectLst/>
                        <a:latin typeface="Calibri"/>
                      </a:endParaRPr>
                    </a:p>
                  </a:txBody>
                  <a:tcPr marL="58509" marR="58509" marT="0" marB="0"/>
                </a:tc>
                <a:tc>
                  <a:txBody>
                    <a:bodyPr/>
                    <a:lstStyle/>
                    <a:p>
                      <a:pPr algn="ctr"/>
                      <a:r>
                        <a:rPr lang="zh-TW" sz="1400" kern="100">
                          <a:effectLst/>
                        </a:rPr>
                        <a:t>電流小波轉換第</a:t>
                      </a:r>
                      <a:r>
                        <a:rPr lang="en-US" sz="1400" kern="100">
                          <a:effectLst/>
                        </a:rPr>
                        <a:t>1</a:t>
                      </a:r>
                      <a:r>
                        <a:rPr lang="zh-TW" sz="1400" kern="100">
                          <a:effectLst/>
                        </a:rPr>
                        <a:t>層</a:t>
                      </a:r>
                      <a:endParaRPr lang="zh-TW" sz="1600" kern="100">
                        <a:effectLst/>
                        <a:latin typeface="Calibri"/>
                      </a:endParaRPr>
                    </a:p>
                  </a:txBody>
                  <a:tcPr marL="58509" marR="58509" marT="0" marB="0"/>
                </a:tc>
              </a:tr>
              <a:tr h="299091">
                <a:tc>
                  <a:txBody>
                    <a:bodyPr/>
                    <a:lstStyle/>
                    <a:p>
                      <a:pPr algn="ctr"/>
                      <a:r>
                        <a:rPr lang="en-US" sz="1400" kern="100">
                          <a:effectLst/>
                        </a:rPr>
                        <a:t>6</a:t>
                      </a:r>
                      <a:endParaRPr lang="zh-TW" sz="1600" kern="100">
                        <a:effectLst/>
                        <a:latin typeface="Calibri"/>
                      </a:endParaRPr>
                    </a:p>
                  </a:txBody>
                  <a:tcPr marL="58509" marR="58509" marT="0" marB="0"/>
                </a:tc>
                <a:tc>
                  <a:txBody>
                    <a:bodyPr/>
                    <a:lstStyle/>
                    <a:p>
                      <a:pPr algn="ctr"/>
                      <a:r>
                        <a:rPr lang="zh-TW" sz="1400" kern="100">
                          <a:effectLst/>
                        </a:rPr>
                        <a:t>振動標準差</a:t>
                      </a:r>
                      <a:endParaRPr lang="zh-TW" sz="1600" kern="100">
                        <a:effectLst/>
                        <a:latin typeface="Calibri"/>
                      </a:endParaRPr>
                    </a:p>
                  </a:txBody>
                  <a:tcPr marL="58509" marR="58509" marT="0" marB="0"/>
                </a:tc>
                <a:tc>
                  <a:txBody>
                    <a:bodyPr/>
                    <a:lstStyle/>
                    <a:p>
                      <a:pPr algn="ctr"/>
                      <a:r>
                        <a:rPr lang="en-US" sz="1400" kern="100" dirty="0">
                          <a:effectLst/>
                        </a:rPr>
                        <a:t>21</a:t>
                      </a:r>
                      <a:endParaRPr lang="zh-TW" sz="1600" kern="100" dirty="0">
                        <a:effectLst/>
                        <a:latin typeface="Calibri"/>
                      </a:endParaRPr>
                    </a:p>
                  </a:txBody>
                  <a:tcPr marL="58509" marR="58509" marT="0" marB="0"/>
                </a:tc>
                <a:tc>
                  <a:txBody>
                    <a:bodyPr/>
                    <a:lstStyle/>
                    <a:p>
                      <a:pPr algn="ctr"/>
                      <a:r>
                        <a:rPr lang="zh-TW" sz="1400" kern="100" dirty="0">
                          <a:effectLst/>
                        </a:rPr>
                        <a:t>電流</a:t>
                      </a:r>
                      <a:r>
                        <a:rPr lang="en-US" sz="1400" kern="100" dirty="0">
                          <a:effectLst/>
                        </a:rPr>
                        <a:t>1/4</a:t>
                      </a:r>
                      <a:r>
                        <a:rPr lang="zh-TW" sz="1400" kern="100" dirty="0">
                          <a:effectLst/>
                        </a:rPr>
                        <a:t>倍頻</a:t>
                      </a:r>
                      <a:endParaRPr lang="zh-TW" sz="1600" kern="100" dirty="0">
                        <a:effectLst/>
                        <a:latin typeface="Calibri"/>
                      </a:endParaRPr>
                    </a:p>
                  </a:txBody>
                  <a:tcPr marL="58509" marR="58509" marT="0" marB="0"/>
                </a:tc>
                <a:tc>
                  <a:txBody>
                    <a:bodyPr/>
                    <a:lstStyle/>
                    <a:p>
                      <a:pPr algn="ctr"/>
                      <a:r>
                        <a:rPr lang="en-US" sz="1400" kern="100">
                          <a:effectLst/>
                        </a:rPr>
                        <a:t>36</a:t>
                      </a:r>
                      <a:endParaRPr lang="zh-TW" sz="1600" kern="100">
                        <a:effectLst/>
                        <a:latin typeface="Calibri"/>
                      </a:endParaRPr>
                    </a:p>
                  </a:txBody>
                  <a:tcPr marL="58509" marR="58509" marT="0" marB="0"/>
                </a:tc>
                <a:tc>
                  <a:txBody>
                    <a:bodyPr/>
                    <a:lstStyle/>
                    <a:p>
                      <a:pPr algn="ctr"/>
                      <a:r>
                        <a:rPr lang="zh-TW" sz="1400" kern="100">
                          <a:effectLst/>
                        </a:rPr>
                        <a:t>電流小波轉換第</a:t>
                      </a:r>
                      <a:r>
                        <a:rPr lang="en-US" sz="1400" kern="100">
                          <a:effectLst/>
                        </a:rPr>
                        <a:t>2</a:t>
                      </a:r>
                      <a:r>
                        <a:rPr lang="zh-TW" sz="1400" kern="100">
                          <a:effectLst/>
                        </a:rPr>
                        <a:t>層</a:t>
                      </a:r>
                      <a:endParaRPr lang="zh-TW" sz="1600" kern="100">
                        <a:effectLst/>
                        <a:latin typeface="Calibri"/>
                      </a:endParaRPr>
                    </a:p>
                  </a:txBody>
                  <a:tcPr marL="58509" marR="58509" marT="0" marB="0"/>
                </a:tc>
              </a:tr>
              <a:tr h="299091">
                <a:tc>
                  <a:txBody>
                    <a:bodyPr/>
                    <a:lstStyle/>
                    <a:p>
                      <a:pPr algn="ctr"/>
                      <a:r>
                        <a:rPr lang="en-US" sz="1400" kern="100">
                          <a:effectLst/>
                        </a:rPr>
                        <a:t>7</a:t>
                      </a:r>
                      <a:endParaRPr lang="zh-TW" sz="1600" kern="100">
                        <a:effectLst/>
                        <a:latin typeface="Calibri"/>
                      </a:endParaRPr>
                    </a:p>
                  </a:txBody>
                  <a:tcPr marL="58509" marR="58509" marT="0" marB="0"/>
                </a:tc>
                <a:tc>
                  <a:txBody>
                    <a:bodyPr/>
                    <a:lstStyle/>
                    <a:p>
                      <a:pPr algn="ctr"/>
                      <a:r>
                        <a:rPr lang="zh-TW" sz="1400" kern="100" dirty="0">
                          <a:effectLst/>
                        </a:rPr>
                        <a:t>振動偏態係數</a:t>
                      </a:r>
                      <a:endParaRPr lang="zh-TW" sz="1600" kern="100" dirty="0">
                        <a:effectLst/>
                        <a:latin typeface="Calibri"/>
                      </a:endParaRPr>
                    </a:p>
                  </a:txBody>
                  <a:tcPr marL="58509" marR="58509" marT="0" marB="0"/>
                </a:tc>
                <a:tc>
                  <a:txBody>
                    <a:bodyPr/>
                    <a:lstStyle/>
                    <a:p>
                      <a:pPr algn="ctr"/>
                      <a:r>
                        <a:rPr lang="en-US" sz="1400" kern="100" dirty="0">
                          <a:effectLst/>
                        </a:rPr>
                        <a:t>22</a:t>
                      </a:r>
                      <a:endParaRPr lang="zh-TW" sz="1600" kern="100" dirty="0">
                        <a:effectLst/>
                        <a:latin typeface="Calibri"/>
                      </a:endParaRPr>
                    </a:p>
                  </a:txBody>
                  <a:tcPr marL="58509" marR="58509" marT="0" marB="0"/>
                </a:tc>
                <a:tc>
                  <a:txBody>
                    <a:bodyPr/>
                    <a:lstStyle/>
                    <a:p>
                      <a:pPr algn="ctr"/>
                      <a:r>
                        <a:rPr lang="zh-TW" sz="1400" kern="100" dirty="0">
                          <a:effectLst/>
                        </a:rPr>
                        <a:t>電流</a:t>
                      </a:r>
                      <a:r>
                        <a:rPr lang="en-US" sz="1400" kern="100" dirty="0">
                          <a:effectLst/>
                        </a:rPr>
                        <a:t>1/2</a:t>
                      </a:r>
                      <a:r>
                        <a:rPr lang="zh-TW" sz="1400" kern="100" dirty="0">
                          <a:effectLst/>
                        </a:rPr>
                        <a:t>倍頻</a:t>
                      </a:r>
                      <a:endParaRPr lang="zh-TW" sz="1600" kern="100" dirty="0">
                        <a:effectLst/>
                        <a:latin typeface="Calibri"/>
                      </a:endParaRPr>
                    </a:p>
                  </a:txBody>
                  <a:tcPr marL="58509" marR="58509" marT="0" marB="0"/>
                </a:tc>
                <a:tc>
                  <a:txBody>
                    <a:bodyPr/>
                    <a:lstStyle/>
                    <a:p>
                      <a:pPr algn="ctr"/>
                      <a:r>
                        <a:rPr lang="en-US" sz="1400" kern="100">
                          <a:effectLst/>
                        </a:rPr>
                        <a:t>37</a:t>
                      </a:r>
                      <a:endParaRPr lang="zh-TW" sz="1600" kern="100">
                        <a:effectLst/>
                        <a:latin typeface="Calibri"/>
                      </a:endParaRPr>
                    </a:p>
                  </a:txBody>
                  <a:tcPr marL="58509" marR="58509" marT="0" marB="0"/>
                </a:tc>
                <a:tc>
                  <a:txBody>
                    <a:bodyPr/>
                    <a:lstStyle/>
                    <a:p>
                      <a:pPr algn="ctr"/>
                      <a:r>
                        <a:rPr lang="zh-TW" sz="1400" kern="100" dirty="0">
                          <a:effectLst/>
                        </a:rPr>
                        <a:t>電流小波轉換第</a:t>
                      </a:r>
                      <a:r>
                        <a:rPr lang="en-US" sz="1400" kern="100" dirty="0">
                          <a:effectLst/>
                        </a:rPr>
                        <a:t>3</a:t>
                      </a:r>
                      <a:r>
                        <a:rPr lang="zh-TW" sz="1400" kern="100" dirty="0">
                          <a:effectLst/>
                        </a:rPr>
                        <a:t>層</a:t>
                      </a:r>
                      <a:endParaRPr lang="zh-TW" sz="1600" kern="100" dirty="0">
                        <a:effectLst/>
                        <a:latin typeface="Calibri"/>
                      </a:endParaRPr>
                    </a:p>
                  </a:txBody>
                  <a:tcPr marL="58509" marR="58509" marT="0" marB="0"/>
                </a:tc>
              </a:tr>
              <a:tr h="299091">
                <a:tc>
                  <a:txBody>
                    <a:bodyPr/>
                    <a:lstStyle/>
                    <a:p>
                      <a:pPr algn="ctr"/>
                      <a:r>
                        <a:rPr lang="en-US" sz="1400" kern="100">
                          <a:effectLst/>
                        </a:rPr>
                        <a:t>8</a:t>
                      </a:r>
                      <a:endParaRPr lang="zh-TW" sz="1600" kern="100">
                        <a:effectLst/>
                        <a:latin typeface="Calibri"/>
                      </a:endParaRPr>
                    </a:p>
                  </a:txBody>
                  <a:tcPr marL="58509" marR="58509" marT="0" marB="0"/>
                </a:tc>
                <a:tc>
                  <a:txBody>
                    <a:bodyPr/>
                    <a:lstStyle/>
                    <a:p>
                      <a:pPr algn="ctr"/>
                      <a:r>
                        <a:rPr lang="zh-TW" sz="1400" kern="100">
                          <a:effectLst/>
                        </a:rPr>
                        <a:t>振動峰態係數</a:t>
                      </a:r>
                      <a:endParaRPr lang="zh-TW" sz="1600" kern="100">
                        <a:effectLst/>
                        <a:latin typeface="Calibri"/>
                      </a:endParaRPr>
                    </a:p>
                  </a:txBody>
                  <a:tcPr marL="58509" marR="58509" marT="0" marB="0"/>
                </a:tc>
                <a:tc>
                  <a:txBody>
                    <a:bodyPr/>
                    <a:lstStyle/>
                    <a:p>
                      <a:pPr algn="ctr"/>
                      <a:r>
                        <a:rPr lang="en-US" sz="1400" kern="100" dirty="0">
                          <a:effectLst/>
                        </a:rPr>
                        <a:t>23</a:t>
                      </a:r>
                      <a:endParaRPr lang="zh-TW" sz="1600" kern="100" dirty="0">
                        <a:effectLst/>
                        <a:latin typeface="Calibri"/>
                      </a:endParaRPr>
                    </a:p>
                  </a:txBody>
                  <a:tcPr marL="58509" marR="58509" marT="0" marB="0"/>
                </a:tc>
                <a:tc>
                  <a:txBody>
                    <a:bodyPr/>
                    <a:lstStyle/>
                    <a:p>
                      <a:pPr algn="ctr"/>
                      <a:r>
                        <a:rPr lang="zh-TW" sz="1400" kern="100" dirty="0">
                          <a:effectLst/>
                        </a:rPr>
                        <a:t>電流</a:t>
                      </a:r>
                      <a:r>
                        <a:rPr lang="en-US" sz="1400" kern="100" dirty="0">
                          <a:effectLst/>
                        </a:rPr>
                        <a:t>1</a:t>
                      </a:r>
                      <a:r>
                        <a:rPr lang="zh-TW" sz="1400" kern="100" dirty="0">
                          <a:effectLst/>
                        </a:rPr>
                        <a:t>倍頻</a:t>
                      </a:r>
                      <a:endParaRPr lang="zh-TW" sz="1600" kern="100" dirty="0">
                        <a:effectLst/>
                        <a:latin typeface="Calibri"/>
                      </a:endParaRPr>
                    </a:p>
                  </a:txBody>
                  <a:tcPr marL="58509" marR="58509" marT="0" marB="0"/>
                </a:tc>
                <a:tc>
                  <a:txBody>
                    <a:bodyPr/>
                    <a:lstStyle/>
                    <a:p>
                      <a:pPr algn="ctr"/>
                      <a:r>
                        <a:rPr lang="en-US" sz="1400" kern="100">
                          <a:effectLst/>
                        </a:rPr>
                        <a:t>38</a:t>
                      </a:r>
                      <a:endParaRPr lang="zh-TW" sz="1600" kern="100">
                        <a:effectLst/>
                        <a:latin typeface="Calibri"/>
                      </a:endParaRPr>
                    </a:p>
                  </a:txBody>
                  <a:tcPr marL="58509" marR="58509" marT="0" marB="0"/>
                </a:tc>
                <a:tc>
                  <a:txBody>
                    <a:bodyPr/>
                    <a:lstStyle/>
                    <a:p>
                      <a:pPr algn="ctr"/>
                      <a:r>
                        <a:rPr lang="zh-TW" sz="1400" kern="100">
                          <a:effectLst/>
                        </a:rPr>
                        <a:t>電流小波轉換第</a:t>
                      </a:r>
                      <a:r>
                        <a:rPr lang="en-US" sz="1400" kern="100">
                          <a:effectLst/>
                        </a:rPr>
                        <a:t>4</a:t>
                      </a:r>
                      <a:r>
                        <a:rPr lang="zh-TW" sz="1400" kern="100">
                          <a:effectLst/>
                        </a:rPr>
                        <a:t>層</a:t>
                      </a:r>
                      <a:endParaRPr lang="zh-TW" sz="1600" kern="100">
                        <a:effectLst/>
                        <a:latin typeface="Calibri"/>
                      </a:endParaRPr>
                    </a:p>
                  </a:txBody>
                  <a:tcPr marL="58509" marR="58509" marT="0" marB="0"/>
                </a:tc>
              </a:tr>
              <a:tr h="299091">
                <a:tc>
                  <a:txBody>
                    <a:bodyPr/>
                    <a:lstStyle/>
                    <a:p>
                      <a:pPr algn="ctr"/>
                      <a:r>
                        <a:rPr lang="en-US" sz="1400" kern="100">
                          <a:effectLst/>
                        </a:rPr>
                        <a:t>9</a:t>
                      </a:r>
                      <a:endParaRPr lang="zh-TW" sz="1600" kern="100">
                        <a:effectLst/>
                        <a:latin typeface="Calibri"/>
                      </a:endParaRPr>
                    </a:p>
                  </a:txBody>
                  <a:tcPr marL="58509" marR="58509" marT="0" marB="0"/>
                </a:tc>
                <a:tc>
                  <a:txBody>
                    <a:bodyPr/>
                    <a:lstStyle/>
                    <a:p>
                      <a:pPr algn="ctr"/>
                      <a:r>
                        <a:rPr lang="zh-TW" sz="1400" kern="100">
                          <a:effectLst/>
                        </a:rPr>
                        <a:t>振動波峰因子</a:t>
                      </a:r>
                      <a:endParaRPr lang="zh-TW" sz="1600" kern="100">
                        <a:effectLst/>
                        <a:latin typeface="Calibri"/>
                      </a:endParaRPr>
                    </a:p>
                  </a:txBody>
                  <a:tcPr marL="58509" marR="58509" marT="0" marB="0"/>
                </a:tc>
                <a:tc>
                  <a:txBody>
                    <a:bodyPr/>
                    <a:lstStyle/>
                    <a:p>
                      <a:pPr algn="ctr"/>
                      <a:r>
                        <a:rPr lang="en-US" sz="1400" kern="100" dirty="0">
                          <a:effectLst/>
                        </a:rPr>
                        <a:t>24</a:t>
                      </a:r>
                      <a:endParaRPr lang="zh-TW" sz="1600" kern="100" dirty="0">
                        <a:effectLst/>
                        <a:latin typeface="Calibri"/>
                      </a:endParaRPr>
                    </a:p>
                  </a:txBody>
                  <a:tcPr marL="58509" marR="58509" marT="0" marB="0"/>
                </a:tc>
                <a:tc>
                  <a:txBody>
                    <a:bodyPr/>
                    <a:lstStyle/>
                    <a:p>
                      <a:pPr algn="ctr"/>
                      <a:r>
                        <a:rPr lang="zh-TW" sz="1400" kern="100" dirty="0">
                          <a:effectLst/>
                        </a:rPr>
                        <a:t>電流</a:t>
                      </a:r>
                      <a:r>
                        <a:rPr lang="en-US" sz="1400" kern="100" dirty="0">
                          <a:effectLst/>
                        </a:rPr>
                        <a:t>2</a:t>
                      </a:r>
                      <a:r>
                        <a:rPr lang="zh-TW" sz="1400" kern="100" dirty="0">
                          <a:effectLst/>
                        </a:rPr>
                        <a:t>倍頻</a:t>
                      </a:r>
                      <a:endParaRPr lang="zh-TW" sz="1600" kern="100" dirty="0">
                        <a:effectLst/>
                        <a:latin typeface="Calibri"/>
                      </a:endParaRPr>
                    </a:p>
                  </a:txBody>
                  <a:tcPr marL="58509" marR="58509" marT="0" marB="0"/>
                </a:tc>
                <a:tc>
                  <a:txBody>
                    <a:bodyPr/>
                    <a:lstStyle/>
                    <a:p>
                      <a:pPr algn="ctr"/>
                      <a:r>
                        <a:rPr lang="en-US" sz="1400" kern="100">
                          <a:effectLst/>
                        </a:rPr>
                        <a:t>39</a:t>
                      </a:r>
                      <a:endParaRPr lang="zh-TW" sz="1600" kern="100">
                        <a:effectLst/>
                        <a:latin typeface="Calibri"/>
                      </a:endParaRPr>
                    </a:p>
                  </a:txBody>
                  <a:tcPr marL="58509" marR="58509" marT="0" marB="0"/>
                </a:tc>
                <a:tc>
                  <a:txBody>
                    <a:bodyPr/>
                    <a:lstStyle/>
                    <a:p>
                      <a:pPr algn="ctr"/>
                      <a:r>
                        <a:rPr lang="zh-TW" sz="1400" kern="100">
                          <a:effectLst/>
                        </a:rPr>
                        <a:t>電流小波轉換第</a:t>
                      </a:r>
                      <a:r>
                        <a:rPr lang="en-US" sz="1400" kern="100">
                          <a:effectLst/>
                        </a:rPr>
                        <a:t>8</a:t>
                      </a:r>
                      <a:r>
                        <a:rPr lang="zh-TW" sz="1400" kern="100">
                          <a:effectLst/>
                        </a:rPr>
                        <a:t>層</a:t>
                      </a:r>
                      <a:endParaRPr lang="zh-TW" sz="1600" kern="100">
                        <a:effectLst/>
                        <a:latin typeface="Calibri"/>
                      </a:endParaRPr>
                    </a:p>
                  </a:txBody>
                  <a:tcPr marL="58509" marR="58509" marT="0" marB="0"/>
                </a:tc>
              </a:tr>
              <a:tr h="299091">
                <a:tc>
                  <a:txBody>
                    <a:bodyPr/>
                    <a:lstStyle/>
                    <a:p>
                      <a:pPr algn="ctr"/>
                      <a:r>
                        <a:rPr lang="en-US" sz="1400" kern="100">
                          <a:effectLst/>
                        </a:rPr>
                        <a:t>10</a:t>
                      </a:r>
                      <a:endParaRPr lang="zh-TW" sz="1600" kern="100">
                        <a:effectLst/>
                        <a:latin typeface="Calibri"/>
                      </a:endParaRPr>
                    </a:p>
                  </a:txBody>
                  <a:tcPr marL="58509" marR="58509" marT="0" marB="0"/>
                </a:tc>
                <a:tc>
                  <a:txBody>
                    <a:bodyPr/>
                    <a:lstStyle/>
                    <a:p>
                      <a:pPr algn="ctr"/>
                      <a:r>
                        <a:rPr lang="zh-TW" sz="1400" kern="100">
                          <a:effectLst/>
                        </a:rPr>
                        <a:t>振動均方根值</a:t>
                      </a:r>
                      <a:endParaRPr lang="zh-TW" sz="1600" kern="100">
                        <a:effectLst/>
                        <a:latin typeface="Calibri"/>
                      </a:endParaRPr>
                    </a:p>
                  </a:txBody>
                  <a:tcPr marL="58509" marR="58509" marT="0" marB="0"/>
                </a:tc>
                <a:tc>
                  <a:txBody>
                    <a:bodyPr/>
                    <a:lstStyle/>
                    <a:p>
                      <a:pPr algn="ctr"/>
                      <a:r>
                        <a:rPr lang="en-US" sz="1400" kern="100" dirty="0">
                          <a:effectLst/>
                        </a:rPr>
                        <a:t>25</a:t>
                      </a:r>
                      <a:endParaRPr lang="zh-TW" sz="1600" kern="100" dirty="0">
                        <a:effectLst/>
                        <a:latin typeface="Calibri"/>
                      </a:endParaRPr>
                    </a:p>
                  </a:txBody>
                  <a:tcPr marL="58509" marR="58509" marT="0" marB="0"/>
                </a:tc>
                <a:tc>
                  <a:txBody>
                    <a:bodyPr/>
                    <a:lstStyle/>
                    <a:p>
                      <a:pPr algn="ctr"/>
                      <a:r>
                        <a:rPr lang="zh-TW" sz="1400" kern="100">
                          <a:effectLst/>
                        </a:rPr>
                        <a:t>電流</a:t>
                      </a:r>
                      <a:r>
                        <a:rPr lang="en-US" sz="1400" kern="100">
                          <a:effectLst/>
                        </a:rPr>
                        <a:t>3</a:t>
                      </a:r>
                      <a:r>
                        <a:rPr lang="zh-TW" sz="1400" kern="100">
                          <a:effectLst/>
                        </a:rPr>
                        <a:t>倍頻</a:t>
                      </a:r>
                      <a:endParaRPr lang="zh-TW" sz="1600" kern="100">
                        <a:effectLst/>
                        <a:latin typeface="Calibri"/>
                      </a:endParaRPr>
                    </a:p>
                  </a:txBody>
                  <a:tcPr marL="58509" marR="58509" marT="0" marB="0"/>
                </a:tc>
                <a:tc>
                  <a:txBody>
                    <a:bodyPr/>
                    <a:lstStyle/>
                    <a:p>
                      <a:pPr algn="ctr"/>
                      <a:r>
                        <a:rPr lang="en-US" sz="1400" kern="100" dirty="0">
                          <a:effectLst/>
                        </a:rPr>
                        <a:t>40</a:t>
                      </a:r>
                      <a:endParaRPr lang="zh-TW" sz="1600" kern="100" dirty="0">
                        <a:effectLst/>
                        <a:latin typeface="Calibri"/>
                      </a:endParaRPr>
                    </a:p>
                  </a:txBody>
                  <a:tcPr marL="58509" marR="58509" marT="0" marB="0"/>
                </a:tc>
                <a:tc>
                  <a:txBody>
                    <a:bodyPr/>
                    <a:lstStyle/>
                    <a:p>
                      <a:pPr algn="ctr"/>
                      <a:r>
                        <a:rPr lang="zh-TW" sz="1400" kern="100">
                          <a:effectLst/>
                        </a:rPr>
                        <a:t>電流小波轉換第</a:t>
                      </a:r>
                      <a:r>
                        <a:rPr lang="en-US" sz="1400" kern="100">
                          <a:effectLst/>
                        </a:rPr>
                        <a:t>11</a:t>
                      </a:r>
                      <a:r>
                        <a:rPr lang="zh-TW" sz="1400" kern="100">
                          <a:effectLst/>
                        </a:rPr>
                        <a:t>層</a:t>
                      </a:r>
                      <a:endParaRPr lang="zh-TW" sz="1600" kern="100">
                        <a:effectLst/>
                        <a:latin typeface="Calibri"/>
                      </a:endParaRPr>
                    </a:p>
                  </a:txBody>
                  <a:tcPr marL="58509" marR="58509" marT="0" marB="0"/>
                </a:tc>
              </a:tr>
              <a:tr h="299091">
                <a:tc>
                  <a:txBody>
                    <a:bodyPr/>
                    <a:lstStyle/>
                    <a:p>
                      <a:pPr algn="ctr"/>
                      <a:r>
                        <a:rPr lang="en-US" sz="1400" kern="100">
                          <a:effectLst/>
                        </a:rPr>
                        <a:t>11</a:t>
                      </a:r>
                      <a:endParaRPr lang="zh-TW" sz="1600" kern="100">
                        <a:effectLst/>
                        <a:latin typeface="Calibri"/>
                      </a:endParaRPr>
                    </a:p>
                  </a:txBody>
                  <a:tcPr marL="58509" marR="58509" marT="0" marB="0"/>
                </a:tc>
                <a:tc>
                  <a:txBody>
                    <a:bodyPr/>
                    <a:lstStyle/>
                    <a:p>
                      <a:pPr algn="ctr"/>
                      <a:r>
                        <a:rPr lang="zh-TW" sz="1400" kern="100">
                          <a:effectLst/>
                        </a:rPr>
                        <a:t>振動平均值</a:t>
                      </a:r>
                      <a:endParaRPr lang="zh-TW" sz="1600" kern="100">
                        <a:effectLst/>
                        <a:latin typeface="Calibri"/>
                      </a:endParaRPr>
                    </a:p>
                  </a:txBody>
                  <a:tcPr marL="58509" marR="58509" marT="0" marB="0"/>
                </a:tc>
                <a:tc>
                  <a:txBody>
                    <a:bodyPr/>
                    <a:lstStyle/>
                    <a:p>
                      <a:pPr algn="ctr"/>
                      <a:r>
                        <a:rPr lang="en-US" sz="1400" kern="100" dirty="0">
                          <a:effectLst/>
                        </a:rPr>
                        <a:t>26</a:t>
                      </a:r>
                      <a:endParaRPr lang="zh-TW" sz="1600" kern="100" dirty="0">
                        <a:effectLst/>
                        <a:latin typeface="Calibri"/>
                      </a:endParaRPr>
                    </a:p>
                  </a:txBody>
                  <a:tcPr marL="58509" marR="58509" marT="0" marB="0"/>
                </a:tc>
                <a:tc>
                  <a:txBody>
                    <a:bodyPr/>
                    <a:lstStyle/>
                    <a:p>
                      <a:pPr algn="ctr"/>
                      <a:r>
                        <a:rPr lang="zh-TW" sz="1400" kern="100">
                          <a:effectLst/>
                        </a:rPr>
                        <a:t>電流標準差</a:t>
                      </a:r>
                      <a:endParaRPr lang="zh-TW" sz="1600" kern="100">
                        <a:effectLst/>
                        <a:latin typeface="Calibri"/>
                      </a:endParaRPr>
                    </a:p>
                  </a:txBody>
                  <a:tcPr marL="58509" marR="58509" marT="0" marB="0"/>
                </a:tc>
                <a:tc>
                  <a:txBody>
                    <a:bodyPr/>
                    <a:lstStyle/>
                    <a:p>
                      <a:pPr algn="ctr"/>
                      <a:r>
                        <a:rPr lang="en-US" sz="1400" kern="100" dirty="0">
                          <a:effectLst/>
                        </a:rPr>
                        <a:t>41</a:t>
                      </a:r>
                      <a:endParaRPr lang="zh-TW" sz="1600" kern="100" dirty="0">
                        <a:effectLst/>
                        <a:latin typeface="Calibri"/>
                      </a:endParaRPr>
                    </a:p>
                  </a:txBody>
                  <a:tcPr marL="58509" marR="58509" marT="0" marB="0"/>
                </a:tc>
                <a:tc>
                  <a:txBody>
                    <a:bodyPr/>
                    <a:lstStyle/>
                    <a:p>
                      <a:pPr algn="ctr"/>
                      <a:r>
                        <a:rPr lang="zh-TW" sz="1400" kern="100" dirty="0">
                          <a:effectLst/>
                        </a:rPr>
                        <a:t>主軸轉速</a:t>
                      </a:r>
                      <a:endParaRPr lang="zh-TW" sz="1600" kern="100" dirty="0">
                        <a:effectLst/>
                        <a:latin typeface="Calibri"/>
                      </a:endParaRPr>
                    </a:p>
                  </a:txBody>
                  <a:tcPr marL="58509" marR="58509" marT="0" marB="0"/>
                </a:tc>
              </a:tr>
              <a:tr h="299091">
                <a:tc>
                  <a:txBody>
                    <a:bodyPr/>
                    <a:lstStyle/>
                    <a:p>
                      <a:pPr algn="ctr"/>
                      <a:r>
                        <a:rPr lang="en-US" sz="1400" kern="100">
                          <a:effectLst/>
                        </a:rPr>
                        <a:t>12</a:t>
                      </a:r>
                      <a:endParaRPr lang="zh-TW" sz="1600" kern="100">
                        <a:effectLst/>
                        <a:latin typeface="Calibri"/>
                      </a:endParaRPr>
                    </a:p>
                  </a:txBody>
                  <a:tcPr marL="58509" marR="58509" marT="0" marB="0"/>
                </a:tc>
                <a:tc>
                  <a:txBody>
                    <a:bodyPr/>
                    <a:lstStyle/>
                    <a:p>
                      <a:pPr algn="ctr"/>
                      <a:r>
                        <a:rPr lang="zh-TW" sz="1400" kern="100">
                          <a:effectLst/>
                        </a:rPr>
                        <a:t>振動最大值</a:t>
                      </a:r>
                      <a:endParaRPr lang="zh-TW" sz="1600" kern="100">
                        <a:effectLst/>
                        <a:latin typeface="Calibri"/>
                      </a:endParaRPr>
                    </a:p>
                  </a:txBody>
                  <a:tcPr marL="58509" marR="58509" marT="0" marB="0"/>
                </a:tc>
                <a:tc>
                  <a:txBody>
                    <a:bodyPr/>
                    <a:lstStyle/>
                    <a:p>
                      <a:pPr algn="ctr"/>
                      <a:r>
                        <a:rPr lang="en-US" sz="1400" kern="100" dirty="0">
                          <a:effectLst/>
                        </a:rPr>
                        <a:t>27</a:t>
                      </a:r>
                      <a:endParaRPr lang="zh-TW" sz="1600" kern="100" dirty="0">
                        <a:effectLst/>
                        <a:latin typeface="Calibri"/>
                      </a:endParaRPr>
                    </a:p>
                  </a:txBody>
                  <a:tcPr marL="58509" marR="58509" marT="0" marB="0"/>
                </a:tc>
                <a:tc>
                  <a:txBody>
                    <a:bodyPr/>
                    <a:lstStyle/>
                    <a:p>
                      <a:pPr algn="ctr"/>
                      <a:r>
                        <a:rPr lang="zh-TW" sz="1400" kern="100">
                          <a:effectLst/>
                        </a:rPr>
                        <a:t>電流偏態係數</a:t>
                      </a:r>
                      <a:endParaRPr lang="zh-TW" sz="1600" kern="100">
                        <a:effectLst/>
                        <a:latin typeface="Calibri"/>
                      </a:endParaRPr>
                    </a:p>
                  </a:txBody>
                  <a:tcPr marL="58509" marR="58509" marT="0" marB="0"/>
                </a:tc>
                <a:tc>
                  <a:txBody>
                    <a:bodyPr/>
                    <a:lstStyle/>
                    <a:p>
                      <a:pPr algn="ctr"/>
                      <a:r>
                        <a:rPr lang="en-US" sz="1400" kern="100" dirty="0">
                          <a:effectLst/>
                        </a:rPr>
                        <a:t>42</a:t>
                      </a:r>
                      <a:endParaRPr lang="zh-TW" sz="1600" kern="100" dirty="0">
                        <a:effectLst/>
                        <a:latin typeface="Calibri"/>
                      </a:endParaRPr>
                    </a:p>
                  </a:txBody>
                  <a:tcPr marL="58509" marR="58509" marT="0" marB="0"/>
                </a:tc>
                <a:tc>
                  <a:txBody>
                    <a:bodyPr/>
                    <a:lstStyle/>
                    <a:p>
                      <a:pPr algn="ctr"/>
                      <a:r>
                        <a:rPr lang="zh-TW" sz="1400" kern="100">
                          <a:effectLst/>
                        </a:rPr>
                        <a:t>進給速率</a:t>
                      </a:r>
                      <a:endParaRPr lang="zh-TW" sz="1600" kern="100">
                        <a:effectLst/>
                        <a:latin typeface="Calibri"/>
                      </a:endParaRPr>
                    </a:p>
                  </a:txBody>
                  <a:tcPr marL="58509" marR="58509" marT="0" marB="0"/>
                </a:tc>
              </a:tr>
              <a:tr h="299091">
                <a:tc>
                  <a:txBody>
                    <a:bodyPr/>
                    <a:lstStyle/>
                    <a:p>
                      <a:pPr algn="ctr"/>
                      <a:r>
                        <a:rPr lang="en-US" sz="1400" kern="100">
                          <a:effectLst/>
                        </a:rPr>
                        <a:t>13</a:t>
                      </a:r>
                      <a:endParaRPr lang="zh-TW" sz="1600" kern="100">
                        <a:effectLst/>
                        <a:latin typeface="Calibri"/>
                      </a:endParaRPr>
                    </a:p>
                  </a:txBody>
                  <a:tcPr marL="58509" marR="58509" marT="0" marB="0"/>
                </a:tc>
                <a:tc>
                  <a:txBody>
                    <a:bodyPr/>
                    <a:lstStyle/>
                    <a:p>
                      <a:pPr algn="ctr"/>
                      <a:r>
                        <a:rPr lang="zh-TW" sz="1400" kern="100">
                          <a:effectLst/>
                        </a:rPr>
                        <a:t>振動最小值</a:t>
                      </a:r>
                      <a:endParaRPr lang="zh-TW" sz="1600" kern="100">
                        <a:effectLst/>
                        <a:latin typeface="Calibri"/>
                      </a:endParaRPr>
                    </a:p>
                  </a:txBody>
                  <a:tcPr marL="58509" marR="58509" marT="0" marB="0"/>
                </a:tc>
                <a:tc>
                  <a:txBody>
                    <a:bodyPr/>
                    <a:lstStyle/>
                    <a:p>
                      <a:pPr algn="ctr"/>
                      <a:r>
                        <a:rPr lang="en-US" sz="1400" kern="100" dirty="0">
                          <a:effectLst/>
                        </a:rPr>
                        <a:t>28</a:t>
                      </a:r>
                      <a:endParaRPr lang="zh-TW" sz="1600" kern="100" dirty="0">
                        <a:effectLst/>
                        <a:latin typeface="Calibri"/>
                      </a:endParaRPr>
                    </a:p>
                  </a:txBody>
                  <a:tcPr marL="58509" marR="58509" marT="0" marB="0"/>
                </a:tc>
                <a:tc>
                  <a:txBody>
                    <a:bodyPr/>
                    <a:lstStyle/>
                    <a:p>
                      <a:pPr algn="ctr"/>
                      <a:r>
                        <a:rPr lang="zh-TW" sz="1400" kern="100">
                          <a:effectLst/>
                        </a:rPr>
                        <a:t>電流峰態係數</a:t>
                      </a:r>
                      <a:endParaRPr lang="zh-TW" sz="1600" kern="100">
                        <a:effectLst/>
                        <a:latin typeface="Calibri"/>
                      </a:endParaRPr>
                    </a:p>
                  </a:txBody>
                  <a:tcPr marL="58509" marR="58509" marT="0" marB="0"/>
                </a:tc>
                <a:tc>
                  <a:txBody>
                    <a:bodyPr/>
                    <a:lstStyle/>
                    <a:p>
                      <a:pPr algn="ctr"/>
                      <a:r>
                        <a:rPr lang="en-US" sz="1400" kern="100" dirty="0">
                          <a:effectLst/>
                        </a:rPr>
                        <a:t>43</a:t>
                      </a:r>
                      <a:endParaRPr lang="zh-TW" sz="1600" kern="100" dirty="0">
                        <a:effectLst/>
                        <a:latin typeface="Calibri"/>
                      </a:endParaRPr>
                    </a:p>
                  </a:txBody>
                  <a:tcPr marL="58509" marR="58509" marT="0" marB="0"/>
                </a:tc>
                <a:tc>
                  <a:txBody>
                    <a:bodyPr/>
                    <a:lstStyle/>
                    <a:p>
                      <a:pPr algn="ctr"/>
                      <a:r>
                        <a:rPr lang="zh-TW" sz="1400" kern="100" dirty="0">
                          <a:effectLst/>
                        </a:rPr>
                        <a:t>切削寬度</a:t>
                      </a:r>
                      <a:endParaRPr lang="zh-TW" sz="1600" kern="100" dirty="0">
                        <a:effectLst/>
                        <a:latin typeface="Calibri"/>
                      </a:endParaRPr>
                    </a:p>
                  </a:txBody>
                  <a:tcPr marL="58509" marR="58509" marT="0" marB="0"/>
                </a:tc>
              </a:tr>
              <a:tr h="299091">
                <a:tc>
                  <a:txBody>
                    <a:bodyPr/>
                    <a:lstStyle/>
                    <a:p>
                      <a:pPr algn="ctr"/>
                      <a:r>
                        <a:rPr lang="en-US" sz="1400" kern="100">
                          <a:effectLst/>
                        </a:rPr>
                        <a:t>14</a:t>
                      </a:r>
                      <a:endParaRPr lang="zh-TW" sz="1600" kern="100">
                        <a:effectLst/>
                        <a:latin typeface="Calibri"/>
                      </a:endParaRPr>
                    </a:p>
                  </a:txBody>
                  <a:tcPr marL="58509" marR="58509" marT="0" marB="0"/>
                </a:tc>
                <a:tc>
                  <a:txBody>
                    <a:bodyPr/>
                    <a:lstStyle/>
                    <a:p>
                      <a:pPr algn="ctr"/>
                      <a:r>
                        <a:rPr lang="zh-TW" sz="1400" kern="100">
                          <a:effectLst/>
                        </a:rPr>
                        <a:t>振動峰對峰值</a:t>
                      </a:r>
                      <a:endParaRPr lang="zh-TW" sz="1600" kern="100">
                        <a:effectLst/>
                        <a:latin typeface="Calibri"/>
                      </a:endParaRPr>
                    </a:p>
                  </a:txBody>
                  <a:tcPr marL="58509" marR="58509" marT="0" marB="0"/>
                </a:tc>
                <a:tc>
                  <a:txBody>
                    <a:bodyPr/>
                    <a:lstStyle/>
                    <a:p>
                      <a:pPr algn="ctr"/>
                      <a:r>
                        <a:rPr lang="en-US" sz="1400" kern="100" dirty="0">
                          <a:effectLst/>
                        </a:rPr>
                        <a:t>29</a:t>
                      </a:r>
                      <a:endParaRPr lang="zh-TW" sz="1600" kern="100" dirty="0">
                        <a:effectLst/>
                        <a:latin typeface="Calibri"/>
                      </a:endParaRPr>
                    </a:p>
                  </a:txBody>
                  <a:tcPr marL="58509" marR="58509" marT="0" marB="0"/>
                </a:tc>
                <a:tc>
                  <a:txBody>
                    <a:bodyPr/>
                    <a:lstStyle/>
                    <a:p>
                      <a:pPr algn="ctr"/>
                      <a:r>
                        <a:rPr lang="zh-TW" sz="1400" kern="100">
                          <a:effectLst/>
                        </a:rPr>
                        <a:t>電流波峰因子</a:t>
                      </a:r>
                      <a:endParaRPr lang="zh-TW" sz="1600" kern="100">
                        <a:effectLst/>
                        <a:latin typeface="Calibri"/>
                      </a:endParaRPr>
                    </a:p>
                  </a:txBody>
                  <a:tcPr marL="58509" marR="58509" marT="0" marB="0"/>
                </a:tc>
                <a:tc>
                  <a:txBody>
                    <a:bodyPr/>
                    <a:lstStyle/>
                    <a:p>
                      <a:endParaRPr lang="zh-TW" sz="1600" kern="100">
                        <a:effectLst/>
                        <a:latin typeface="Calibri"/>
                      </a:endParaRPr>
                    </a:p>
                  </a:txBody>
                  <a:tcPr marL="58509" marR="58509" marT="0" marB="0"/>
                </a:tc>
                <a:tc>
                  <a:txBody>
                    <a:bodyPr/>
                    <a:lstStyle/>
                    <a:p>
                      <a:endParaRPr lang="zh-TW" sz="1600" kern="100" dirty="0">
                        <a:effectLst/>
                        <a:latin typeface="Calibri"/>
                      </a:endParaRPr>
                    </a:p>
                  </a:txBody>
                  <a:tcPr marL="58509" marR="58509" marT="0" marB="0"/>
                </a:tc>
              </a:tr>
              <a:tr h="299091">
                <a:tc>
                  <a:txBody>
                    <a:bodyPr/>
                    <a:lstStyle/>
                    <a:p>
                      <a:pPr algn="ctr"/>
                      <a:r>
                        <a:rPr lang="en-US" sz="1400" kern="100">
                          <a:effectLst/>
                        </a:rPr>
                        <a:t>15</a:t>
                      </a:r>
                      <a:endParaRPr lang="zh-TW" sz="1600" kern="100">
                        <a:effectLst/>
                        <a:latin typeface="Calibri"/>
                      </a:endParaRPr>
                    </a:p>
                  </a:txBody>
                  <a:tcPr marL="58509" marR="58509" marT="0" marB="0"/>
                </a:tc>
                <a:tc>
                  <a:txBody>
                    <a:bodyPr/>
                    <a:lstStyle/>
                    <a:p>
                      <a:pPr algn="ctr"/>
                      <a:r>
                        <a:rPr lang="zh-TW" sz="1400" kern="100">
                          <a:effectLst/>
                        </a:rPr>
                        <a:t>振動小波轉換第</a:t>
                      </a:r>
                      <a:r>
                        <a:rPr lang="en-US" sz="1400" kern="100">
                          <a:effectLst/>
                        </a:rPr>
                        <a:t>1</a:t>
                      </a:r>
                      <a:r>
                        <a:rPr lang="zh-TW" sz="1400" kern="100">
                          <a:effectLst/>
                        </a:rPr>
                        <a:t>層</a:t>
                      </a:r>
                      <a:endParaRPr lang="zh-TW" sz="1600" kern="100">
                        <a:effectLst/>
                        <a:latin typeface="Calibri"/>
                      </a:endParaRPr>
                    </a:p>
                  </a:txBody>
                  <a:tcPr marL="58509" marR="58509" marT="0" marB="0"/>
                </a:tc>
                <a:tc>
                  <a:txBody>
                    <a:bodyPr/>
                    <a:lstStyle/>
                    <a:p>
                      <a:pPr algn="ctr"/>
                      <a:r>
                        <a:rPr lang="en-US" sz="1400" kern="100" dirty="0">
                          <a:effectLst/>
                        </a:rPr>
                        <a:t>30</a:t>
                      </a:r>
                      <a:endParaRPr lang="zh-TW" sz="1600" kern="100" dirty="0">
                        <a:effectLst/>
                        <a:latin typeface="Calibri"/>
                      </a:endParaRPr>
                    </a:p>
                  </a:txBody>
                  <a:tcPr marL="58509" marR="58509" marT="0" marB="0"/>
                </a:tc>
                <a:tc>
                  <a:txBody>
                    <a:bodyPr/>
                    <a:lstStyle/>
                    <a:p>
                      <a:pPr algn="ctr"/>
                      <a:r>
                        <a:rPr lang="zh-TW" sz="1400" kern="100">
                          <a:effectLst/>
                        </a:rPr>
                        <a:t>電流均方根值</a:t>
                      </a:r>
                      <a:endParaRPr lang="zh-TW" sz="1600" kern="100">
                        <a:effectLst/>
                        <a:latin typeface="Calibri"/>
                      </a:endParaRPr>
                    </a:p>
                  </a:txBody>
                  <a:tcPr marL="58509" marR="58509" marT="0" marB="0"/>
                </a:tc>
                <a:tc>
                  <a:txBody>
                    <a:bodyPr/>
                    <a:lstStyle/>
                    <a:p>
                      <a:endParaRPr lang="zh-TW" sz="1600" kern="100">
                        <a:effectLst/>
                        <a:latin typeface="Calibri"/>
                      </a:endParaRPr>
                    </a:p>
                  </a:txBody>
                  <a:tcPr marL="58509" marR="58509" marT="0" marB="0"/>
                </a:tc>
                <a:tc>
                  <a:txBody>
                    <a:bodyPr/>
                    <a:lstStyle/>
                    <a:p>
                      <a:endParaRPr lang="zh-TW" sz="1600" kern="100" dirty="0">
                        <a:effectLst/>
                        <a:latin typeface="Calibri"/>
                      </a:endParaRPr>
                    </a:p>
                  </a:txBody>
                  <a:tcPr marL="58509" marR="58509" marT="0" marB="0"/>
                </a:tc>
              </a:tr>
            </a:tbl>
          </a:graphicData>
        </a:graphic>
      </p:graphicFrame>
    </p:spTree>
    <p:extLst>
      <p:ext uri="{BB962C8B-B14F-4D97-AF65-F5344CB8AC3E}">
        <p14:creationId xmlns:p14="http://schemas.microsoft.com/office/powerpoint/2010/main" val="2490764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normAutofit/>
          </a:bodyPr>
          <a:lstStyle/>
          <a:p>
            <a:r>
              <a:rPr lang="en-US" altLang="zh-TW" sz="4000" b="1" dirty="0"/>
              <a:t>4.</a:t>
            </a:r>
            <a:r>
              <a:rPr lang="zh-TW" altLang="en-US" sz="4000" b="1" dirty="0"/>
              <a:t> 實驗分析 </a:t>
            </a:r>
            <a:r>
              <a:rPr lang="en-US" altLang="zh-TW" sz="4000" b="1" dirty="0"/>
              <a:t>–</a:t>
            </a:r>
            <a:r>
              <a:rPr lang="zh-TW" altLang="en-US" sz="4000" b="1" dirty="0"/>
              <a:t> </a:t>
            </a:r>
            <a:r>
              <a:rPr lang="zh-TW" altLang="en-US" sz="4000" b="1" dirty="0" smtClean="0"/>
              <a:t>實驗結果分析</a:t>
            </a:r>
            <a:r>
              <a:rPr lang="en-US" altLang="zh-TW" sz="4000" b="1" dirty="0" smtClean="0"/>
              <a:t>(</a:t>
            </a:r>
            <a:r>
              <a:rPr lang="zh-TW" altLang="en-US" sz="4000" b="1" dirty="0" smtClean="0"/>
              <a:t>刀具磨耗實驗</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48</a:t>
            </a:fld>
            <a:endParaRPr altLang="en-US" dirty="0">
              <a:solidFill>
                <a:prstClr val="black">
                  <a:tint val="75000"/>
                </a:prstClr>
              </a:solidFill>
            </a:endParaRPr>
          </a:p>
        </p:txBody>
      </p:sp>
      <p:sp>
        <p:nvSpPr>
          <p:cNvPr id="6" name="內容版面配置區 5"/>
          <p:cNvSpPr>
            <a:spLocks noGrp="1"/>
          </p:cNvSpPr>
          <p:nvPr>
            <p:ph idx="1"/>
          </p:nvPr>
        </p:nvSpPr>
        <p:spPr>
          <a:xfrm>
            <a:off x="1123156" y="1248830"/>
            <a:ext cx="10540145" cy="3221570"/>
          </a:xfrm>
        </p:spPr>
        <p:txBody>
          <a:bodyPr>
            <a:normAutofit/>
          </a:bodyPr>
          <a:lstStyle/>
          <a:p>
            <a:pPr marL="342900" lvl="0" indent="-342900">
              <a:buFont typeface="Wingdings" panose="05000000000000000000" pitchFamily="2" charset="2"/>
              <a:buChar char="l"/>
            </a:pPr>
            <a:r>
              <a:rPr lang="en-US" altLang="zh-TW" b="1" dirty="0" smtClean="0">
                <a:latin typeface="+mn-ea"/>
              </a:rPr>
              <a:t>Step 4</a:t>
            </a:r>
            <a:r>
              <a:rPr lang="zh-TW" altLang="en-US" b="1" dirty="0" smtClean="0">
                <a:latin typeface="+mn-ea"/>
              </a:rPr>
              <a:t>：特徵選取</a:t>
            </a:r>
            <a:r>
              <a:rPr lang="en-US" altLang="zh-TW" b="1" dirty="0">
                <a:latin typeface="+mn-ea"/>
              </a:rPr>
              <a:t>(Feature Selection)</a:t>
            </a:r>
          </a:p>
          <a:p>
            <a:pPr marL="457200" lvl="1" indent="0">
              <a:buNone/>
            </a:pPr>
            <a:r>
              <a:rPr lang="en-US" altLang="zh-TW" dirty="0" smtClean="0">
                <a:latin typeface="+mn-ea"/>
              </a:rPr>
              <a:t>1.</a:t>
            </a:r>
            <a:r>
              <a:rPr lang="zh-TW" altLang="en-US" dirty="0" smtClean="0">
                <a:latin typeface="+mn-ea"/>
              </a:rPr>
              <a:t>主</a:t>
            </a:r>
            <a:r>
              <a:rPr lang="zh-TW" altLang="en-US" dirty="0">
                <a:latin typeface="+mn-ea"/>
              </a:rPr>
              <a:t>軸</a:t>
            </a:r>
            <a:r>
              <a:rPr lang="zh-TW" altLang="en-US" dirty="0" smtClean="0">
                <a:latin typeface="+mn-ea"/>
              </a:rPr>
              <a:t>電流</a:t>
            </a:r>
            <a:r>
              <a:rPr lang="zh-TW" altLang="en-US" dirty="0">
                <a:latin typeface="+mn-ea"/>
              </a:rPr>
              <a:t>及</a:t>
            </a:r>
            <a:r>
              <a:rPr lang="zh-TW" altLang="en-US" dirty="0" smtClean="0">
                <a:latin typeface="+mn-ea"/>
              </a:rPr>
              <a:t>振動計算相關</a:t>
            </a:r>
            <a:r>
              <a:rPr lang="zh-TW" altLang="en-US" dirty="0">
                <a:latin typeface="+mn-ea"/>
              </a:rPr>
              <a:t>係數後</a:t>
            </a:r>
            <a:r>
              <a:rPr lang="zh-TW" altLang="en-US" dirty="0" smtClean="0">
                <a:latin typeface="+mn-ea"/>
              </a:rPr>
              <a:t>，</a:t>
            </a:r>
            <a:r>
              <a:rPr lang="zh-TW" altLang="en-US" dirty="0">
                <a:latin typeface="+mn-ea"/>
              </a:rPr>
              <a:t>發現</a:t>
            </a:r>
            <a:r>
              <a:rPr lang="en-US" altLang="zh-TW" dirty="0">
                <a:solidFill>
                  <a:schemeClr val="accent1"/>
                </a:solidFill>
                <a:latin typeface="+mn-ea"/>
              </a:rPr>
              <a:t>1x</a:t>
            </a:r>
            <a:r>
              <a:rPr lang="zh-TW" altLang="en-US" dirty="0">
                <a:solidFill>
                  <a:schemeClr val="accent1"/>
                </a:solidFill>
                <a:latin typeface="+mn-ea"/>
              </a:rPr>
              <a:t>倍頻</a:t>
            </a:r>
            <a:r>
              <a:rPr lang="zh-TW" altLang="en-US" dirty="0">
                <a:latin typeface="+mn-ea"/>
              </a:rPr>
              <a:t>特徵及</a:t>
            </a:r>
            <a:r>
              <a:rPr lang="en-US" altLang="zh-TW" dirty="0">
                <a:solidFill>
                  <a:schemeClr val="accent1"/>
                </a:solidFill>
                <a:latin typeface="+mn-ea"/>
              </a:rPr>
              <a:t>2x</a:t>
            </a:r>
            <a:r>
              <a:rPr lang="zh-TW" altLang="en-US" dirty="0">
                <a:solidFill>
                  <a:schemeClr val="accent1"/>
                </a:solidFill>
                <a:latin typeface="+mn-ea"/>
              </a:rPr>
              <a:t>倍頻</a:t>
            </a:r>
            <a:r>
              <a:rPr lang="zh-TW" altLang="en-US" dirty="0">
                <a:latin typeface="+mn-ea"/>
              </a:rPr>
              <a:t>特徵方面，</a:t>
            </a:r>
            <a:r>
              <a:rPr lang="zh-TW" altLang="en-US" dirty="0">
                <a:solidFill>
                  <a:schemeClr val="accent1"/>
                </a:solidFill>
                <a:latin typeface="+mn-ea"/>
              </a:rPr>
              <a:t>電流</a:t>
            </a:r>
            <a:r>
              <a:rPr lang="zh-TW" altLang="en-US" dirty="0">
                <a:latin typeface="+mn-ea"/>
              </a:rPr>
              <a:t>與</a:t>
            </a:r>
            <a:r>
              <a:rPr lang="zh-TW" altLang="en-US" dirty="0">
                <a:solidFill>
                  <a:schemeClr val="accent1"/>
                </a:solidFill>
                <a:latin typeface="+mn-ea"/>
              </a:rPr>
              <a:t>振動</a:t>
            </a:r>
            <a:r>
              <a:rPr lang="zh-TW" altLang="en-US" dirty="0">
                <a:latin typeface="+mn-ea"/>
              </a:rPr>
              <a:t>兩者呈現相反</a:t>
            </a:r>
            <a:r>
              <a:rPr lang="zh-TW" altLang="en-US" dirty="0" smtClean="0">
                <a:latin typeface="+mn-ea"/>
              </a:rPr>
              <a:t>現象，使用主電流</a:t>
            </a:r>
            <a:r>
              <a:rPr lang="zh-TW" altLang="en-US" dirty="0">
                <a:latin typeface="+mn-ea"/>
              </a:rPr>
              <a:t>的</a:t>
            </a:r>
            <a:r>
              <a:rPr lang="zh-TW" altLang="en-US" dirty="0">
                <a:solidFill>
                  <a:schemeClr val="accent1"/>
                </a:solidFill>
                <a:latin typeface="+mn-ea"/>
              </a:rPr>
              <a:t>均方根</a:t>
            </a:r>
            <a:r>
              <a:rPr lang="zh-TW" altLang="en-US" dirty="0" smtClean="0">
                <a:solidFill>
                  <a:schemeClr val="accent1"/>
                </a:solidFill>
                <a:latin typeface="+mn-ea"/>
              </a:rPr>
              <a:t>值</a:t>
            </a:r>
            <a:r>
              <a:rPr lang="zh-TW" altLang="en-US" dirty="0" smtClean="0">
                <a:latin typeface="+mn-ea"/>
              </a:rPr>
              <a:t>、</a:t>
            </a:r>
            <a:r>
              <a:rPr lang="en-US" altLang="zh-TW" dirty="0" smtClean="0">
                <a:solidFill>
                  <a:schemeClr val="accent1"/>
                </a:solidFill>
                <a:latin typeface="+mn-ea"/>
              </a:rPr>
              <a:t>1x</a:t>
            </a:r>
            <a:r>
              <a:rPr lang="zh-TW" altLang="en-US" dirty="0">
                <a:solidFill>
                  <a:schemeClr val="accent1"/>
                </a:solidFill>
                <a:latin typeface="+mn-ea"/>
              </a:rPr>
              <a:t>倍頻</a:t>
            </a:r>
            <a:r>
              <a:rPr lang="zh-TW" altLang="en-US" dirty="0">
                <a:latin typeface="+mn-ea"/>
              </a:rPr>
              <a:t>特徵及</a:t>
            </a:r>
            <a:r>
              <a:rPr lang="en-US" altLang="zh-TW" dirty="0">
                <a:solidFill>
                  <a:schemeClr val="accent1"/>
                </a:solidFill>
                <a:latin typeface="+mn-ea"/>
              </a:rPr>
              <a:t>2x</a:t>
            </a:r>
            <a:r>
              <a:rPr lang="zh-TW" altLang="en-US" dirty="0" smtClean="0">
                <a:solidFill>
                  <a:schemeClr val="accent1"/>
                </a:solidFill>
                <a:latin typeface="+mn-ea"/>
              </a:rPr>
              <a:t>倍頻</a:t>
            </a:r>
            <a:r>
              <a:rPr lang="zh-TW" altLang="en-US" dirty="0" smtClean="0">
                <a:latin typeface="+mn-ea"/>
              </a:rPr>
              <a:t>特徵與</a:t>
            </a:r>
            <a:r>
              <a:rPr lang="zh-TW" altLang="en-US" dirty="0" smtClean="0">
                <a:solidFill>
                  <a:schemeClr val="accent1"/>
                </a:solidFill>
                <a:latin typeface="+mn-ea"/>
              </a:rPr>
              <a:t>振動</a:t>
            </a:r>
            <a:r>
              <a:rPr lang="en-US" altLang="zh-TW" dirty="0">
                <a:solidFill>
                  <a:schemeClr val="accent1"/>
                </a:solidFill>
                <a:latin typeface="+mn-ea"/>
              </a:rPr>
              <a:t>1x</a:t>
            </a:r>
            <a:r>
              <a:rPr lang="zh-TW" altLang="en-US" dirty="0">
                <a:solidFill>
                  <a:schemeClr val="accent1"/>
                </a:solidFill>
                <a:latin typeface="+mn-ea"/>
              </a:rPr>
              <a:t>倍頻</a:t>
            </a:r>
            <a:r>
              <a:rPr lang="zh-TW" altLang="en-US" dirty="0">
                <a:latin typeface="+mn-ea"/>
              </a:rPr>
              <a:t>特徵及</a:t>
            </a:r>
            <a:r>
              <a:rPr lang="en-US" altLang="zh-TW" dirty="0">
                <a:solidFill>
                  <a:schemeClr val="accent1"/>
                </a:solidFill>
                <a:latin typeface="+mn-ea"/>
              </a:rPr>
              <a:t>2x</a:t>
            </a:r>
            <a:r>
              <a:rPr lang="zh-TW" altLang="en-US" dirty="0">
                <a:solidFill>
                  <a:schemeClr val="accent1"/>
                </a:solidFill>
                <a:latin typeface="+mn-ea"/>
              </a:rPr>
              <a:t>倍頻</a:t>
            </a:r>
            <a:r>
              <a:rPr lang="zh-TW" altLang="en-US" dirty="0" smtClean="0">
                <a:latin typeface="+mn-ea"/>
              </a:rPr>
              <a:t>特徵，作為輸入條件。</a:t>
            </a:r>
            <a:endParaRPr lang="en-US" altLang="zh-TW" dirty="0" smtClean="0">
              <a:latin typeface="+mn-ea"/>
            </a:endParaRPr>
          </a:p>
          <a:p>
            <a:pPr marL="457200" lvl="1" indent="0">
              <a:buNone/>
            </a:pPr>
            <a:r>
              <a:rPr lang="en-US" altLang="zh-TW" dirty="0" smtClean="0">
                <a:latin typeface="+mn-ea"/>
              </a:rPr>
              <a:t>2.</a:t>
            </a:r>
            <a:r>
              <a:rPr lang="zh-TW" altLang="en-US" dirty="0">
                <a:latin typeface="+mn-ea"/>
              </a:rPr>
              <a:t> </a:t>
            </a:r>
            <a:r>
              <a:rPr lang="en-US" altLang="zh-TW" dirty="0">
                <a:latin typeface="+mn-ea"/>
              </a:rPr>
              <a:t>X</a:t>
            </a:r>
            <a:r>
              <a:rPr lang="zh-TW" altLang="en-US" dirty="0">
                <a:latin typeface="+mn-ea"/>
              </a:rPr>
              <a:t>軸</a:t>
            </a:r>
            <a:r>
              <a:rPr lang="zh-TW" altLang="en-US" dirty="0" smtClean="0">
                <a:latin typeface="+mn-ea"/>
              </a:rPr>
              <a:t>電流使用</a:t>
            </a:r>
            <a:r>
              <a:rPr lang="zh-TW" altLang="en-US" dirty="0">
                <a:latin typeface="+mn-ea"/>
              </a:rPr>
              <a:t>相關性較高的</a:t>
            </a:r>
            <a:r>
              <a:rPr lang="zh-TW" altLang="en-US" dirty="0">
                <a:solidFill>
                  <a:schemeClr val="accent1"/>
                </a:solidFill>
                <a:latin typeface="+mn-ea"/>
              </a:rPr>
              <a:t>電流偏態係數</a:t>
            </a:r>
            <a:r>
              <a:rPr lang="zh-TW" altLang="en-US" dirty="0">
                <a:latin typeface="+mn-ea"/>
              </a:rPr>
              <a:t>、</a:t>
            </a:r>
            <a:r>
              <a:rPr lang="zh-TW" altLang="en-US" dirty="0">
                <a:solidFill>
                  <a:schemeClr val="accent1"/>
                </a:solidFill>
                <a:latin typeface="+mn-ea"/>
              </a:rPr>
              <a:t>電流均方根值</a:t>
            </a:r>
            <a:r>
              <a:rPr lang="zh-TW" altLang="en-US" dirty="0">
                <a:latin typeface="+mn-ea"/>
              </a:rPr>
              <a:t>、</a:t>
            </a:r>
            <a:r>
              <a:rPr lang="zh-TW" altLang="en-US" dirty="0">
                <a:solidFill>
                  <a:schemeClr val="accent1"/>
                </a:solidFill>
                <a:latin typeface="+mn-ea"/>
              </a:rPr>
              <a:t>電流最大值</a:t>
            </a:r>
            <a:r>
              <a:rPr lang="zh-TW" altLang="en-US" dirty="0">
                <a:latin typeface="+mn-ea"/>
              </a:rPr>
              <a:t>、</a:t>
            </a:r>
            <a:r>
              <a:rPr lang="zh-TW" altLang="en-US" dirty="0">
                <a:solidFill>
                  <a:schemeClr val="accent1"/>
                </a:solidFill>
                <a:latin typeface="+mn-ea"/>
              </a:rPr>
              <a:t>電流最小值</a:t>
            </a:r>
            <a:r>
              <a:rPr lang="zh-TW" altLang="en-US" dirty="0">
                <a:latin typeface="+mn-ea"/>
              </a:rPr>
              <a:t>、</a:t>
            </a:r>
            <a:r>
              <a:rPr lang="zh-TW" altLang="en-US" dirty="0">
                <a:solidFill>
                  <a:schemeClr val="accent1"/>
                </a:solidFill>
                <a:latin typeface="+mn-ea"/>
              </a:rPr>
              <a:t>電流小波轉換第</a:t>
            </a:r>
            <a:r>
              <a:rPr lang="en-US" altLang="zh-TW" dirty="0">
                <a:solidFill>
                  <a:schemeClr val="accent1"/>
                </a:solidFill>
                <a:latin typeface="+mn-ea"/>
              </a:rPr>
              <a:t>1</a:t>
            </a:r>
            <a:r>
              <a:rPr lang="zh-TW" altLang="en-US" dirty="0">
                <a:solidFill>
                  <a:schemeClr val="accent1"/>
                </a:solidFill>
                <a:latin typeface="+mn-ea"/>
              </a:rPr>
              <a:t>層</a:t>
            </a:r>
            <a:r>
              <a:rPr lang="zh-TW" altLang="en-US" dirty="0">
                <a:latin typeface="+mn-ea"/>
              </a:rPr>
              <a:t>等特徵作為關鍵特徵。</a:t>
            </a:r>
            <a:endParaRPr lang="en-US" altLang="zh-TW" dirty="0" smtClean="0">
              <a:latin typeface="+mn-ea"/>
            </a:endParaRPr>
          </a:p>
          <a:p>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1640288585"/>
              </p:ext>
            </p:extLst>
          </p:nvPr>
        </p:nvGraphicFramePr>
        <p:xfrm>
          <a:off x="2374265" y="4397440"/>
          <a:ext cx="7243869" cy="1875634"/>
        </p:xfrm>
        <a:graphic>
          <a:graphicData uri="http://schemas.openxmlformats.org/drawingml/2006/table">
            <a:tbl>
              <a:tblPr firstRow="1" firstCol="1" bandRow="1">
                <a:tableStyleId>{5C22544A-7EE6-4342-B048-85BDC9FD1C3A}</a:tableStyleId>
              </a:tblPr>
              <a:tblGrid>
                <a:gridCol w="1230829"/>
                <a:gridCol w="601814"/>
                <a:gridCol w="601814"/>
                <a:gridCol w="601814"/>
                <a:gridCol w="601814"/>
                <a:gridCol w="600964"/>
                <a:gridCol w="600964"/>
                <a:gridCol w="600964"/>
                <a:gridCol w="600964"/>
                <a:gridCol w="600964"/>
                <a:gridCol w="600964"/>
              </a:tblGrid>
              <a:tr h="609601">
                <a:tc>
                  <a:txBody>
                    <a:bodyPr/>
                    <a:lstStyle/>
                    <a:p>
                      <a:pPr algn="ctr">
                        <a:lnSpc>
                          <a:spcPct val="150000"/>
                        </a:lnSpc>
                        <a:spcAft>
                          <a:spcPts val="0"/>
                        </a:spcAft>
                      </a:pPr>
                      <a:r>
                        <a:rPr lang="zh-TW" sz="1000" kern="100" dirty="0">
                          <a:effectLst/>
                        </a:rPr>
                        <a:t>特徵名稱</a:t>
                      </a:r>
                      <a:endParaRPr lang="zh-TW" sz="12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000" kern="100">
                          <a:effectLst/>
                        </a:rPr>
                        <a:t>電流</a:t>
                      </a:r>
                      <a:r>
                        <a:rPr lang="en-US" sz="1000" kern="100">
                          <a:effectLst/>
                        </a:rPr>
                        <a:t>No.1</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000" kern="100">
                          <a:effectLst/>
                        </a:rPr>
                        <a:t>振動</a:t>
                      </a:r>
                      <a:r>
                        <a:rPr lang="en-US" sz="1000" kern="100">
                          <a:effectLst/>
                        </a:rPr>
                        <a:t>No.1</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000" kern="100">
                          <a:effectLst/>
                        </a:rPr>
                        <a:t>電流</a:t>
                      </a:r>
                      <a:r>
                        <a:rPr lang="en-US" sz="1000" kern="100">
                          <a:effectLst/>
                        </a:rPr>
                        <a:t>No.2</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000" kern="100">
                          <a:effectLst/>
                        </a:rPr>
                        <a:t>振動</a:t>
                      </a:r>
                      <a:r>
                        <a:rPr lang="en-US" sz="1000" kern="100">
                          <a:effectLst/>
                        </a:rPr>
                        <a:t>No.2</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000" kern="100">
                          <a:effectLst/>
                        </a:rPr>
                        <a:t>電流</a:t>
                      </a:r>
                      <a:r>
                        <a:rPr lang="en-US" sz="1000" kern="100">
                          <a:effectLst/>
                        </a:rPr>
                        <a:t>No.3</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000" kern="100">
                          <a:effectLst/>
                        </a:rPr>
                        <a:t>振動</a:t>
                      </a:r>
                      <a:r>
                        <a:rPr lang="en-US" sz="1000" kern="100">
                          <a:effectLst/>
                        </a:rPr>
                        <a:t>No.3</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000" kern="100">
                          <a:effectLst/>
                        </a:rPr>
                        <a:t>電流</a:t>
                      </a:r>
                      <a:r>
                        <a:rPr lang="en-US" sz="1000" kern="100">
                          <a:effectLst/>
                        </a:rPr>
                        <a:t>No.4</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000" kern="100">
                          <a:effectLst/>
                        </a:rPr>
                        <a:t>振動</a:t>
                      </a:r>
                      <a:r>
                        <a:rPr lang="en-US" sz="1000" kern="100">
                          <a:effectLst/>
                        </a:rPr>
                        <a:t>No.4</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000" kern="100">
                          <a:effectLst/>
                        </a:rPr>
                        <a:t>電流</a:t>
                      </a:r>
                      <a:r>
                        <a:rPr lang="en-US" sz="1000" kern="100">
                          <a:effectLst/>
                        </a:rPr>
                        <a:t>No.5</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000" kern="100">
                          <a:effectLst/>
                        </a:rPr>
                        <a:t>振動</a:t>
                      </a:r>
                      <a:r>
                        <a:rPr lang="en-US" sz="1000" kern="100">
                          <a:effectLst/>
                        </a:rPr>
                        <a:t>No.5</a:t>
                      </a:r>
                      <a:endParaRPr lang="zh-TW" sz="1200" kern="100">
                        <a:effectLst/>
                        <a:latin typeface="Times New Roman"/>
                        <a:ea typeface="標楷體"/>
                        <a:cs typeface="Times New Roman"/>
                      </a:endParaRPr>
                    </a:p>
                  </a:txBody>
                  <a:tcPr marL="68580" marR="68580" marT="0" marB="0"/>
                </a:tc>
              </a:tr>
              <a:tr h="422011">
                <a:tc>
                  <a:txBody>
                    <a:bodyPr/>
                    <a:lstStyle/>
                    <a:p>
                      <a:pPr>
                        <a:lnSpc>
                          <a:spcPct val="150000"/>
                        </a:lnSpc>
                        <a:spcAft>
                          <a:spcPts val="0"/>
                        </a:spcAft>
                      </a:pPr>
                      <a:r>
                        <a:rPr lang="en-US" sz="1000" kern="100" dirty="0">
                          <a:effectLst/>
                        </a:rPr>
                        <a:t>1x</a:t>
                      </a:r>
                      <a:r>
                        <a:rPr lang="zh-TW" sz="1000" kern="100" dirty="0">
                          <a:effectLst/>
                        </a:rPr>
                        <a:t>倍頻</a:t>
                      </a:r>
                      <a:endParaRPr lang="zh-TW" sz="1200" kern="100" dirty="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0.56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-0.66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0.32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-0.17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0.45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-0.62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-0.01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0.17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0.55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-0.62 </a:t>
                      </a:r>
                      <a:endParaRPr lang="zh-TW" sz="1200" kern="100">
                        <a:effectLst/>
                        <a:latin typeface="Times New Roman"/>
                        <a:ea typeface="標楷體"/>
                        <a:cs typeface="Times New Roman"/>
                      </a:endParaRPr>
                    </a:p>
                  </a:txBody>
                  <a:tcPr marL="68580" marR="68580" marT="0" marB="0"/>
                </a:tc>
              </a:tr>
              <a:tr h="422011">
                <a:tc>
                  <a:txBody>
                    <a:bodyPr/>
                    <a:lstStyle/>
                    <a:p>
                      <a:pPr>
                        <a:lnSpc>
                          <a:spcPct val="150000"/>
                        </a:lnSpc>
                        <a:spcAft>
                          <a:spcPts val="0"/>
                        </a:spcAft>
                      </a:pPr>
                      <a:r>
                        <a:rPr lang="en-US" sz="1000" kern="100">
                          <a:effectLst/>
                        </a:rPr>
                        <a:t>2x</a:t>
                      </a:r>
                      <a:r>
                        <a:rPr lang="zh-TW" sz="1000" kern="100">
                          <a:effectLst/>
                        </a:rPr>
                        <a:t>倍頻</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0.23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-0.53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0.26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-0.73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-0.77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0.12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dirty="0">
                          <a:effectLst/>
                        </a:rPr>
                        <a:t>-0.19 </a:t>
                      </a:r>
                      <a:endParaRPr lang="zh-TW" sz="1200" kern="100" dirty="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0.01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0.03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-0.52 </a:t>
                      </a:r>
                      <a:endParaRPr lang="zh-TW" sz="1200" kern="100">
                        <a:effectLst/>
                        <a:latin typeface="Times New Roman"/>
                        <a:ea typeface="標楷體"/>
                        <a:cs typeface="Times New Roman"/>
                      </a:endParaRPr>
                    </a:p>
                  </a:txBody>
                  <a:tcPr marL="68580" marR="68580" marT="0" marB="0"/>
                </a:tc>
              </a:tr>
              <a:tr h="422011">
                <a:tc>
                  <a:txBody>
                    <a:bodyPr/>
                    <a:lstStyle/>
                    <a:p>
                      <a:pPr>
                        <a:lnSpc>
                          <a:spcPct val="150000"/>
                        </a:lnSpc>
                        <a:spcAft>
                          <a:spcPts val="0"/>
                        </a:spcAft>
                      </a:pPr>
                      <a:r>
                        <a:rPr lang="zh-TW" sz="1000" kern="100">
                          <a:effectLst/>
                        </a:rPr>
                        <a:t>均方根值</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0.98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-0.52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0.98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-0.61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0.96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-0.66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0.96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0.24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a:effectLst/>
                        </a:rPr>
                        <a:t>0.96 </a:t>
                      </a:r>
                      <a:endParaRPr lang="zh-TW" sz="1200" kern="100">
                        <a:effectLst/>
                        <a:latin typeface="Times New Roman"/>
                        <a:ea typeface="標楷體"/>
                        <a:cs typeface="Times New Roman"/>
                      </a:endParaRPr>
                    </a:p>
                  </a:txBody>
                  <a:tcPr marL="68580" marR="68580" marT="0" marB="0"/>
                </a:tc>
                <a:tc>
                  <a:txBody>
                    <a:bodyPr/>
                    <a:lstStyle/>
                    <a:p>
                      <a:pPr>
                        <a:lnSpc>
                          <a:spcPct val="150000"/>
                        </a:lnSpc>
                        <a:spcAft>
                          <a:spcPts val="0"/>
                        </a:spcAft>
                      </a:pPr>
                      <a:r>
                        <a:rPr lang="en-US" sz="1000" kern="100" dirty="0">
                          <a:effectLst/>
                        </a:rPr>
                        <a:t>-0.74 </a:t>
                      </a:r>
                      <a:endParaRPr lang="zh-TW" sz="1200" kern="100" dirty="0">
                        <a:effectLst/>
                        <a:latin typeface="Times New Roman"/>
                        <a:ea typeface="標楷體"/>
                        <a:cs typeface="Times New Roman"/>
                      </a:endParaRPr>
                    </a:p>
                  </a:txBody>
                  <a:tcPr marL="68580" marR="68580" marT="0" marB="0"/>
                </a:tc>
              </a:tr>
            </a:tbl>
          </a:graphicData>
        </a:graphic>
      </p:graphicFrame>
      <p:sp>
        <p:nvSpPr>
          <p:cNvPr id="8" name="矩形 7"/>
          <p:cNvSpPr/>
          <p:nvPr/>
        </p:nvSpPr>
        <p:spPr>
          <a:xfrm>
            <a:off x="4687035" y="6339781"/>
            <a:ext cx="5559687" cy="369332"/>
          </a:xfrm>
          <a:prstGeom prst="rect">
            <a:avLst/>
          </a:prstGeom>
        </p:spPr>
        <p:txBody>
          <a:bodyPr wrap="square">
            <a:spAutoFit/>
          </a:bodyPr>
          <a:lstStyle/>
          <a:p>
            <a:r>
              <a:rPr lang="zh-TW" altLang="en-US" dirty="0" smtClean="0">
                <a:ea typeface="標楷體"/>
                <a:cs typeface="Times New Roman"/>
              </a:rPr>
              <a:t> 與刀具磨耗計算相關係數</a:t>
            </a:r>
            <a:endParaRPr lang="zh-TW" altLang="en-US" dirty="0">
              <a:latin typeface="+mn-ea"/>
            </a:endParaRPr>
          </a:p>
        </p:txBody>
      </p:sp>
    </p:spTree>
    <p:extLst>
      <p:ext uri="{BB962C8B-B14F-4D97-AF65-F5344CB8AC3E}">
        <p14:creationId xmlns:p14="http://schemas.microsoft.com/office/powerpoint/2010/main" val="3157699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normAutofit/>
          </a:bodyPr>
          <a:lstStyle/>
          <a:p>
            <a:r>
              <a:rPr lang="en-US" altLang="zh-TW" sz="4000" b="1" dirty="0"/>
              <a:t>4.</a:t>
            </a:r>
            <a:r>
              <a:rPr lang="zh-TW" altLang="en-US" sz="4000" b="1" dirty="0"/>
              <a:t> 實驗分析 </a:t>
            </a:r>
            <a:r>
              <a:rPr lang="en-US" altLang="zh-TW" sz="4000" b="1" dirty="0"/>
              <a:t>–</a:t>
            </a:r>
            <a:r>
              <a:rPr lang="zh-TW" altLang="en-US" sz="4000" b="1" dirty="0"/>
              <a:t> </a:t>
            </a:r>
            <a:r>
              <a:rPr lang="zh-TW" altLang="en-US" sz="4000" b="1" dirty="0" smtClean="0"/>
              <a:t>實驗結果分析</a:t>
            </a:r>
            <a:r>
              <a:rPr lang="en-US" altLang="zh-TW" sz="4000" b="1" dirty="0" smtClean="0"/>
              <a:t>(</a:t>
            </a:r>
            <a:r>
              <a:rPr lang="zh-TW" altLang="en-US" sz="4000" b="1" dirty="0" smtClean="0"/>
              <a:t>刀具磨耗實驗</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49</a:t>
            </a:fld>
            <a:endParaRPr altLang="en-US" dirty="0">
              <a:solidFill>
                <a:prstClr val="black">
                  <a:tint val="75000"/>
                </a:prstClr>
              </a:solidFill>
            </a:endParaRPr>
          </a:p>
        </p:txBody>
      </p:sp>
      <p:sp>
        <p:nvSpPr>
          <p:cNvPr id="6" name="內容版面配置區 5"/>
          <p:cNvSpPr>
            <a:spLocks noGrp="1"/>
          </p:cNvSpPr>
          <p:nvPr>
            <p:ph idx="1"/>
          </p:nvPr>
        </p:nvSpPr>
        <p:spPr>
          <a:xfrm>
            <a:off x="393738" y="1061589"/>
            <a:ext cx="7331037" cy="1122895"/>
          </a:xfrm>
        </p:spPr>
        <p:txBody>
          <a:bodyPr>
            <a:normAutofit/>
          </a:bodyPr>
          <a:lstStyle/>
          <a:p>
            <a:pPr marL="342900" lvl="0" indent="-342900">
              <a:buFont typeface="Wingdings" panose="05000000000000000000" pitchFamily="2" charset="2"/>
              <a:buChar char="l"/>
            </a:pPr>
            <a:r>
              <a:rPr lang="en-US" altLang="zh-TW" b="1" dirty="0" smtClean="0">
                <a:latin typeface="+mn-ea"/>
              </a:rPr>
              <a:t>Step 5</a:t>
            </a:r>
            <a:r>
              <a:rPr lang="zh-TW" altLang="en-US" b="1" dirty="0" smtClean="0">
                <a:latin typeface="+mn-ea"/>
              </a:rPr>
              <a:t>：影像取得 </a:t>
            </a:r>
            <a:r>
              <a:rPr lang="en-US" altLang="zh-TW" b="1" dirty="0">
                <a:latin typeface="+mn-ea"/>
              </a:rPr>
              <a:t>(Image Collection)</a:t>
            </a:r>
          </a:p>
          <a:p>
            <a:pPr marL="457200" lvl="1" indent="0">
              <a:buNone/>
            </a:pPr>
            <a:r>
              <a:rPr lang="zh-TW" altLang="en-US" dirty="0" smtClean="0">
                <a:latin typeface="+mn-ea"/>
              </a:rPr>
              <a:t>於</a:t>
            </a:r>
            <a:r>
              <a:rPr lang="zh-TW" altLang="en-US" dirty="0">
                <a:latin typeface="+mn-ea"/>
              </a:rPr>
              <a:t>工具機上裝設顯微攝影機，並於加工時擷取刀具的</a:t>
            </a:r>
            <a:r>
              <a:rPr lang="zh-TW" altLang="en-US" dirty="0" smtClean="0">
                <a:latin typeface="+mn-ea"/>
              </a:rPr>
              <a:t>影像。</a:t>
            </a:r>
            <a:endParaRPr lang="zh-TW" altLang="en-US" dirty="0"/>
          </a:p>
        </p:txBody>
      </p:sp>
      <p:pic>
        <p:nvPicPr>
          <p:cNvPr id="26" name="圖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732" y="2929445"/>
            <a:ext cx="1200000" cy="900000"/>
          </a:xfrm>
          <a:prstGeom prst="rect">
            <a:avLst/>
          </a:prstGeom>
        </p:spPr>
      </p:pic>
      <p:pic>
        <p:nvPicPr>
          <p:cNvPr id="27" name="圖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732" y="3829445"/>
            <a:ext cx="1200000" cy="900000"/>
          </a:xfrm>
          <a:prstGeom prst="rect">
            <a:avLst/>
          </a:prstGeom>
        </p:spPr>
      </p:pic>
      <p:pic>
        <p:nvPicPr>
          <p:cNvPr id="28" name="圖片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732" y="4729445"/>
            <a:ext cx="1200000" cy="900000"/>
          </a:xfrm>
          <a:prstGeom prst="rect">
            <a:avLst/>
          </a:prstGeom>
        </p:spPr>
      </p:pic>
      <p:pic>
        <p:nvPicPr>
          <p:cNvPr id="29" name="圖片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5549" y="2929445"/>
            <a:ext cx="1200000" cy="900000"/>
          </a:xfrm>
          <a:prstGeom prst="rect">
            <a:avLst/>
          </a:prstGeom>
        </p:spPr>
      </p:pic>
      <p:pic>
        <p:nvPicPr>
          <p:cNvPr id="30" name="圖片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5549" y="3829445"/>
            <a:ext cx="1200000" cy="900000"/>
          </a:xfrm>
          <a:prstGeom prst="rect">
            <a:avLst/>
          </a:prstGeom>
        </p:spPr>
      </p:pic>
      <p:pic>
        <p:nvPicPr>
          <p:cNvPr id="31" name="圖片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95549" y="4729445"/>
            <a:ext cx="1200000" cy="900000"/>
          </a:xfrm>
          <a:prstGeom prst="rect">
            <a:avLst/>
          </a:prstGeom>
        </p:spPr>
      </p:pic>
      <p:pic>
        <p:nvPicPr>
          <p:cNvPr id="32" name="圖片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95549" y="2929445"/>
            <a:ext cx="1200000" cy="900000"/>
          </a:xfrm>
          <a:prstGeom prst="rect">
            <a:avLst/>
          </a:prstGeom>
        </p:spPr>
      </p:pic>
      <p:pic>
        <p:nvPicPr>
          <p:cNvPr id="33" name="圖片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95549" y="3830626"/>
            <a:ext cx="1200000" cy="900000"/>
          </a:xfrm>
          <a:prstGeom prst="rect">
            <a:avLst/>
          </a:prstGeom>
        </p:spPr>
      </p:pic>
      <p:pic>
        <p:nvPicPr>
          <p:cNvPr id="34" name="圖片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95549" y="4730626"/>
            <a:ext cx="1200000" cy="900000"/>
          </a:xfrm>
          <a:prstGeom prst="rect">
            <a:avLst/>
          </a:prstGeom>
        </p:spPr>
      </p:pic>
      <p:graphicFrame>
        <p:nvGraphicFramePr>
          <p:cNvPr id="35" name="圖表 34"/>
          <p:cNvGraphicFramePr>
            <a:graphicFrameLocks/>
          </p:cNvGraphicFramePr>
          <p:nvPr>
            <p:extLst>
              <p:ext uri="{D42A27DB-BD31-4B8C-83A1-F6EECF244321}">
                <p14:modId xmlns:p14="http://schemas.microsoft.com/office/powerpoint/2010/main" val="77346946"/>
              </p:ext>
            </p:extLst>
          </p:nvPr>
        </p:nvGraphicFramePr>
        <p:xfrm>
          <a:off x="4549775" y="1994940"/>
          <a:ext cx="7366000" cy="482437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7" name="資料庫圖表 36"/>
          <p:cNvGraphicFramePr>
            <a:graphicFrameLocks noChangeAspect="1"/>
          </p:cNvGraphicFramePr>
          <p:nvPr>
            <p:extLst>
              <p:ext uri="{D42A27DB-BD31-4B8C-83A1-F6EECF244321}">
                <p14:modId xmlns:p14="http://schemas.microsoft.com/office/powerpoint/2010/main" val="4259463903"/>
              </p:ext>
            </p:extLst>
          </p:nvPr>
        </p:nvGraphicFramePr>
        <p:xfrm>
          <a:off x="1102635" y="3390140"/>
          <a:ext cx="756000" cy="42156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38" name="資料庫圖表 37"/>
          <p:cNvGraphicFramePr>
            <a:graphicFrameLocks noChangeAspect="1"/>
          </p:cNvGraphicFramePr>
          <p:nvPr>
            <p:extLst>
              <p:ext uri="{D42A27DB-BD31-4B8C-83A1-F6EECF244321}">
                <p14:modId xmlns:p14="http://schemas.microsoft.com/office/powerpoint/2010/main" val="60923819"/>
              </p:ext>
            </p:extLst>
          </p:nvPr>
        </p:nvGraphicFramePr>
        <p:xfrm>
          <a:off x="1124209" y="5182121"/>
          <a:ext cx="756000" cy="421569"/>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39" name="資料庫圖表 38"/>
          <p:cNvGraphicFramePr>
            <a:graphicFrameLocks noChangeAspect="1"/>
          </p:cNvGraphicFramePr>
          <p:nvPr>
            <p:extLst>
              <p:ext uri="{D42A27DB-BD31-4B8C-83A1-F6EECF244321}">
                <p14:modId xmlns:p14="http://schemas.microsoft.com/office/powerpoint/2010/main" val="3907615531"/>
              </p:ext>
            </p:extLst>
          </p:nvPr>
        </p:nvGraphicFramePr>
        <p:xfrm>
          <a:off x="1116589" y="4283352"/>
          <a:ext cx="756000" cy="421569"/>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40" name="資料庫圖表 39"/>
          <p:cNvGraphicFramePr>
            <a:graphicFrameLocks noChangeAspect="1"/>
          </p:cNvGraphicFramePr>
          <p:nvPr>
            <p:extLst>
              <p:ext uri="{D42A27DB-BD31-4B8C-83A1-F6EECF244321}">
                <p14:modId xmlns:p14="http://schemas.microsoft.com/office/powerpoint/2010/main" val="2788813688"/>
              </p:ext>
            </p:extLst>
          </p:nvPr>
        </p:nvGraphicFramePr>
        <p:xfrm>
          <a:off x="2280568" y="3409190"/>
          <a:ext cx="756000" cy="421569"/>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aphicFrame>
        <p:nvGraphicFramePr>
          <p:cNvPr id="41" name="資料庫圖表 40"/>
          <p:cNvGraphicFramePr>
            <a:graphicFrameLocks noChangeAspect="1"/>
          </p:cNvGraphicFramePr>
          <p:nvPr>
            <p:extLst>
              <p:ext uri="{D42A27DB-BD31-4B8C-83A1-F6EECF244321}">
                <p14:modId xmlns:p14="http://schemas.microsoft.com/office/powerpoint/2010/main" val="988106594"/>
              </p:ext>
            </p:extLst>
          </p:nvPr>
        </p:nvGraphicFramePr>
        <p:xfrm>
          <a:off x="2302142" y="5201171"/>
          <a:ext cx="756000" cy="421569"/>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aphicFrame>
        <p:nvGraphicFramePr>
          <p:cNvPr id="42" name="資料庫圖表 41"/>
          <p:cNvGraphicFramePr>
            <a:graphicFrameLocks noChangeAspect="1"/>
          </p:cNvGraphicFramePr>
          <p:nvPr>
            <p:extLst>
              <p:ext uri="{D42A27DB-BD31-4B8C-83A1-F6EECF244321}">
                <p14:modId xmlns:p14="http://schemas.microsoft.com/office/powerpoint/2010/main" val="230241000"/>
              </p:ext>
            </p:extLst>
          </p:nvPr>
        </p:nvGraphicFramePr>
        <p:xfrm>
          <a:off x="2294522" y="4302402"/>
          <a:ext cx="756000" cy="421569"/>
        </p:xfrm>
        <a:graphic>
          <a:graphicData uri="http://schemas.openxmlformats.org/drawingml/2006/diagram">
            <dgm:relIds xmlns:dgm="http://schemas.openxmlformats.org/drawingml/2006/diagram" xmlns:r="http://schemas.openxmlformats.org/officeDocument/2006/relationships" r:dm="rId38" r:lo="rId39" r:qs="rId40" r:cs="rId41"/>
          </a:graphicData>
        </a:graphic>
      </p:graphicFrame>
      <p:graphicFrame>
        <p:nvGraphicFramePr>
          <p:cNvPr id="43" name="資料庫圖表 42"/>
          <p:cNvGraphicFramePr>
            <a:graphicFrameLocks noChangeAspect="1"/>
          </p:cNvGraphicFramePr>
          <p:nvPr>
            <p:extLst>
              <p:ext uri="{D42A27DB-BD31-4B8C-83A1-F6EECF244321}">
                <p14:modId xmlns:p14="http://schemas.microsoft.com/office/powerpoint/2010/main" val="4176595274"/>
              </p:ext>
            </p:extLst>
          </p:nvPr>
        </p:nvGraphicFramePr>
        <p:xfrm>
          <a:off x="3508466" y="3388481"/>
          <a:ext cx="587083" cy="421569"/>
        </p:xfrm>
        <a:graphic>
          <a:graphicData uri="http://schemas.openxmlformats.org/drawingml/2006/diagram">
            <dgm:relIds xmlns:dgm="http://schemas.openxmlformats.org/drawingml/2006/diagram" xmlns:r="http://schemas.openxmlformats.org/officeDocument/2006/relationships" r:dm="rId43" r:lo="rId44" r:qs="rId45" r:cs="rId46"/>
          </a:graphicData>
        </a:graphic>
      </p:graphicFrame>
      <p:graphicFrame>
        <p:nvGraphicFramePr>
          <p:cNvPr id="44" name="資料庫圖表 43"/>
          <p:cNvGraphicFramePr>
            <a:graphicFrameLocks noChangeAspect="1"/>
          </p:cNvGraphicFramePr>
          <p:nvPr>
            <p:extLst>
              <p:ext uri="{D42A27DB-BD31-4B8C-83A1-F6EECF244321}">
                <p14:modId xmlns:p14="http://schemas.microsoft.com/office/powerpoint/2010/main" val="634831356"/>
              </p:ext>
            </p:extLst>
          </p:nvPr>
        </p:nvGraphicFramePr>
        <p:xfrm>
          <a:off x="3530040" y="5180462"/>
          <a:ext cx="565509" cy="421569"/>
        </p:xfrm>
        <a:graphic>
          <a:graphicData uri="http://schemas.openxmlformats.org/drawingml/2006/diagram">
            <dgm:relIds xmlns:dgm="http://schemas.openxmlformats.org/drawingml/2006/diagram" xmlns:r="http://schemas.openxmlformats.org/officeDocument/2006/relationships" r:dm="rId48" r:lo="rId49" r:qs="rId50" r:cs="rId51"/>
          </a:graphicData>
        </a:graphic>
      </p:graphicFrame>
      <p:graphicFrame>
        <p:nvGraphicFramePr>
          <p:cNvPr id="45" name="資料庫圖表 44"/>
          <p:cNvGraphicFramePr>
            <a:graphicFrameLocks noChangeAspect="1"/>
          </p:cNvGraphicFramePr>
          <p:nvPr>
            <p:extLst>
              <p:ext uri="{D42A27DB-BD31-4B8C-83A1-F6EECF244321}">
                <p14:modId xmlns:p14="http://schemas.microsoft.com/office/powerpoint/2010/main" val="470321027"/>
              </p:ext>
            </p:extLst>
          </p:nvPr>
        </p:nvGraphicFramePr>
        <p:xfrm>
          <a:off x="3522420" y="4281693"/>
          <a:ext cx="573129" cy="421569"/>
        </p:xfrm>
        <a:graphic>
          <a:graphicData uri="http://schemas.openxmlformats.org/drawingml/2006/diagram">
            <dgm:relIds xmlns:dgm="http://schemas.openxmlformats.org/drawingml/2006/diagram" xmlns:r="http://schemas.openxmlformats.org/officeDocument/2006/relationships" r:dm="rId53" r:lo="rId54" r:qs="rId55" r:cs="rId56"/>
          </a:graphicData>
        </a:graphic>
      </p:graphicFrame>
      <p:cxnSp>
        <p:nvCxnSpPr>
          <p:cNvPr id="46" name="直線接點 45"/>
          <p:cNvCxnSpPr/>
          <p:nvPr/>
        </p:nvCxnSpPr>
        <p:spPr>
          <a:xfrm flipH="1" flipV="1">
            <a:off x="6156325" y="5104356"/>
            <a:ext cx="41276" cy="476252"/>
          </a:xfrm>
          <a:prstGeom prst="line">
            <a:avLst/>
          </a:prstGeom>
        </p:spPr>
        <p:style>
          <a:lnRef idx="3">
            <a:schemeClr val="accent2"/>
          </a:lnRef>
          <a:fillRef idx="0">
            <a:schemeClr val="accent2"/>
          </a:fillRef>
          <a:effectRef idx="2">
            <a:schemeClr val="accent2"/>
          </a:effectRef>
          <a:fontRef idx="minor">
            <a:schemeClr val="tx1"/>
          </a:fontRef>
        </p:style>
      </p:cxnSp>
      <p:cxnSp>
        <p:nvCxnSpPr>
          <p:cNvPr id="47" name="直線接點 46"/>
          <p:cNvCxnSpPr/>
          <p:nvPr/>
        </p:nvCxnSpPr>
        <p:spPr>
          <a:xfrm flipH="1" flipV="1">
            <a:off x="5616576" y="5276987"/>
            <a:ext cx="95252" cy="452832"/>
          </a:xfrm>
          <a:prstGeom prst="line">
            <a:avLst/>
          </a:prstGeom>
        </p:spPr>
        <p:style>
          <a:lnRef idx="3">
            <a:schemeClr val="accent2"/>
          </a:lnRef>
          <a:fillRef idx="0">
            <a:schemeClr val="accent2"/>
          </a:fillRef>
          <a:effectRef idx="2">
            <a:schemeClr val="accent2"/>
          </a:effectRef>
          <a:fontRef idx="minor">
            <a:schemeClr val="tx1"/>
          </a:fontRef>
        </p:style>
      </p:cxnSp>
      <p:cxnSp>
        <p:nvCxnSpPr>
          <p:cNvPr id="48" name="直線接點 47"/>
          <p:cNvCxnSpPr/>
          <p:nvPr/>
        </p:nvCxnSpPr>
        <p:spPr>
          <a:xfrm flipH="1" flipV="1">
            <a:off x="8878889" y="4320091"/>
            <a:ext cx="166686" cy="379453"/>
          </a:xfrm>
          <a:prstGeom prst="line">
            <a:avLst/>
          </a:prstGeom>
        </p:spPr>
        <p:style>
          <a:lnRef idx="3">
            <a:schemeClr val="accent2"/>
          </a:lnRef>
          <a:fillRef idx="0">
            <a:schemeClr val="accent2"/>
          </a:fillRef>
          <a:effectRef idx="2">
            <a:schemeClr val="accent2"/>
          </a:effectRef>
          <a:fontRef idx="minor">
            <a:schemeClr val="tx1"/>
          </a:fontRef>
        </p:style>
      </p:cxnSp>
      <p:cxnSp>
        <p:nvCxnSpPr>
          <p:cNvPr id="49" name="直線接點 48"/>
          <p:cNvCxnSpPr/>
          <p:nvPr/>
        </p:nvCxnSpPr>
        <p:spPr>
          <a:xfrm flipH="1" flipV="1">
            <a:off x="8308976" y="4624931"/>
            <a:ext cx="49860" cy="435366"/>
          </a:xfrm>
          <a:prstGeom prst="line">
            <a:avLst/>
          </a:prstGeom>
        </p:spPr>
        <p:style>
          <a:lnRef idx="3">
            <a:schemeClr val="accent2"/>
          </a:lnRef>
          <a:fillRef idx="0">
            <a:schemeClr val="accent2"/>
          </a:fillRef>
          <a:effectRef idx="2">
            <a:schemeClr val="accent2"/>
          </a:effectRef>
          <a:fontRef idx="minor">
            <a:schemeClr val="tx1"/>
          </a:fontRef>
        </p:style>
      </p:cxnSp>
      <p:cxnSp>
        <p:nvCxnSpPr>
          <p:cNvPr id="50" name="直線接點 49"/>
          <p:cNvCxnSpPr/>
          <p:nvPr/>
        </p:nvCxnSpPr>
        <p:spPr>
          <a:xfrm flipH="1" flipV="1">
            <a:off x="7445375" y="4847181"/>
            <a:ext cx="27942" cy="455605"/>
          </a:xfrm>
          <a:prstGeom prst="line">
            <a:avLst/>
          </a:prstGeom>
        </p:spPr>
        <p:style>
          <a:lnRef idx="3">
            <a:schemeClr val="accent2"/>
          </a:lnRef>
          <a:fillRef idx="0">
            <a:schemeClr val="accent2"/>
          </a:fillRef>
          <a:effectRef idx="2">
            <a:schemeClr val="accent2"/>
          </a:effectRef>
          <a:fontRef idx="minor">
            <a:schemeClr val="tx1"/>
          </a:fontRef>
        </p:style>
      </p:cxnSp>
      <p:cxnSp>
        <p:nvCxnSpPr>
          <p:cNvPr id="51" name="直線接點 50"/>
          <p:cNvCxnSpPr/>
          <p:nvPr/>
        </p:nvCxnSpPr>
        <p:spPr>
          <a:xfrm flipH="1" flipV="1">
            <a:off x="9221612" y="3858776"/>
            <a:ext cx="259411" cy="522522"/>
          </a:xfrm>
          <a:prstGeom prst="line">
            <a:avLst/>
          </a:prstGeom>
        </p:spPr>
        <p:style>
          <a:lnRef idx="3">
            <a:schemeClr val="accent2"/>
          </a:lnRef>
          <a:fillRef idx="0">
            <a:schemeClr val="accent2"/>
          </a:fillRef>
          <a:effectRef idx="2">
            <a:schemeClr val="accent2"/>
          </a:effectRef>
          <a:fontRef idx="minor">
            <a:schemeClr val="tx1"/>
          </a:fontRef>
        </p:style>
      </p:cxnSp>
      <p:cxnSp>
        <p:nvCxnSpPr>
          <p:cNvPr id="52" name="直線接點 51"/>
          <p:cNvCxnSpPr/>
          <p:nvPr/>
        </p:nvCxnSpPr>
        <p:spPr>
          <a:xfrm flipH="1" flipV="1">
            <a:off x="9914255" y="3646818"/>
            <a:ext cx="436882" cy="260647"/>
          </a:xfrm>
          <a:prstGeom prst="line">
            <a:avLst/>
          </a:prstGeom>
        </p:spPr>
        <p:style>
          <a:lnRef idx="3">
            <a:schemeClr val="accent2"/>
          </a:lnRef>
          <a:fillRef idx="0">
            <a:schemeClr val="accent2"/>
          </a:fillRef>
          <a:effectRef idx="2">
            <a:schemeClr val="accent2"/>
          </a:effectRef>
          <a:fontRef idx="minor">
            <a:schemeClr val="tx1"/>
          </a:fontRef>
        </p:style>
      </p:cxnSp>
      <p:cxnSp>
        <p:nvCxnSpPr>
          <p:cNvPr id="53" name="直線接點 52"/>
          <p:cNvCxnSpPr/>
          <p:nvPr/>
        </p:nvCxnSpPr>
        <p:spPr>
          <a:xfrm flipH="1" flipV="1">
            <a:off x="10010777" y="3118198"/>
            <a:ext cx="527048" cy="262133"/>
          </a:xfrm>
          <a:prstGeom prst="line">
            <a:avLst/>
          </a:prstGeom>
        </p:spPr>
        <p:style>
          <a:lnRef idx="3">
            <a:schemeClr val="accent2"/>
          </a:lnRef>
          <a:fillRef idx="0">
            <a:schemeClr val="accent2"/>
          </a:fillRef>
          <a:effectRef idx="2">
            <a:schemeClr val="accent2"/>
          </a:effectRef>
          <a:fontRef idx="minor">
            <a:schemeClr val="tx1"/>
          </a:fontRef>
        </p:style>
      </p:cxnSp>
      <p:graphicFrame>
        <p:nvGraphicFramePr>
          <p:cNvPr id="54" name="資料庫圖表 53"/>
          <p:cNvGraphicFramePr>
            <a:graphicFrameLocks noChangeAspect="1"/>
          </p:cNvGraphicFramePr>
          <p:nvPr>
            <p:extLst>
              <p:ext uri="{D42A27DB-BD31-4B8C-83A1-F6EECF244321}">
                <p14:modId xmlns:p14="http://schemas.microsoft.com/office/powerpoint/2010/main" val="472668045"/>
              </p:ext>
            </p:extLst>
          </p:nvPr>
        </p:nvGraphicFramePr>
        <p:xfrm>
          <a:off x="5224479" y="4992918"/>
          <a:ext cx="756000" cy="421569"/>
        </p:xfrm>
        <a:graphic>
          <a:graphicData uri="http://schemas.openxmlformats.org/drawingml/2006/diagram">
            <dgm:relIds xmlns:dgm="http://schemas.openxmlformats.org/drawingml/2006/diagram" xmlns:r="http://schemas.openxmlformats.org/officeDocument/2006/relationships" r:dm="rId58" r:lo="rId59" r:qs="rId60" r:cs="rId61"/>
          </a:graphicData>
        </a:graphic>
      </p:graphicFrame>
      <p:graphicFrame>
        <p:nvGraphicFramePr>
          <p:cNvPr id="55" name="資料庫圖表 54"/>
          <p:cNvGraphicFramePr>
            <a:graphicFrameLocks noChangeAspect="1"/>
          </p:cNvGraphicFramePr>
          <p:nvPr>
            <p:extLst>
              <p:ext uri="{D42A27DB-BD31-4B8C-83A1-F6EECF244321}">
                <p14:modId xmlns:p14="http://schemas.microsoft.com/office/powerpoint/2010/main" val="1531634968"/>
              </p:ext>
            </p:extLst>
          </p:nvPr>
        </p:nvGraphicFramePr>
        <p:xfrm>
          <a:off x="7067375" y="4579461"/>
          <a:ext cx="756000" cy="421569"/>
        </p:xfrm>
        <a:graphic>
          <a:graphicData uri="http://schemas.openxmlformats.org/drawingml/2006/diagram">
            <dgm:relIds xmlns:dgm="http://schemas.openxmlformats.org/drawingml/2006/diagram" xmlns:r="http://schemas.openxmlformats.org/officeDocument/2006/relationships" r:dm="rId63" r:lo="rId64" r:qs="rId65" r:cs="rId66"/>
          </a:graphicData>
        </a:graphic>
      </p:graphicFrame>
      <p:graphicFrame>
        <p:nvGraphicFramePr>
          <p:cNvPr id="56" name="資料庫圖表 55"/>
          <p:cNvGraphicFramePr>
            <a:graphicFrameLocks noChangeAspect="1"/>
          </p:cNvGraphicFramePr>
          <p:nvPr>
            <p:extLst>
              <p:ext uri="{D42A27DB-BD31-4B8C-83A1-F6EECF244321}">
                <p14:modId xmlns:p14="http://schemas.microsoft.com/office/powerpoint/2010/main" val="1396097389"/>
              </p:ext>
            </p:extLst>
          </p:nvPr>
        </p:nvGraphicFramePr>
        <p:xfrm>
          <a:off x="7911750" y="4339101"/>
          <a:ext cx="756000" cy="421569"/>
        </p:xfrm>
        <a:graphic>
          <a:graphicData uri="http://schemas.openxmlformats.org/drawingml/2006/diagram">
            <dgm:relIds xmlns:dgm="http://schemas.openxmlformats.org/drawingml/2006/diagram" xmlns:r="http://schemas.openxmlformats.org/officeDocument/2006/relationships" r:dm="rId68" r:lo="rId69" r:qs="rId70" r:cs="rId71"/>
          </a:graphicData>
        </a:graphic>
      </p:graphicFrame>
      <p:graphicFrame>
        <p:nvGraphicFramePr>
          <p:cNvPr id="57" name="資料庫圖表 56"/>
          <p:cNvGraphicFramePr>
            <a:graphicFrameLocks noChangeAspect="1"/>
          </p:cNvGraphicFramePr>
          <p:nvPr>
            <p:extLst>
              <p:ext uri="{D42A27DB-BD31-4B8C-83A1-F6EECF244321}">
                <p14:modId xmlns:p14="http://schemas.microsoft.com/office/powerpoint/2010/main" val="2545631576"/>
              </p:ext>
            </p:extLst>
          </p:nvPr>
        </p:nvGraphicFramePr>
        <p:xfrm>
          <a:off x="8878889" y="3696680"/>
          <a:ext cx="756000" cy="421569"/>
        </p:xfrm>
        <a:graphic>
          <a:graphicData uri="http://schemas.openxmlformats.org/drawingml/2006/diagram">
            <dgm:relIds xmlns:dgm="http://schemas.openxmlformats.org/drawingml/2006/diagram" xmlns:r="http://schemas.openxmlformats.org/officeDocument/2006/relationships" r:dm="rId73" r:lo="rId74" r:qs="rId75" r:cs="rId76"/>
          </a:graphicData>
        </a:graphic>
      </p:graphicFrame>
      <p:graphicFrame>
        <p:nvGraphicFramePr>
          <p:cNvPr id="58" name="資料庫圖表 57"/>
          <p:cNvGraphicFramePr>
            <a:graphicFrameLocks noChangeAspect="1"/>
          </p:cNvGraphicFramePr>
          <p:nvPr>
            <p:extLst>
              <p:ext uri="{D42A27DB-BD31-4B8C-83A1-F6EECF244321}">
                <p14:modId xmlns:p14="http://schemas.microsoft.com/office/powerpoint/2010/main" val="4048387632"/>
              </p:ext>
            </p:extLst>
          </p:nvPr>
        </p:nvGraphicFramePr>
        <p:xfrm>
          <a:off x="8454850" y="3996040"/>
          <a:ext cx="756000" cy="421569"/>
        </p:xfrm>
        <a:graphic>
          <a:graphicData uri="http://schemas.openxmlformats.org/drawingml/2006/diagram">
            <dgm:relIds xmlns:dgm="http://schemas.openxmlformats.org/drawingml/2006/diagram" xmlns:r="http://schemas.openxmlformats.org/officeDocument/2006/relationships" r:dm="rId78" r:lo="rId79" r:qs="rId80" r:cs="rId81"/>
          </a:graphicData>
        </a:graphic>
      </p:graphicFrame>
      <p:graphicFrame>
        <p:nvGraphicFramePr>
          <p:cNvPr id="59" name="資料庫圖表 58"/>
          <p:cNvGraphicFramePr>
            <a:graphicFrameLocks noChangeAspect="1"/>
          </p:cNvGraphicFramePr>
          <p:nvPr>
            <p:extLst>
              <p:ext uri="{D42A27DB-BD31-4B8C-83A1-F6EECF244321}">
                <p14:modId xmlns:p14="http://schemas.microsoft.com/office/powerpoint/2010/main" val="3967163193"/>
              </p:ext>
            </p:extLst>
          </p:nvPr>
        </p:nvGraphicFramePr>
        <p:xfrm>
          <a:off x="5752927" y="4803030"/>
          <a:ext cx="756000" cy="421569"/>
        </p:xfrm>
        <a:graphic>
          <a:graphicData uri="http://schemas.openxmlformats.org/drawingml/2006/diagram">
            <dgm:relIds xmlns:dgm="http://schemas.openxmlformats.org/drawingml/2006/diagram" xmlns:r="http://schemas.openxmlformats.org/officeDocument/2006/relationships" r:dm="rId83" r:lo="rId84" r:qs="rId85" r:cs="rId86"/>
          </a:graphicData>
        </a:graphic>
      </p:graphicFrame>
      <p:graphicFrame>
        <p:nvGraphicFramePr>
          <p:cNvPr id="60" name="資料庫圖表 59"/>
          <p:cNvGraphicFramePr>
            <a:graphicFrameLocks noChangeAspect="1"/>
          </p:cNvGraphicFramePr>
          <p:nvPr>
            <p:extLst>
              <p:ext uri="{D42A27DB-BD31-4B8C-83A1-F6EECF244321}">
                <p14:modId xmlns:p14="http://schemas.microsoft.com/office/powerpoint/2010/main" val="1344234746"/>
              </p:ext>
            </p:extLst>
          </p:nvPr>
        </p:nvGraphicFramePr>
        <p:xfrm>
          <a:off x="9609108" y="2895058"/>
          <a:ext cx="756000" cy="421569"/>
        </p:xfrm>
        <a:graphic>
          <a:graphicData uri="http://schemas.openxmlformats.org/drawingml/2006/diagram">
            <dgm:relIds xmlns:dgm="http://schemas.openxmlformats.org/drawingml/2006/diagram" xmlns:r="http://schemas.openxmlformats.org/officeDocument/2006/relationships" r:dm="rId88" r:lo="rId89" r:qs="rId90" r:cs="rId91"/>
          </a:graphicData>
        </a:graphic>
      </p:graphicFrame>
      <p:graphicFrame>
        <p:nvGraphicFramePr>
          <p:cNvPr id="61" name="資料庫圖表 60"/>
          <p:cNvGraphicFramePr>
            <a:graphicFrameLocks noChangeAspect="1"/>
          </p:cNvGraphicFramePr>
          <p:nvPr>
            <p:extLst>
              <p:ext uri="{D42A27DB-BD31-4B8C-83A1-F6EECF244321}">
                <p14:modId xmlns:p14="http://schemas.microsoft.com/office/powerpoint/2010/main" val="1609354218"/>
              </p:ext>
            </p:extLst>
          </p:nvPr>
        </p:nvGraphicFramePr>
        <p:xfrm>
          <a:off x="9433223" y="3402779"/>
          <a:ext cx="756000" cy="421569"/>
        </p:xfrm>
        <a:graphic>
          <a:graphicData uri="http://schemas.openxmlformats.org/drawingml/2006/diagram">
            <dgm:relIds xmlns:dgm="http://schemas.openxmlformats.org/drawingml/2006/diagram" xmlns:r="http://schemas.openxmlformats.org/officeDocument/2006/relationships" r:dm="rId93" r:lo="rId94" r:qs="rId95" r:cs="rId96"/>
          </a:graphicData>
        </a:graphic>
      </p:graphicFrame>
      <p:cxnSp>
        <p:nvCxnSpPr>
          <p:cNvPr id="62" name="直線接點 61"/>
          <p:cNvCxnSpPr/>
          <p:nvPr/>
        </p:nvCxnSpPr>
        <p:spPr>
          <a:xfrm>
            <a:off x="10874375" y="2847736"/>
            <a:ext cx="495300" cy="67819"/>
          </a:xfrm>
          <a:prstGeom prst="line">
            <a:avLst/>
          </a:prstGeom>
        </p:spPr>
        <p:style>
          <a:lnRef idx="3">
            <a:schemeClr val="accent2"/>
          </a:lnRef>
          <a:fillRef idx="0">
            <a:schemeClr val="accent2"/>
          </a:fillRef>
          <a:effectRef idx="2">
            <a:schemeClr val="accent2"/>
          </a:effectRef>
          <a:fontRef idx="minor">
            <a:schemeClr val="tx1"/>
          </a:fontRef>
        </p:style>
      </p:cxnSp>
      <p:graphicFrame>
        <p:nvGraphicFramePr>
          <p:cNvPr id="63" name="資料庫圖表 62"/>
          <p:cNvGraphicFramePr>
            <a:graphicFrameLocks noChangeAspect="1"/>
          </p:cNvGraphicFramePr>
          <p:nvPr>
            <p:extLst>
              <p:ext uri="{D42A27DB-BD31-4B8C-83A1-F6EECF244321}">
                <p14:modId xmlns:p14="http://schemas.microsoft.com/office/powerpoint/2010/main" val="1706442875"/>
              </p:ext>
            </p:extLst>
          </p:nvPr>
        </p:nvGraphicFramePr>
        <p:xfrm>
          <a:off x="10366025" y="2636691"/>
          <a:ext cx="756000" cy="421569"/>
        </p:xfrm>
        <a:graphic>
          <a:graphicData uri="http://schemas.openxmlformats.org/drawingml/2006/diagram">
            <dgm:relIds xmlns:dgm="http://schemas.openxmlformats.org/drawingml/2006/diagram" xmlns:r="http://schemas.openxmlformats.org/officeDocument/2006/relationships" r:dm="rId98" r:lo="rId99" r:qs="rId100" r:cs="rId101"/>
          </a:graphicData>
        </a:graphic>
      </p:graphicFrame>
      <p:sp>
        <p:nvSpPr>
          <p:cNvPr id="64" name="內容版面配置區 5"/>
          <p:cNvSpPr txBox="1">
            <a:spLocks/>
          </p:cNvSpPr>
          <p:nvPr/>
        </p:nvSpPr>
        <p:spPr>
          <a:xfrm>
            <a:off x="6793063" y="1044824"/>
            <a:ext cx="5476875" cy="105067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pPr marL="342900" indent="-342900">
              <a:buFont typeface="Wingdings" panose="05000000000000000000" pitchFamily="2" charset="2"/>
              <a:buChar char="l"/>
            </a:pPr>
            <a:r>
              <a:rPr lang="en-US" altLang="zh-TW" b="1" dirty="0" smtClean="0">
                <a:latin typeface="+mn-ea"/>
              </a:rPr>
              <a:t>Step 6</a:t>
            </a:r>
            <a:r>
              <a:rPr lang="zh-TW" altLang="en-US" b="1" dirty="0">
                <a:latin typeface="+mn-ea"/>
              </a:rPr>
              <a:t>：磨耗值計算</a:t>
            </a:r>
            <a:r>
              <a:rPr lang="en-US" altLang="zh-TW" b="1" dirty="0">
                <a:latin typeface="+mn-ea"/>
              </a:rPr>
              <a:t>(Wear Calculation</a:t>
            </a:r>
            <a:r>
              <a:rPr lang="en-US" altLang="zh-TW" b="1" dirty="0" smtClean="0">
                <a:latin typeface="+mn-ea"/>
              </a:rPr>
              <a:t>)</a:t>
            </a:r>
            <a:r>
              <a:rPr lang="zh-TW" altLang="en-US" b="1" dirty="0">
                <a:latin typeface="+mn-ea"/>
              </a:rPr>
              <a:t>、磨耗值計算</a:t>
            </a:r>
            <a:r>
              <a:rPr lang="en-US" altLang="zh-TW" b="1" dirty="0">
                <a:latin typeface="+mn-ea"/>
              </a:rPr>
              <a:t>(Wear Calculation</a:t>
            </a:r>
            <a:r>
              <a:rPr lang="en-US" altLang="zh-TW" b="1" dirty="0" smtClean="0">
                <a:latin typeface="+mn-ea"/>
              </a:rPr>
              <a:t>)</a:t>
            </a:r>
            <a:endParaRPr lang="en-US" altLang="zh-TW" b="1" dirty="0">
              <a:latin typeface="+mn-ea"/>
            </a:endParaRPr>
          </a:p>
        </p:txBody>
      </p:sp>
    </p:spTree>
    <p:extLst>
      <p:ext uri="{BB962C8B-B14F-4D97-AF65-F5344CB8AC3E}">
        <p14:creationId xmlns:p14="http://schemas.microsoft.com/office/powerpoint/2010/main" val="3340301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smtClean="0"/>
              <a:t>1.</a:t>
            </a:r>
            <a:r>
              <a:rPr lang="zh-TW" altLang="en-US" sz="4000" b="1" dirty="0" smtClean="0"/>
              <a:t> 緒論</a:t>
            </a:r>
            <a:r>
              <a:rPr lang="en-US" altLang="zh-TW" sz="4000" b="1" dirty="0" smtClean="0"/>
              <a:t>-</a:t>
            </a:r>
            <a:r>
              <a:rPr lang="zh-TW" altLang="en-US" sz="4000" b="1" dirty="0" smtClean="0"/>
              <a:t> 研究背景</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5</a:t>
            </a:fld>
            <a:endParaRPr altLang="en-US">
              <a:solidFill>
                <a:prstClr val="black">
                  <a:tint val="75000"/>
                </a:prstClr>
              </a:solidFill>
            </a:endParaRPr>
          </a:p>
        </p:txBody>
      </p:sp>
      <p:sp>
        <p:nvSpPr>
          <p:cNvPr id="5" name="內容版面配置區 4"/>
          <p:cNvSpPr>
            <a:spLocks noGrp="1"/>
          </p:cNvSpPr>
          <p:nvPr>
            <p:ph idx="1"/>
          </p:nvPr>
        </p:nvSpPr>
        <p:spPr>
          <a:xfrm>
            <a:off x="1524001" y="1340934"/>
            <a:ext cx="8345303" cy="5517066"/>
          </a:xfrm>
        </p:spPr>
        <p:txBody>
          <a:bodyPr>
            <a:normAutofit/>
          </a:bodyPr>
          <a:lstStyle/>
          <a:p>
            <a:pPr marL="342900" indent="-342900">
              <a:buFont typeface="Wingdings" panose="05000000000000000000" pitchFamily="2" charset="2"/>
              <a:buChar char="l"/>
            </a:pPr>
            <a:r>
              <a:rPr lang="zh-TW" altLang="en-US" b="1" dirty="0" smtClean="0"/>
              <a:t>智能</a:t>
            </a:r>
            <a:r>
              <a:rPr lang="zh-TW" altLang="en-US" b="1" dirty="0"/>
              <a:t>化監控與診斷 </a:t>
            </a:r>
            <a:r>
              <a:rPr lang="en-US" altLang="zh-TW" b="1" dirty="0"/>
              <a:t>(intelligent monitor and diagnosis</a:t>
            </a:r>
            <a:r>
              <a:rPr lang="en-US" altLang="zh-TW" b="1" dirty="0" smtClean="0"/>
              <a:t>)</a:t>
            </a:r>
          </a:p>
          <a:p>
            <a:pPr lvl="1" indent="0">
              <a:buNone/>
            </a:pPr>
            <a:r>
              <a:rPr lang="en-US" altLang="zh-TW" dirty="0" smtClean="0"/>
              <a:t>1. </a:t>
            </a:r>
            <a:r>
              <a:rPr lang="zh-TW" altLang="en-US" dirty="0" smtClean="0"/>
              <a:t>自我</a:t>
            </a:r>
            <a:r>
              <a:rPr lang="zh-TW" altLang="en-US" dirty="0"/>
              <a:t>學習 </a:t>
            </a:r>
            <a:r>
              <a:rPr lang="en-US" altLang="zh-TW" dirty="0"/>
              <a:t>(</a:t>
            </a:r>
            <a:r>
              <a:rPr lang="en-US" altLang="zh-TW" dirty="0" smtClean="0"/>
              <a:t>self-Learning)</a:t>
            </a:r>
            <a:r>
              <a:rPr lang="zh-TW" altLang="en-US" dirty="0" smtClean="0"/>
              <a:t> </a:t>
            </a:r>
            <a:endParaRPr lang="en-US" altLang="zh-TW" dirty="0" smtClean="0"/>
          </a:p>
          <a:p>
            <a:pPr lvl="1" indent="0">
              <a:buNone/>
            </a:pPr>
            <a:r>
              <a:rPr lang="en-US" altLang="zh-TW" dirty="0" smtClean="0"/>
              <a:t>2. </a:t>
            </a:r>
            <a:r>
              <a:rPr lang="zh-TW" altLang="en-US" dirty="0" smtClean="0"/>
              <a:t>診斷異常</a:t>
            </a:r>
            <a:endParaRPr lang="en-US" altLang="zh-TW" dirty="0" smtClean="0"/>
          </a:p>
          <a:p>
            <a:pPr lvl="1" indent="0">
              <a:buNone/>
            </a:pPr>
            <a:r>
              <a:rPr lang="en-US" altLang="zh-TW" dirty="0" smtClean="0"/>
              <a:t>3. </a:t>
            </a:r>
            <a:r>
              <a:rPr lang="zh-TW" altLang="en-US" dirty="0" smtClean="0"/>
              <a:t>推估剩餘壽命</a:t>
            </a:r>
            <a:endParaRPr lang="en-US" altLang="zh-TW" dirty="0"/>
          </a:p>
          <a:p>
            <a:pPr marL="342900" indent="-342900">
              <a:buFont typeface="Wingdings" panose="05000000000000000000" pitchFamily="2" charset="2"/>
              <a:buChar char="l"/>
            </a:pPr>
            <a:r>
              <a:rPr lang="zh-TW" altLang="en-US" b="1" dirty="0" smtClean="0"/>
              <a:t>可用來作為診斷的依據</a:t>
            </a:r>
            <a:endParaRPr lang="en-US" altLang="zh-TW" b="1" dirty="0"/>
          </a:p>
          <a:p>
            <a:pPr lvl="1" indent="0">
              <a:buNone/>
            </a:pPr>
            <a:r>
              <a:rPr lang="en-US" altLang="zh-TW" dirty="0" smtClean="0"/>
              <a:t>1. </a:t>
            </a:r>
            <a:r>
              <a:rPr lang="zh-TW" altLang="en-US" dirty="0" smtClean="0"/>
              <a:t>切削</a:t>
            </a:r>
            <a:r>
              <a:rPr lang="zh-TW" altLang="en-US" dirty="0"/>
              <a:t>力感測</a:t>
            </a:r>
            <a:endParaRPr lang="en-US" altLang="zh-TW" dirty="0" smtClean="0"/>
          </a:p>
          <a:p>
            <a:pPr lvl="1" indent="0">
              <a:buNone/>
            </a:pPr>
            <a:r>
              <a:rPr lang="en-US" altLang="zh-TW" dirty="0" smtClean="0"/>
              <a:t>2. </a:t>
            </a:r>
            <a:r>
              <a:rPr lang="zh-TW" altLang="en-US" dirty="0" smtClean="0"/>
              <a:t>負載</a:t>
            </a:r>
            <a:r>
              <a:rPr lang="zh-TW" altLang="en-US" dirty="0"/>
              <a:t>電流感測</a:t>
            </a:r>
          </a:p>
          <a:p>
            <a:pPr lvl="1" indent="0">
              <a:buNone/>
            </a:pPr>
            <a:r>
              <a:rPr lang="en-US" altLang="zh-TW" dirty="0" smtClean="0"/>
              <a:t>3. </a:t>
            </a:r>
            <a:r>
              <a:rPr lang="zh-TW" altLang="en-US" dirty="0" smtClean="0"/>
              <a:t>聲</a:t>
            </a:r>
            <a:r>
              <a:rPr lang="zh-TW" altLang="en-US" dirty="0"/>
              <a:t>射感</a:t>
            </a:r>
            <a:r>
              <a:rPr lang="zh-TW" altLang="en-US" dirty="0" smtClean="0"/>
              <a:t>測</a:t>
            </a:r>
            <a:endParaRPr lang="en-US" altLang="zh-TW" dirty="0" smtClean="0"/>
          </a:p>
          <a:p>
            <a:pPr lvl="1" indent="0">
              <a:buNone/>
            </a:pPr>
            <a:r>
              <a:rPr lang="en-US" altLang="zh-TW" dirty="0" smtClean="0"/>
              <a:t>4. </a:t>
            </a:r>
            <a:r>
              <a:rPr lang="zh-TW" altLang="en-US" dirty="0" smtClean="0"/>
              <a:t>磨耗</a:t>
            </a:r>
            <a:r>
              <a:rPr lang="zh-TW" altLang="en-US" dirty="0"/>
              <a:t>影像量測</a:t>
            </a:r>
          </a:p>
        </p:txBody>
      </p:sp>
    </p:spTree>
    <p:extLst>
      <p:ext uri="{BB962C8B-B14F-4D97-AF65-F5344CB8AC3E}">
        <p14:creationId xmlns:p14="http://schemas.microsoft.com/office/powerpoint/2010/main" val="39911710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normAutofit/>
          </a:bodyPr>
          <a:lstStyle/>
          <a:p>
            <a:r>
              <a:rPr lang="en-US" altLang="zh-TW" sz="4000" b="1" dirty="0"/>
              <a:t>4.</a:t>
            </a:r>
            <a:r>
              <a:rPr lang="zh-TW" altLang="en-US" sz="4000" b="1" dirty="0"/>
              <a:t> 實驗分析 </a:t>
            </a:r>
            <a:r>
              <a:rPr lang="en-US" altLang="zh-TW" sz="4000" b="1" dirty="0"/>
              <a:t>–</a:t>
            </a:r>
            <a:r>
              <a:rPr lang="zh-TW" altLang="en-US" sz="4000" b="1" dirty="0"/>
              <a:t> </a:t>
            </a:r>
            <a:r>
              <a:rPr lang="zh-TW" altLang="en-US" sz="4000" b="1" dirty="0" smtClean="0"/>
              <a:t>實驗結果分析</a:t>
            </a:r>
            <a:r>
              <a:rPr lang="en-US" altLang="zh-TW" sz="4000" b="1" dirty="0" smtClean="0"/>
              <a:t>(</a:t>
            </a:r>
            <a:r>
              <a:rPr lang="zh-TW" altLang="en-US" sz="4000" b="1" dirty="0" smtClean="0"/>
              <a:t>刀具磨耗實驗</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50</a:t>
            </a:fld>
            <a:endParaRPr altLang="en-US" dirty="0">
              <a:solidFill>
                <a:prstClr val="black">
                  <a:tint val="75000"/>
                </a:prstClr>
              </a:solidFill>
            </a:endParaRPr>
          </a:p>
        </p:txBody>
      </p:sp>
      <p:sp>
        <p:nvSpPr>
          <p:cNvPr id="6" name="內容版面配置區 5"/>
          <p:cNvSpPr>
            <a:spLocks noGrp="1"/>
          </p:cNvSpPr>
          <p:nvPr>
            <p:ph idx="1"/>
          </p:nvPr>
        </p:nvSpPr>
        <p:spPr>
          <a:xfrm>
            <a:off x="1027906" y="1258355"/>
            <a:ext cx="10540145" cy="1980145"/>
          </a:xfrm>
        </p:spPr>
        <p:txBody>
          <a:bodyPr>
            <a:normAutofit/>
          </a:bodyPr>
          <a:lstStyle/>
          <a:p>
            <a:pPr marL="342900" lvl="0" indent="-342900">
              <a:buFont typeface="Wingdings" panose="05000000000000000000" pitchFamily="2" charset="2"/>
              <a:buChar char="l"/>
            </a:pPr>
            <a:r>
              <a:rPr lang="en-US" altLang="zh-TW" b="1" dirty="0" smtClean="0">
                <a:latin typeface="+mn-ea"/>
              </a:rPr>
              <a:t>Step 7</a:t>
            </a:r>
            <a:r>
              <a:rPr lang="zh-TW" altLang="en-US" b="1" dirty="0">
                <a:latin typeface="+mn-ea"/>
              </a:rPr>
              <a:t>：推估模型建立</a:t>
            </a:r>
            <a:r>
              <a:rPr lang="en-US" altLang="zh-TW" b="1" dirty="0">
                <a:latin typeface="+mn-ea"/>
              </a:rPr>
              <a:t>(Model </a:t>
            </a:r>
            <a:r>
              <a:rPr lang="en-US" altLang="zh-TW" b="1" dirty="0" smtClean="0">
                <a:latin typeface="+mn-ea"/>
              </a:rPr>
              <a:t>Creation)</a:t>
            </a:r>
          </a:p>
          <a:p>
            <a:pPr marL="457200" lvl="1" indent="0">
              <a:buNone/>
            </a:pPr>
            <a:r>
              <a:rPr lang="zh-TW" altLang="en-US" dirty="0" smtClean="0">
                <a:latin typeface="+mn-ea"/>
              </a:rPr>
              <a:t>計算加權並與所挑選之關鍵特徵作為預測模型之輸入。</a:t>
            </a:r>
            <a:endParaRPr lang="en-US" altLang="zh-TW" dirty="0">
              <a:latin typeface="+mn-ea"/>
            </a:endParaRPr>
          </a:p>
        </p:txBody>
      </p:sp>
      <mc:AlternateContent xmlns:mc="http://schemas.openxmlformats.org/markup-compatibility/2006" xmlns:a14="http://schemas.microsoft.com/office/drawing/2010/main">
        <mc:Choice Requires="a14">
          <p:sp>
            <p:nvSpPr>
              <p:cNvPr id="54" name="矩形 53"/>
              <p:cNvSpPr/>
              <p:nvPr/>
            </p:nvSpPr>
            <p:spPr>
              <a:xfrm>
                <a:off x="1708732" y="2543176"/>
                <a:ext cx="1428403"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a:rPr>
                        <m:t>𝑉</m:t>
                      </m:r>
                      <m:sSup>
                        <m:sSupPr>
                          <m:ctrlPr>
                            <a:rPr lang="zh-TW" altLang="zh-TW" i="1">
                              <a:latin typeface="Cambria Math"/>
                            </a:rPr>
                          </m:ctrlPr>
                        </m:sSupPr>
                        <m:e>
                          <m:r>
                            <a:rPr lang="en-US" altLang="zh-TW" i="1">
                              <a:latin typeface="Cambria Math"/>
                            </a:rPr>
                            <m:t>𝑓</m:t>
                          </m:r>
                        </m:e>
                        <m:sup>
                          <m:r>
                            <a:rPr lang="en-US" altLang="zh-TW" i="1">
                              <a:latin typeface="Cambria Math"/>
                            </a:rPr>
                            <m:t>𝑎</m:t>
                          </m:r>
                        </m:sup>
                      </m:sSup>
                      <m:sSup>
                        <m:sSupPr>
                          <m:ctrlPr>
                            <a:rPr lang="zh-TW" altLang="zh-TW" i="1">
                              <a:latin typeface="Cambria Math"/>
                            </a:rPr>
                          </m:ctrlPr>
                        </m:sSupPr>
                        <m:e>
                          <m:r>
                            <a:rPr lang="en-US" altLang="zh-TW" i="1">
                              <a:latin typeface="Cambria Math"/>
                            </a:rPr>
                            <m:t>𝐷</m:t>
                          </m:r>
                        </m:e>
                        <m:sup>
                          <m:r>
                            <a:rPr lang="en-US" altLang="zh-TW" i="1">
                              <a:latin typeface="Cambria Math"/>
                            </a:rPr>
                            <m:t>𝑏</m:t>
                          </m:r>
                        </m:sup>
                      </m:sSup>
                      <m:r>
                        <a:rPr lang="en-US" altLang="zh-TW" i="1">
                          <a:latin typeface="Cambria Math"/>
                        </a:rPr>
                        <m:t>=</m:t>
                      </m:r>
                      <m:f>
                        <m:fPr>
                          <m:ctrlPr>
                            <a:rPr lang="zh-TW" altLang="zh-TW" i="1">
                              <a:latin typeface="Cambria Math"/>
                            </a:rPr>
                          </m:ctrlPr>
                        </m:fPr>
                        <m:num>
                          <m:r>
                            <a:rPr lang="en-US" altLang="zh-TW" i="1">
                              <a:latin typeface="Cambria Math"/>
                            </a:rPr>
                            <m:t>𝐾</m:t>
                          </m:r>
                        </m:num>
                        <m:den>
                          <m:sSup>
                            <m:sSupPr>
                              <m:ctrlPr>
                                <a:rPr lang="zh-TW" altLang="zh-TW" i="1">
                                  <a:latin typeface="Cambria Math"/>
                                </a:rPr>
                              </m:ctrlPr>
                            </m:sSupPr>
                            <m:e>
                              <m:r>
                                <a:rPr lang="en-US" altLang="zh-TW" i="1">
                                  <a:latin typeface="Cambria Math"/>
                                </a:rPr>
                                <m:t>𝑇</m:t>
                              </m:r>
                            </m:e>
                            <m:sup>
                              <m:r>
                                <a:rPr lang="en-US" altLang="zh-TW" i="1">
                                  <a:latin typeface="Cambria Math"/>
                                </a:rPr>
                                <m:t>𝑛</m:t>
                              </m:r>
                            </m:sup>
                          </m:sSup>
                        </m:den>
                      </m:f>
                    </m:oMath>
                  </m:oMathPara>
                </a14:m>
                <a:endParaRPr lang="zh-TW" altLang="en-US" dirty="0"/>
              </a:p>
            </p:txBody>
          </p:sp>
        </mc:Choice>
        <mc:Fallback xmlns="">
          <p:sp>
            <p:nvSpPr>
              <p:cNvPr id="54" name="矩形 53"/>
              <p:cNvSpPr>
                <a:spLocks noRot="1" noChangeAspect="1" noMove="1" noResize="1" noEditPoints="1" noAdjustHandles="1" noChangeArrowheads="1" noChangeShapeType="1" noTextEdit="1"/>
              </p:cNvSpPr>
              <p:nvPr/>
            </p:nvSpPr>
            <p:spPr>
              <a:xfrm>
                <a:off x="1708732" y="2543176"/>
                <a:ext cx="1428403" cy="609077"/>
              </a:xfrm>
              <a:prstGeom prst="rect">
                <a:avLst/>
              </a:prstGeom>
              <a:blipFill rotWithShape="1">
                <a:blip r:embed="rId3"/>
                <a:stretch>
                  <a:fillRect/>
                </a:stretch>
              </a:blipFill>
            </p:spPr>
            <p:txBody>
              <a:bodyPr/>
              <a:lstStyle/>
              <a:p>
                <a:r>
                  <a:rPr lang="zh-TW" altLang="en-US">
                    <a:noFill/>
                  </a:rPr>
                  <a:t> </a:t>
                </a:r>
              </a:p>
            </p:txBody>
          </p:sp>
        </mc:Fallback>
      </mc:AlternateContent>
      <p:graphicFrame>
        <p:nvGraphicFramePr>
          <p:cNvPr id="55" name="表格 54"/>
          <p:cNvGraphicFramePr>
            <a:graphicFrameLocks noGrp="1"/>
          </p:cNvGraphicFramePr>
          <p:nvPr>
            <p:extLst>
              <p:ext uri="{D42A27DB-BD31-4B8C-83A1-F6EECF244321}">
                <p14:modId xmlns:p14="http://schemas.microsoft.com/office/powerpoint/2010/main" val="2145543548"/>
              </p:ext>
            </p:extLst>
          </p:nvPr>
        </p:nvGraphicFramePr>
        <p:xfrm>
          <a:off x="579755" y="4405944"/>
          <a:ext cx="4784090" cy="1980565"/>
        </p:xfrm>
        <a:graphic>
          <a:graphicData uri="http://schemas.openxmlformats.org/drawingml/2006/table">
            <a:tbl>
              <a:tblPr firstRow="1" firstCol="1" bandRow="1">
                <a:tableStyleId>{5C22544A-7EE6-4342-B048-85BDC9FD1C3A}</a:tableStyleId>
              </a:tblPr>
              <a:tblGrid>
                <a:gridCol w="893445"/>
                <a:gridCol w="982980"/>
                <a:gridCol w="1118870"/>
                <a:gridCol w="810260"/>
                <a:gridCol w="978535"/>
              </a:tblGrid>
              <a:tr h="334645">
                <a:tc>
                  <a:txBody>
                    <a:bodyPr/>
                    <a:lstStyle/>
                    <a:p>
                      <a:pPr algn="ctr">
                        <a:lnSpc>
                          <a:spcPct val="150000"/>
                        </a:lnSpc>
                        <a:spcAft>
                          <a:spcPts val="0"/>
                        </a:spcAft>
                      </a:pPr>
                      <a:r>
                        <a:rPr lang="zh-TW" sz="1200" kern="100" dirty="0">
                          <a:effectLst/>
                        </a:rPr>
                        <a:t>加工參數</a:t>
                      </a:r>
                      <a:r>
                        <a:rPr lang="en-US" sz="1200" kern="100" dirty="0">
                          <a:effectLst/>
                        </a:rPr>
                        <a:t>.</a:t>
                      </a:r>
                      <a:endParaRPr lang="zh-TW" sz="12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a:effectLst/>
                        </a:rPr>
                        <a:t>主軸轉速</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a:effectLst/>
                        </a:rPr>
                        <a:t>進給速率</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dirty="0">
                          <a:effectLst/>
                        </a:rPr>
                        <a:t>切削深度</a:t>
                      </a:r>
                      <a:endParaRPr lang="zh-TW" sz="12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a:effectLst/>
                        </a:rPr>
                        <a:t>加權值</a:t>
                      </a:r>
                      <a:endParaRPr lang="zh-TW" sz="1200" kern="100">
                        <a:effectLst/>
                        <a:latin typeface="Times New Roman"/>
                        <a:ea typeface="標楷體"/>
                        <a:cs typeface="Times New Roman"/>
                      </a:endParaRPr>
                    </a:p>
                  </a:txBody>
                  <a:tcPr marL="68580" marR="68580" marT="0" marB="0"/>
                </a:tc>
              </a:tr>
              <a:tr h="36830">
                <a:tc>
                  <a:txBody>
                    <a:bodyPr/>
                    <a:lstStyle/>
                    <a:p>
                      <a:pPr algn="ctr">
                        <a:lnSpc>
                          <a:spcPct val="150000"/>
                        </a:lnSpc>
                        <a:spcAft>
                          <a:spcPts val="0"/>
                        </a:spcAft>
                      </a:pPr>
                      <a:r>
                        <a:rPr lang="en-US" sz="1200" kern="100">
                          <a:effectLst/>
                        </a:rPr>
                        <a:t>1</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5000(RPM)</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400(mm/min)</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8(mm)</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0.0530</a:t>
                      </a:r>
                      <a:endParaRPr lang="zh-TW" sz="1200" kern="100">
                        <a:effectLst/>
                        <a:latin typeface="Times New Roman"/>
                        <a:ea typeface="標楷體"/>
                        <a:cs typeface="Times New Roman"/>
                      </a:endParaRPr>
                    </a:p>
                  </a:txBody>
                  <a:tcPr marL="68580" marR="68580" marT="0" marB="0"/>
                </a:tc>
              </a:tr>
              <a:tr h="0">
                <a:tc>
                  <a:txBody>
                    <a:bodyPr/>
                    <a:lstStyle/>
                    <a:p>
                      <a:pPr algn="ctr">
                        <a:lnSpc>
                          <a:spcPct val="150000"/>
                        </a:lnSpc>
                        <a:spcAft>
                          <a:spcPts val="0"/>
                        </a:spcAft>
                      </a:pPr>
                      <a:r>
                        <a:rPr lang="en-US" sz="1200" kern="100">
                          <a:effectLst/>
                        </a:rPr>
                        <a:t>2</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5000(RPM)</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200(mm/min)</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8(mm)</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0.0606</a:t>
                      </a:r>
                      <a:endParaRPr lang="zh-TW" sz="1200" kern="100">
                        <a:effectLst/>
                        <a:latin typeface="Times New Roman"/>
                        <a:ea typeface="標楷體"/>
                        <a:cs typeface="Times New Roman"/>
                      </a:endParaRPr>
                    </a:p>
                  </a:txBody>
                  <a:tcPr marL="68580" marR="68580" marT="0" marB="0"/>
                </a:tc>
              </a:tr>
              <a:tr h="215265">
                <a:tc>
                  <a:txBody>
                    <a:bodyPr/>
                    <a:lstStyle/>
                    <a:p>
                      <a:pPr algn="ctr">
                        <a:lnSpc>
                          <a:spcPct val="150000"/>
                        </a:lnSpc>
                        <a:spcAft>
                          <a:spcPts val="0"/>
                        </a:spcAft>
                      </a:pPr>
                      <a:r>
                        <a:rPr lang="en-US" sz="1200" kern="100">
                          <a:effectLst/>
                        </a:rPr>
                        <a:t>3</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5000(RPM)</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100(mm/min)</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8(mm)</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0.0692</a:t>
                      </a:r>
                      <a:endParaRPr lang="zh-TW" sz="1200" kern="100">
                        <a:effectLst/>
                        <a:latin typeface="Times New Roman"/>
                        <a:ea typeface="標楷體"/>
                        <a:cs typeface="Times New Roman"/>
                      </a:endParaRPr>
                    </a:p>
                  </a:txBody>
                  <a:tcPr marL="68580" marR="68580" marT="0" marB="0"/>
                </a:tc>
              </a:tr>
              <a:tr h="0">
                <a:tc>
                  <a:txBody>
                    <a:bodyPr/>
                    <a:lstStyle/>
                    <a:p>
                      <a:pPr algn="ctr">
                        <a:lnSpc>
                          <a:spcPct val="150000"/>
                        </a:lnSpc>
                        <a:spcAft>
                          <a:spcPts val="0"/>
                        </a:spcAft>
                      </a:pPr>
                      <a:r>
                        <a:rPr lang="en-US" sz="1200" kern="100">
                          <a:effectLst/>
                        </a:rPr>
                        <a:t>4</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dirty="0">
                          <a:effectLst/>
                        </a:rPr>
                        <a:t>2500(RPM)</a:t>
                      </a:r>
                      <a:endParaRPr lang="zh-TW" sz="12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400(mm/min)</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8(mm)</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0.0630</a:t>
                      </a:r>
                      <a:endParaRPr lang="zh-TW" sz="1200" kern="100">
                        <a:effectLst/>
                        <a:latin typeface="Times New Roman"/>
                        <a:ea typeface="標楷體"/>
                        <a:cs typeface="Times New Roman"/>
                      </a:endParaRPr>
                    </a:p>
                  </a:txBody>
                  <a:tcPr marL="68580" marR="68580" marT="0" marB="0"/>
                </a:tc>
              </a:tr>
              <a:tr h="0">
                <a:tc>
                  <a:txBody>
                    <a:bodyPr/>
                    <a:lstStyle/>
                    <a:p>
                      <a:pPr algn="ctr">
                        <a:lnSpc>
                          <a:spcPct val="150000"/>
                        </a:lnSpc>
                        <a:spcAft>
                          <a:spcPts val="0"/>
                        </a:spcAft>
                      </a:pPr>
                      <a:r>
                        <a:rPr lang="en-US" sz="1200" kern="100">
                          <a:effectLst/>
                        </a:rPr>
                        <a:t>5</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2500(RPM)</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200(mm/min)</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8(mm)</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0.0720</a:t>
                      </a:r>
                      <a:endParaRPr lang="zh-TW" sz="1200" kern="100">
                        <a:effectLst/>
                        <a:latin typeface="Times New Roman"/>
                        <a:ea typeface="標楷體"/>
                        <a:cs typeface="Times New Roman"/>
                      </a:endParaRPr>
                    </a:p>
                  </a:txBody>
                  <a:tcPr marL="68580" marR="68580" marT="0" marB="0"/>
                </a:tc>
              </a:tr>
              <a:tr h="0">
                <a:tc>
                  <a:txBody>
                    <a:bodyPr/>
                    <a:lstStyle/>
                    <a:p>
                      <a:pPr algn="ctr">
                        <a:lnSpc>
                          <a:spcPct val="150000"/>
                        </a:lnSpc>
                        <a:spcAft>
                          <a:spcPts val="0"/>
                        </a:spcAft>
                      </a:pPr>
                      <a:r>
                        <a:rPr lang="en-US" sz="1200" kern="100">
                          <a:effectLst/>
                        </a:rPr>
                        <a:t>6</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2500(RPM)</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100(mm/min)</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8(mm)</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dirty="0">
                          <a:effectLst/>
                        </a:rPr>
                        <a:t>0.0823</a:t>
                      </a:r>
                      <a:endParaRPr lang="zh-TW" sz="1200" kern="100" dirty="0">
                        <a:effectLst/>
                        <a:latin typeface="Times New Roman"/>
                        <a:ea typeface="標楷體"/>
                        <a:cs typeface="Times New Roman"/>
                      </a:endParaRPr>
                    </a:p>
                  </a:txBody>
                  <a:tcPr marL="68580" marR="68580" marT="0" marB="0"/>
                </a:tc>
              </a:tr>
            </a:tbl>
          </a:graphicData>
        </a:graphic>
      </p:graphicFrame>
      <p:graphicFrame>
        <p:nvGraphicFramePr>
          <p:cNvPr id="56" name="表格 55"/>
          <p:cNvGraphicFramePr>
            <a:graphicFrameLocks noGrp="1"/>
          </p:cNvGraphicFramePr>
          <p:nvPr>
            <p:extLst>
              <p:ext uri="{D42A27DB-BD31-4B8C-83A1-F6EECF244321}">
                <p14:modId xmlns:p14="http://schemas.microsoft.com/office/powerpoint/2010/main" val="2995065858"/>
              </p:ext>
            </p:extLst>
          </p:nvPr>
        </p:nvGraphicFramePr>
        <p:xfrm>
          <a:off x="6000750" y="2857240"/>
          <a:ext cx="5686427" cy="991711"/>
        </p:xfrm>
        <a:graphic>
          <a:graphicData uri="http://schemas.openxmlformats.org/drawingml/2006/table">
            <a:tbl>
              <a:tblPr firstRow="1" firstCol="1" bandRow="1">
                <a:tableStyleId>{5C22544A-7EE6-4342-B048-85BDC9FD1C3A}</a:tableStyleId>
              </a:tblPr>
              <a:tblGrid>
                <a:gridCol w="1292756"/>
                <a:gridCol w="1464151"/>
                <a:gridCol w="1464760"/>
                <a:gridCol w="1464760"/>
              </a:tblGrid>
              <a:tr h="339697">
                <a:tc rowSpan="2">
                  <a:txBody>
                    <a:bodyPr/>
                    <a:lstStyle/>
                    <a:p>
                      <a:pPr algn="ctr">
                        <a:lnSpc>
                          <a:spcPct val="150000"/>
                        </a:lnSpc>
                        <a:spcBef>
                          <a:spcPts val="600"/>
                        </a:spcBef>
                        <a:spcAft>
                          <a:spcPts val="600"/>
                        </a:spcAft>
                      </a:pPr>
                      <a:r>
                        <a:rPr lang="en-US" sz="1200" kern="100" dirty="0">
                          <a:effectLst/>
                        </a:rPr>
                        <a:t>Input X</a:t>
                      </a:r>
                      <a:endParaRPr lang="zh-TW" sz="1200" kern="100" dirty="0">
                        <a:effectLst/>
                        <a:latin typeface="Times New Roman"/>
                        <a:ea typeface="標楷體"/>
                        <a:cs typeface="Times New Roman"/>
                      </a:endParaRPr>
                    </a:p>
                  </a:txBody>
                  <a:tcPr marL="68580" marR="68580" marT="0" marB="0"/>
                </a:tc>
                <a:tc>
                  <a:txBody>
                    <a:bodyPr/>
                    <a:lstStyle/>
                    <a:p>
                      <a:pPr algn="ctr">
                        <a:lnSpc>
                          <a:spcPct val="150000"/>
                        </a:lnSpc>
                        <a:spcBef>
                          <a:spcPts val="600"/>
                        </a:spcBef>
                        <a:spcAft>
                          <a:spcPts val="600"/>
                        </a:spcAft>
                      </a:pPr>
                      <a:r>
                        <a:rPr lang="zh-TW" sz="1200" kern="100" dirty="0">
                          <a:effectLst/>
                        </a:rPr>
                        <a:t>電流均方根值</a:t>
                      </a:r>
                      <a:endParaRPr lang="zh-TW" sz="1200" kern="100" dirty="0">
                        <a:effectLst/>
                        <a:latin typeface="Times New Roman"/>
                        <a:ea typeface="標楷體"/>
                        <a:cs typeface="Times New Roman"/>
                      </a:endParaRPr>
                    </a:p>
                  </a:txBody>
                  <a:tcPr marL="68580" marR="68580" marT="0" marB="0"/>
                </a:tc>
                <a:tc>
                  <a:txBody>
                    <a:bodyPr/>
                    <a:lstStyle/>
                    <a:p>
                      <a:pPr algn="ctr">
                        <a:lnSpc>
                          <a:spcPct val="150000"/>
                        </a:lnSpc>
                        <a:spcBef>
                          <a:spcPts val="600"/>
                        </a:spcBef>
                        <a:spcAft>
                          <a:spcPts val="600"/>
                        </a:spcAft>
                      </a:pPr>
                      <a:r>
                        <a:rPr lang="zh-TW" sz="1200" kern="100">
                          <a:effectLst/>
                        </a:rPr>
                        <a:t>振動</a:t>
                      </a:r>
                      <a:r>
                        <a:rPr lang="en-US" sz="1200" kern="100">
                          <a:effectLst/>
                        </a:rPr>
                        <a:t>1</a:t>
                      </a:r>
                      <a:r>
                        <a:rPr lang="zh-TW" sz="1200" kern="100">
                          <a:effectLst/>
                        </a:rPr>
                        <a:t>倍頻特徵</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Bef>
                          <a:spcPts val="600"/>
                        </a:spcBef>
                        <a:spcAft>
                          <a:spcPts val="600"/>
                        </a:spcAft>
                      </a:pPr>
                      <a:r>
                        <a:rPr lang="zh-TW" sz="1200" kern="100">
                          <a:effectLst/>
                        </a:rPr>
                        <a:t>振動</a:t>
                      </a:r>
                      <a:r>
                        <a:rPr lang="en-US" sz="1200" kern="100">
                          <a:effectLst/>
                        </a:rPr>
                        <a:t>2</a:t>
                      </a:r>
                      <a:r>
                        <a:rPr lang="zh-TW" sz="1200" kern="100">
                          <a:effectLst/>
                        </a:rPr>
                        <a:t>倍頻特徵</a:t>
                      </a:r>
                      <a:endParaRPr lang="zh-TW" sz="1200" kern="100">
                        <a:effectLst/>
                        <a:latin typeface="Times New Roman"/>
                        <a:ea typeface="標楷體"/>
                        <a:cs typeface="Times New Roman"/>
                      </a:endParaRPr>
                    </a:p>
                  </a:txBody>
                  <a:tcPr marL="68580" marR="68580" marT="0" marB="0"/>
                </a:tc>
              </a:tr>
              <a:tr h="326178">
                <a:tc vMerge="1">
                  <a:txBody>
                    <a:bodyPr/>
                    <a:lstStyle/>
                    <a:p>
                      <a:endParaRPr lang="zh-TW" altLang="en-US"/>
                    </a:p>
                  </a:txBody>
                  <a:tcPr/>
                </a:tc>
                <a:tc>
                  <a:txBody>
                    <a:bodyPr/>
                    <a:lstStyle/>
                    <a:p>
                      <a:pPr algn="ctr">
                        <a:lnSpc>
                          <a:spcPct val="150000"/>
                        </a:lnSpc>
                        <a:spcBef>
                          <a:spcPts val="600"/>
                        </a:spcBef>
                        <a:spcAft>
                          <a:spcPts val="600"/>
                        </a:spcAft>
                      </a:pPr>
                      <a:r>
                        <a:rPr lang="zh-TW" sz="1200" kern="100">
                          <a:effectLst/>
                        </a:rPr>
                        <a:t>加權值</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Bef>
                          <a:spcPts val="600"/>
                        </a:spcBef>
                        <a:spcAft>
                          <a:spcPts val="600"/>
                        </a:spcAft>
                      </a:pPr>
                      <a:r>
                        <a:rPr lang="zh-TW" sz="1200" kern="100">
                          <a:effectLst/>
                        </a:rPr>
                        <a:t>電流</a:t>
                      </a:r>
                      <a:r>
                        <a:rPr lang="en-US" sz="1200" kern="100">
                          <a:effectLst/>
                        </a:rPr>
                        <a:t>1</a:t>
                      </a:r>
                      <a:r>
                        <a:rPr lang="zh-TW" sz="1200" kern="100">
                          <a:effectLst/>
                        </a:rPr>
                        <a:t>倍頻特徵</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Bef>
                          <a:spcPts val="600"/>
                        </a:spcBef>
                        <a:spcAft>
                          <a:spcPts val="600"/>
                        </a:spcAft>
                      </a:pPr>
                      <a:r>
                        <a:rPr lang="zh-TW" sz="1200" kern="100">
                          <a:effectLst/>
                        </a:rPr>
                        <a:t>電流</a:t>
                      </a:r>
                      <a:r>
                        <a:rPr lang="en-US" sz="1200" kern="100">
                          <a:effectLst/>
                        </a:rPr>
                        <a:t>2</a:t>
                      </a:r>
                      <a:r>
                        <a:rPr lang="zh-TW" sz="1200" kern="100">
                          <a:effectLst/>
                        </a:rPr>
                        <a:t>倍頻特徵</a:t>
                      </a:r>
                      <a:endParaRPr lang="zh-TW" sz="1200" kern="100">
                        <a:effectLst/>
                        <a:latin typeface="Times New Roman"/>
                        <a:ea typeface="標楷體"/>
                        <a:cs typeface="Times New Roman"/>
                      </a:endParaRPr>
                    </a:p>
                  </a:txBody>
                  <a:tcPr marL="68580" marR="68580" marT="0" marB="0"/>
                </a:tc>
              </a:tr>
              <a:tr h="325836">
                <a:tc>
                  <a:txBody>
                    <a:bodyPr/>
                    <a:lstStyle/>
                    <a:p>
                      <a:pPr algn="ctr">
                        <a:lnSpc>
                          <a:spcPct val="150000"/>
                        </a:lnSpc>
                        <a:spcBef>
                          <a:spcPts val="600"/>
                        </a:spcBef>
                        <a:spcAft>
                          <a:spcPts val="600"/>
                        </a:spcAft>
                      </a:pPr>
                      <a:r>
                        <a:rPr lang="en-US" sz="1200" kern="100">
                          <a:effectLst/>
                        </a:rPr>
                        <a:t>Output Y</a:t>
                      </a:r>
                      <a:endParaRPr lang="zh-TW" sz="1200" kern="100">
                        <a:effectLst/>
                        <a:latin typeface="Times New Roman"/>
                        <a:ea typeface="標楷體"/>
                        <a:cs typeface="Times New Roman"/>
                      </a:endParaRPr>
                    </a:p>
                  </a:txBody>
                  <a:tcPr marL="68580" marR="68580" marT="0" marB="0"/>
                </a:tc>
                <a:tc gridSpan="3">
                  <a:txBody>
                    <a:bodyPr/>
                    <a:lstStyle/>
                    <a:p>
                      <a:pPr algn="ctr">
                        <a:lnSpc>
                          <a:spcPct val="150000"/>
                        </a:lnSpc>
                        <a:spcBef>
                          <a:spcPts val="600"/>
                        </a:spcBef>
                        <a:spcAft>
                          <a:spcPts val="600"/>
                        </a:spcAft>
                      </a:pPr>
                      <a:r>
                        <a:rPr lang="en-US" sz="1200" kern="100" dirty="0">
                          <a:effectLst/>
                        </a:rPr>
                        <a:t> </a:t>
                      </a:r>
                      <a:r>
                        <a:rPr lang="zh-TW" sz="1200" kern="100" dirty="0">
                          <a:effectLst/>
                        </a:rPr>
                        <a:t>刀具實際磨耗量</a:t>
                      </a:r>
                      <a:endParaRPr lang="zh-TW" sz="1200" kern="100" dirty="0">
                        <a:effectLst/>
                        <a:latin typeface="Times New Roman"/>
                        <a:ea typeface="標楷體"/>
                        <a:cs typeface="Times New Roman"/>
                      </a:endParaRPr>
                    </a:p>
                  </a:txBody>
                  <a:tcPr marL="68580" marR="68580" marT="0" marB="0"/>
                </a:tc>
                <a:tc hMerge="1">
                  <a:txBody>
                    <a:bodyPr/>
                    <a:lstStyle/>
                    <a:p>
                      <a:endParaRPr lang="zh-TW" altLang="en-US"/>
                    </a:p>
                  </a:txBody>
                  <a:tcPr/>
                </a:tc>
                <a:tc hMerge="1">
                  <a:txBody>
                    <a:bodyPr/>
                    <a:lstStyle/>
                    <a:p>
                      <a:endParaRPr lang="zh-TW" altLang="en-US"/>
                    </a:p>
                  </a:txBody>
                  <a:tcPr/>
                </a:tc>
              </a:tr>
            </a:tbl>
          </a:graphicData>
        </a:graphic>
      </p:graphicFrame>
      <p:sp>
        <p:nvSpPr>
          <p:cNvPr id="57" name="矩形 56"/>
          <p:cNvSpPr/>
          <p:nvPr/>
        </p:nvSpPr>
        <p:spPr>
          <a:xfrm>
            <a:off x="1708732" y="3152253"/>
            <a:ext cx="3175235" cy="1169551"/>
          </a:xfrm>
          <a:prstGeom prst="rect">
            <a:avLst/>
          </a:prstGeom>
        </p:spPr>
        <p:txBody>
          <a:bodyPr wrap="square">
            <a:spAutoFit/>
          </a:bodyPr>
          <a:lstStyle/>
          <a:p>
            <a:r>
              <a:rPr lang="en-US" altLang="zh-TW" sz="1400" dirty="0" smtClean="0"/>
              <a:t>T </a:t>
            </a:r>
            <a:r>
              <a:rPr lang="en-US" altLang="zh-TW" sz="1400" dirty="0"/>
              <a:t>= time</a:t>
            </a:r>
            <a:r>
              <a:rPr lang="zh-TW" altLang="en-US" sz="1400" dirty="0" smtClean="0"/>
              <a:t>、</a:t>
            </a:r>
            <a:endParaRPr lang="en-US" altLang="zh-TW" sz="1400" dirty="0" smtClean="0"/>
          </a:p>
          <a:p>
            <a:r>
              <a:rPr lang="en-US" altLang="zh-TW" sz="1400" dirty="0" smtClean="0"/>
              <a:t>V </a:t>
            </a:r>
            <a:r>
              <a:rPr lang="en-US" altLang="zh-TW" sz="1400" dirty="0"/>
              <a:t>=</a:t>
            </a:r>
            <a:r>
              <a:rPr lang="zh-TW" altLang="en-US" sz="1400" dirty="0"/>
              <a:t>切削數率</a:t>
            </a:r>
            <a:r>
              <a:rPr lang="zh-TW" altLang="en-US" sz="1400" dirty="0" smtClean="0"/>
              <a:t>、</a:t>
            </a:r>
            <a:endParaRPr lang="en-US" altLang="zh-TW" sz="1400" dirty="0" smtClean="0"/>
          </a:p>
          <a:p>
            <a:r>
              <a:rPr lang="en-US" altLang="zh-TW" sz="1400" dirty="0" smtClean="0"/>
              <a:t>f </a:t>
            </a:r>
            <a:r>
              <a:rPr lang="en-US" altLang="zh-TW" sz="1400" dirty="0"/>
              <a:t>= </a:t>
            </a:r>
            <a:r>
              <a:rPr lang="zh-TW" altLang="en-US" sz="1400" dirty="0"/>
              <a:t>進給速率</a:t>
            </a:r>
            <a:r>
              <a:rPr lang="zh-TW" altLang="en-US" sz="1400" dirty="0" smtClean="0"/>
              <a:t>、</a:t>
            </a:r>
            <a:endParaRPr lang="en-US" altLang="zh-TW" sz="1400" dirty="0" smtClean="0"/>
          </a:p>
          <a:p>
            <a:r>
              <a:rPr lang="en-US" altLang="zh-TW" sz="1400" dirty="0" smtClean="0"/>
              <a:t>D </a:t>
            </a:r>
            <a:r>
              <a:rPr lang="en-US" altLang="zh-TW" sz="1400" dirty="0"/>
              <a:t>= </a:t>
            </a:r>
            <a:r>
              <a:rPr lang="zh-TW" altLang="en-US" sz="1400" dirty="0"/>
              <a:t>切削深度</a:t>
            </a:r>
            <a:r>
              <a:rPr lang="zh-TW" altLang="en-US" sz="1400" dirty="0" smtClean="0"/>
              <a:t>，</a:t>
            </a:r>
            <a:endParaRPr lang="en-US" altLang="zh-TW" sz="1400" dirty="0" smtClean="0"/>
          </a:p>
          <a:p>
            <a:r>
              <a:rPr lang="zh-TW" altLang="en-US" sz="1400" dirty="0" smtClean="0"/>
              <a:t>其中</a:t>
            </a:r>
            <a:r>
              <a:rPr lang="en-US" altLang="zh-TW" sz="1400" dirty="0" smtClean="0"/>
              <a:t>n=0.25</a:t>
            </a:r>
            <a:r>
              <a:rPr lang="zh-TW" altLang="en-US" sz="1400" dirty="0"/>
              <a:t>、</a:t>
            </a:r>
            <a:r>
              <a:rPr lang="en-US" altLang="zh-TW" sz="1400" dirty="0"/>
              <a:t>a=0.77</a:t>
            </a:r>
            <a:r>
              <a:rPr lang="zh-TW" altLang="en-US" sz="1400" dirty="0" smtClean="0"/>
              <a:t>、</a:t>
            </a:r>
            <a:r>
              <a:rPr lang="en-US" altLang="zh-TW" sz="1400" dirty="0" smtClean="0"/>
              <a:t>b=1</a:t>
            </a:r>
            <a:r>
              <a:rPr lang="zh-TW" altLang="en-US" sz="1400" dirty="0"/>
              <a:t>。</a:t>
            </a:r>
          </a:p>
        </p:txBody>
      </p:sp>
      <p:graphicFrame>
        <p:nvGraphicFramePr>
          <p:cNvPr id="59" name="表格 58"/>
          <p:cNvGraphicFramePr>
            <a:graphicFrameLocks noGrp="1"/>
          </p:cNvGraphicFramePr>
          <p:nvPr>
            <p:extLst>
              <p:ext uri="{D42A27DB-BD31-4B8C-83A1-F6EECF244321}">
                <p14:modId xmlns:p14="http://schemas.microsoft.com/office/powerpoint/2010/main" val="94081908"/>
              </p:ext>
            </p:extLst>
          </p:nvPr>
        </p:nvGraphicFramePr>
        <p:xfrm>
          <a:off x="6056210" y="4755401"/>
          <a:ext cx="5657216" cy="1098666"/>
        </p:xfrm>
        <a:graphic>
          <a:graphicData uri="http://schemas.openxmlformats.org/drawingml/2006/table">
            <a:tbl>
              <a:tblPr firstRow="1" firstCol="1" bandRow="1">
                <a:tableStyleId>{5C22544A-7EE6-4342-B048-85BDC9FD1C3A}</a:tableStyleId>
              </a:tblPr>
              <a:tblGrid>
                <a:gridCol w="1286116"/>
                <a:gridCol w="1456630"/>
                <a:gridCol w="1457235"/>
                <a:gridCol w="1457235"/>
              </a:tblGrid>
              <a:tr h="345858">
                <a:tc rowSpan="2">
                  <a:txBody>
                    <a:bodyPr/>
                    <a:lstStyle/>
                    <a:p>
                      <a:pPr algn="ctr">
                        <a:lnSpc>
                          <a:spcPct val="150000"/>
                        </a:lnSpc>
                        <a:spcBef>
                          <a:spcPts val="600"/>
                        </a:spcBef>
                        <a:spcAft>
                          <a:spcPts val="600"/>
                        </a:spcAft>
                      </a:pPr>
                      <a:r>
                        <a:rPr lang="en-US" sz="1200" kern="100" dirty="0">
                          <a:effectLst/>
                        </a:rPr>
                        <a:t>Input X</a:t>
                      </a:r>
                      <a:endParaRPr lang="zh-TW" sz="1200" kern="100" dirty="0">
                        <a:effectLst/>
                        <a:latin typeface="Times New Roman"/>
                        <a:ea typeface="標楷體"/>
                        <a:cs typeface="Times New Roman"/>
                      </a:endParaRPr>
                    </a:p>
                  </a:txBody>
                  <a:tcPr marL="68580" marR="68580" marT="0" marB="0"/>
                </a:tc>
                <a:tc>
                  <a:txBody>
                    <a:bodyPr/>
                    <a:lstStyle/>
                    <a:p>
                      <a:pPr algn="ctr">
                        <a:lnSpc>
                          <a:spcPct val="150000"/>
                        </a:lnSpc>
                        <a:spcBef>
                          <a:spcPts val="600"/>
                        </a:spcBef>
                        <a:spcAft>
                          <a:spcPts val="600"/>
                        </a:spcAft>
                      </a:pPr>
                      <a:r>
                        <a:rPr lang="zh-TW" sz="1200" kern="100">
                          <a:effectLst/>
                        </a:rPr>
                        <a:t>電流均方根值</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Bef>
                          <a:spcPts val="600"/>
                        </a:spcBef>
                        <a:spcAft>
                          <a:spcPts val="600"/>
                        </a:spcAft>
                      </a:pPr>
                      <a:r>
                        <a:rPr lang="zh-TW" sz="1200" kern="100">
                          <a:effectLst/>
                        </a:rPr>
                        <a:t>電流偏態係數</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Bef>
                          <a:spcPts val="600"/>
                        </a:spcBef>
                        <a:spcAft>
                          <a:spcPts val="600"/>
                        </a:spcAft>
                      </a:pPr>
                      <a:r>
                        <a:rPr lang="zh-TW" sz="1200" kern="100">
                          <a:effectLst/>
                        </a:rPr>
                        <a:t>電流最大值</a:t>
                      </a:r>
                      <a:endParaRPr lang="zh-TW" sz="1200" kern="100">
                        <a:effectLst/>
                        <a:latin typeface="Times New Roman"/>
                        <a:ea typeface="標楷體"/>
                        <a:cs typeface="Times New Roman"/>
                      </a:endParaRPr>
                    </a:p>
                  </a:txBody>
                  <a:tcPr marL="68580" marR="68580" marT="0" marB="0"/>
                </a:tc>
              </a:tr>
              <a:tr h="421063">
                <a:tc vMerge="1">
                  <a:txBody>
                    <a:bodyPr/>
                    <a:lstStyle/>
                    <a:p>
                      <a:endParaRPr lang="zh-TW" altLang="en-US"/>
                    </a:p>
                  </a:txBody>
                  <a:tcPr/>
                </a:tc>
                <a:tc>
                  <a:txBody>
                    <a:bodyPr/>
                    <a:lstStyle/>
                    <a:p>
                      <a:pPr algn="ctr">
                        <a:lnSpc>
                          <a:spcPct val="150000"/>
                        </a:lnSpc>
                        <a:spcBef>
                          <a:spcPts val="600"/>
                        </a:spcBef>
                        <a:spcAft>
                          <a:spcPts val="600"/>
                        </a:spcAft>
                      </a:pPr>
                      <a:r>
                        <a:rPr lang="zh-TW" sz="1200" kern="100">
                          <a:effectLst/>
                        </a:rPr>
                        <a:t>加權值</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Bef>
                          <a:spcPts val="600"/>
                        </a:spcBef>
                        <a:spcAft>
                          <a:spcPts val="600"/>
                        </a:spcAft>
                      </a:pPr>
                      <a:r>
                        <a:rPr lang="zh-TW" sz="1200" kern="100">
                          <a:effectLst/>
                        </a:rPr>
                        <a:t>電流最小值</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Bef>
                          <a:spcPts val="600"/>
                        </a:spcBef>
                        <a:spcAft>
                          <a:spcPts val="600"/>
                        </a:spcAft>
                      </a:pPr>
                      <a:r>
                        <a:rPr lang="zh-TW" sz="1200" kern="100" dirty="0">
                          <a:effectLst/>
                        </a:rPr>
                        <a:t>電流小波轉換第</a:t>
                      </a:r>
                      <a:r>
                        <a:rPr lang="en-US" sz="1200" kern="100" dirty="0">
                          <a:effectLst/>
                        </a:rPr>
                        <a:t>1</a:t>
                      </a:r>
                      <a:r>
                        <a:rPr lang="zh-TW" sz="1200" kern="100" dirty="0">
                          <a:effectLst/>
                        </a:rPr>
                        <a:t>層</a:t>
                      </a:r>
                      <a:endParaRPr lang="zh-TW" sz="1200" kern="100" dirty="0">
                        <a:effectLst/>
                        <a:latin typeface="Times New Roman"/>
                        <a:ea typeface="標楷體"/>
                        <a:cs typeface="Times New Roman"/>
                      </a:endParaRPr>
                    </a:p>
                  </a:txBody>
                  <a:tcPr marL="68580" marR="68580" marT="0" marB="0"/>
                </a:tc>
              </a:tr>
              <a:tr h="331745">
                <a:tc>
                  <a:txBody>
                    <a:bodyPr/>
                    <a:lstStyle/>
                    <a:p>
                      <a:pPr algn="ctr">
                        <a:lnSpc>
                          <a:spcPct val="150000"/>
                        </a:lnSpc>
                        <a:spcBef>
                          <a:spcPts val="600"/>
                        </a:spcBef>
                        <a:spcAft>
                          <a:spcPts val="600"/>
                        </a:spcAft>
                      </a:pPr>
                      <a:r>
                        <a:rPr lang="en-US" sz="1200" kern="100">
                          <a:effectLst/>
                        </a:rPr>
                        <a:t>Output Y</a:t>
                      </a:r>
                      <a:endParaRPr lang="zh-TW" sz="1200" kern="100">
                        <a:effectLst/>
                        <a:latin typeface="Times New Roman"/>
                        <a:ea typeface="標楷體"/>
                        <a:cs typeface="Times New Roman"/>
                      </a:endParaRPr>
                    </a:p>
                  </a:txBody>
                  <a:tcPr marL="68580" marR="68580" marT="0" marB="0"/>
                </a:tc>
                <a:tc gridSpan="3">
                  <a:txBody>
                    <a:bodyPr/>
                    <a:lstStyle/>
                    <a:p>
                      <a:pPr algn="ctr">
                        <a:lnSpc>
                          <a:spcPct val="150000"/>
                        </a:lnSpc>
                        <a:spcBef>
                          <a:spcPts val="600"/>
                        </a:spcBef>
                        <a:spcAft>
                          <a:spcPts val="600"/>
                        </a:spcAft>
                      </a:pPr>
                      <a:r>
                        <a:rPr lang="en-US" sz="1200" kern="100" dirty="0">
                          <a:effectLst/>
                        </a:rPr>
                        <a:t> </a:t>
                      </a:r>
                      <a:r>
                        <a:rPr lang="zh-TW" sz="1200" kern="100" dirty="0">
                          <a:effectLst/>
                        </a:rPr>
                        <a:t>刀具實際磨耗量</a:t>
                      </a:r>
                      <a:endParaRPr lang="zh-TW" sz="1200" kern="100" dirty="0">
                        <a:effectLst/>
                        <a:latin typeface="Times New Roman"/>
                        <a:ea typeface="標楷體"/>
                        <a:cs typeface="Times New Roman"/>
                      </a:endParaRPr>
                    </a:p>
                  </a:txBody>
                  <a:tcPr marL="68580" marR="68580" marT="0" marB="0"/>
                </a:tc>
                <a:tc hMerge="1">
                  <a:txBody>
                    <a:bodyPr/>
                    <a:lstStyle/>
                    <a:p>
                      <a:endParaRPr lang="zh-TW" altLang="en-US"/>
                    </a:p>
                  </a:txBody>
                  <a:tcPr/>
                </a:tc>
                <a:tc hMerge="1">
                  <a:txBody>
                    <a:bodyPr/>
                    <a:lstStyle/>
                    <a:p>
                      <a:endParaRPr lang="zh-TW" altLang="en-US"/>
                    </a:p>
                  </a:txBody>
                  <a:tcPr/>
                </a:tc>
              </a:tr>
            </a:tbl>
          </a:graphicData>
        </a:graphic>
      </p:graphicFrame>
      <p:sp>
        <p:nvSpPr>
          <p:cNvPr id="61" name="內容版面配置區 4"/>
          <p:cNvSpPr txBox="1">
            <a:spLocks/>
          </p:cNvSpPr>
          <p:nvPr/>
        </p:nvSpPr>
        <p:spPr>
          <a:xfrm>
            <a:off x="8225587" y="3849823"/>
            <a:ext cx="1780857"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a:solidFill>
                  <a:schemeClr val="tx1"/>
                </a:solidFill>
              </a:rPr>
              <a:t>輸入條件表</a:t>
            </a:r>
            <a:r>
              <a:rPr lang="en-US" altLang="zh-TW" sz="1600" dirty="0" smtClean="0">
                <a:solidFill>
                  <a:schemeClr val="tx1"/>
                </a:solidFill>
              </a:rPr>
              <a:t>-</a:t>
            </a:r>
            <a:r>
              <a:rPr lang="zh-TW" altLang="en-US" sz="1600" dirty="0">
                <a:solidFill>
                  <a:schemeClr val="tx1"/>
                </a:solidFill>
              </a:rPr>
              <a:t>主</a:t>
            </a:r>
            <a:r>
              <a:rPr lang="zh-TW" altLang="en-US" sz="1600" dirty="0" smtClean="0">
                <a:solidFill>
                  <a:schemeClr val="tx1"/>
                </a:solidFill>
              </a:rPr>
              <a:t>軸</a:t>
            </a:r>
          </a:p>
        </p:txBody>
      </p:sp>
      <p:sp>
        <p:nvSpPr>
          <p:cNvPr id="62" name="內容版面配置區 4"/>
          <p:cNvSpPr txBox="1">
            <a:spLocks/>
          </p:cNvSpPr>
          <p:nvPr/>
        </p:nvSpPr>
        <p:spPr>
          <a:xfrm>
            <a:off x="8413763" y="5899421"/>
            <a:ext cx="1699463"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a:solidFill>
                  <a:schemeClr val="tx1"/>
                </a:solidFill>
              </a:rPr>
              <a:t>輸入條件表</a:t>
            </a:r>
            <a:r>
              <a:rPr lang="en-US" altLang="zh-TW" sz="1600" dirty="0">
                <a:solidFill>
                  <a:schemeClr val="tx1"/>
                </a:solidFill>
              </a:rPr>
              <a:t>-X</a:t>
            </a:r>
            <a:r>
              <a:rPr lang="zh-TW" altLang="en-US" sz="1600" dirty="0">
                <a:solidFill>
                  <a:schemeClr val="tx1"/>
                </a:solidFill>
              </a:rPr>
              <a:t>軸</a:t>
            </a:r>
            <a:endParaRPr lang="zh-TW" altLang="en-US" sz="1600" dirty="0" smtClean="0">
              <a:solidFill>
                <a:schemeClr val="tx1"/>
              </a:solidFill>
            </a:endParaRPr>
          </a:p>
        </p:txBody>
      </p:sp>
    </p:spTree>
    <p:extLst>
      <p:ext uri="{BB962C8B-B14F-4D97-AF65-F5344CB8AC3E}">
        <p14:creationId xmlns:p14="http://schemas.microsoft.com/office/powerpoint/2010/main" val="1804484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normAutofit/>
          </a:bodyPr>
          <a:lstStyle/>
          <a:p>
            <a:r>
              <a:rPr lang="en-US" altLang="zh-TW" sz="4000" b="1" dirty="0"/>
              <a:t>4.</a:t>
            </a:r>
            <a:r>
              <a:rPr lang="zh-TW" altLang="en-US" sz="4000" b="1" dirty="0"/>
              <a:t> 實驗分析 </a:t>
            </a:r>
            <a:r>
              <a:rPr lang="en-US" altLang="zh-TW" sz="4000" b="1" dirty="0"/>
              <a:t>–</a:t>
            </a:r>
            <a:r>
              <a:rPr lang="zh-TW" altLang="en-US" sz="4000" b="1" dirty="0"/>
              <a:t> </a:t>
            </a:r>
            <a:r>
              <a:rPr lang="zh-TW" altLang="en-US" sz="4000" b="1" dirty="0" smtClean="0"/>
              <a:t>實驗結果分析</a:t>
            </a:r>
            <a:r>
              <a:rPr lang="en-US" altLang="zh-TW" sz="4000" b="1" dirty="0" smtClean="0"/>
              <a:t>(</a:t>
            </a:r>
            <a:r>
              <a:rPr lang="zh-TW" altLang="en-US" sz="4000" b="1" dirty="0"/>
              <a:t>結果分析</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51</a:t>
            </a:fld>
            <a:endParaRPr altLang="en-US" dirty="0">
              <a:solidFill>
                <a:prstClr val="black">
                  <a:tint val="75000"/>
                </a:prstClr>
              </a:solidFill>
            </a:endParaRPr>
          </a:p>
        </p:txBody>
      </p:sp>
      <p:sp>
        <p:nvSpPr>
          <p:cNvPr id="6" name="內容版面配置區 5"/>
          <p:cNvSpPr>
            <a:spLocks noGrp="1"/>
          </p:cNvSpPr>
          <p:nvPr>
            <p:ph idx="1"/>
          </p:nvPr>
        </p:nvSpPr>
        <p:spPr>
          <a:xfrm>
            <a:off x="-37326" y="1604400"/>
            <a:ext cx="4395966" cy="704459"/>
          </a:xfrm>
        </p:spPr>
        <p:txBody>
          <a:bodyPr>
            <a:normAutofit/>
          </a:bodyPr>
          <a:lstStyle/>
          <a:p>
            <a:pPr marL="342900" lvl="0" indent="-342900">
              <a:buFont typeface="Wingdings" panose="05000000000000000000" pitchFamily="2" charset="2"/>
              <a:buChar char="l"/>
            </a:pPr>
            <a:r>
              <a:rPr lang="zh-TW" altLang="en-US" b="1" dirty="0" smtClean="0">
                <a:latin typeface="+mn-ea"/>
              </a:rPr>
              <a:t>僅使用加工參數</a:t>
            </a:r>
            <a:r>
              <a:rPr lang="en-US" altLang="zh-TW" b="1" dirty="0" smtClean="0">
                <a:latin typeface="+mn-ea"/>
              </a:rPr>
              <a:t>1~6</a:t>
            </a:r>
            <a:r>
              <a:rPr lang="zh-TW" altLang="en-US" b="1" dirty="0" smtClean="0">
                <a:latin typeface="+mn-ea"/>
              </a:rPr>
              <a:t>作為預測資料</a:t>
            </a:r>
            <a:endParaRPr lang="en-US" altLang="zh-TW" dirty="0">
              <a:latin typeface="+mn-ea"/>
            </a:endParaRPr>
          </a:p>
        </p:txBody>
      </p:sp>
      <p:sp>
        <p:nvSpPr>
          <p:cNvPr id="18" name="內容版面配置區 4"/>
          <p:cNvSpPr txBox="1">
            <a:spLocks/>
          </p:cNvSpPr>
          <p:nvPr/>
        </p:nvSpPr>
        <p:spPr>
          <a:xfrm>
            <a:off x="566223" y="5579017"/>
            <a:ext cx="2999937"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a:solidFill>
                  <a:schemeClr val="tx1"/>
                </a:solidFill>
              </a:rPr>
              <a:t>推估結果</a:t>
            </a:r>
            <a:r>
              <a:rPr lang="en-US" altLang="zh-TW" sz="1600" dirty="0">
                <a:solidFill>
                  <a:schemeClr val="tx1"/>
                </a:solidFill>
              </a:rPr>
              <a:t>-</a:t>
            </a:r>
            <a:r>
              <a:rPr lang="zh-TW" altLang="en-US" sz="1600" dirty="0">
                <a:solidFill>
                  <a:schemeClr val="tx1"/>
                </a:solidFill>
              </a:rPr>
              <a:t>加工參數</a:t>
            </a:r>
            <a:r>
              <a:rPr lang="en-US" altLang="zh-TW" sz="1600" dirty="0" smtClean="0">
                <a:solidFill>
                  <a:schemeClr val="tx1"/>
                </a:solidFill>
              </a:rPr>
              <a:t>1~6</a:t>
            </a:r>
            <a:r>
              <a:rPr lang="zh-TW" altLang="en-US" sz="1600" dirty="0" smtClean="0">
                <a:solidFill>
                  <a:schemeClr val="tx1"/>
                </a:solidFill>
              </a:rPr>
              <a:t>條件表</a:t>
            </a:r>
          </a:p>
        </p:txBody>
      </p:sp>
      <p:sp>
        <p:nvSpPr>
          <p:cNvPr id="15" name="內容版面配置區 4"/>
          <p:cNvSpPr txBox="1">
            <a:spLocks/>
          </p:cNvSpPr>
          <p:nvPr/>
        </p:nvSpPr>
        <p:spPr>
          <a:xfrm>
            <a:off x="5869742" y="3457458"/>
            <a:ext cx="759658" cy="38409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200" dirty="0" smtClean="0">
                <a:solidFill>
                  <a:schemeClr val="tx1"/>
                </a:solidFill>
              </a:rPr>
              <a:t>主軸</a:t>
            </a:r>
            <a:r>
              <a:rPr lang="en-US" altLang="zh-TW" sz="1200" dirty="0">
                <a:solidFill>
                  <a:schemeClr val="tx1"/>
                </a:solidFill>
              </a:rPr>
              <a:t>-</a:t>
            </a:r>
            <a:r>
              <a:rPr lang="zh-TW" altLang="en-US" sz="1200" dirty="0" smtClean="0">
                <a:solidFill>
                  <a:schemeClr val="tx1"/>
                </a:solidFill>
              </a:rPr>
              <a:t>鐵</a:t>
            </a:r>
          </a:p>
        </p:txBody>
      </p:sp>
      <p:sp>
        <p:nvSpPr>
          <p:cNvPr id="22" name="內容版面配置區 4"/>
          <p:cNvSpPr txBox="1">
            <a:spLocks/>
          </p:cNvSpPr>
          <p:nvPr/>
        </p:nvSpPr>
        <p:spPr>
          <a:xfrm>
            <a:off x="9692442" y="3419358"/>
            <a:ext cx="708858" cy="39064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200" dirty="0" smtClean="0">
                <a:solidFill>
                  <a:schemeClr val="tx1"/>
                </a:solidFill>
              </a:rPr>
              <a:t>主軸</a:t>
            </a:r>
            <a:r>
              <a:rPr lang="en-US" altLang="zh-TW" sz="1200" dirty="0" smtClean="0">
                <a:solidFill>
                  <a:schemeClr val="tx1"/>
                </a:solidFill>
              </a:rPr>
              <a:t>-</a:t>
            </a:r>
            <a:r>
              <a:rPr lang="zh-TW" altLang="en-US" sz="1200" dirty="0" smtClean="0">
                <a:solidFill>
                  <a:schemeClr val="tx1"/>
                </a:solidFill>
              </a:rPr>
              <a:t>鋁</a:t>
            </a:r>
          </a:p>
        </p:txBody>
      </p:sp>
      <p:sp>
        <p:nvSpPr>
          <p:cNvPr id="23" name="內容版面配置區 4"/>
          <p:cNvSpPr txBox="1">
            <a:spLocks/>
          </p:cNvSpPr>
          <p:nvPr/>
        </p:nvSpPr>
        <p:spPr>
          <a:xfrm>
            <a:off x="6022142" y="6186330"/>
            <a:ext cx="759658" cy="38409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sz="1200" dirty="0" smtClean="0">
                <a:solidFill>
                  <a:schemeClr val="tx1"/>
                </a:solidFill>
              </a:rPr>
              <a:t>X</a:t>
            </a:r>
            <a:r>
              <a:rPr lang="zh-TW" altLang="en-US" sz="1200" dirty="0" smtClean="0">
                <a:solidFill>
                  <a:schemeClr val="tx1"/>
                </a:solidFill>
              </a:rPr>
              <a:t>軸</a:t>
            </a:r>
            <a:r>
              <a:rPr lang="en-US" altLang="zh-TW" sz="1200" dirty="0">
                <a:solidFill>
                  <a:schemeClr val="tx1"/>
                </a:solidFill>
              </a:rPr>
              <a:t>-</a:t>
            </a:r>
            <a:r>
              <a:rPr lang="zh-TW" altLang="en-US" sz="1200" dirty="0" smtClean="0">
                <a:solidFill>
                  <a:schemeClr val="tx1"/>
                </a:solidFill>
              </a:rPr>
              <a:t>鐵</a:t>
            </a:r>
          </a:p>
        </p:txBody>
      </p:sp>
      <p:sp>
        <p:nvSpPr>
          <p:cNvPr id="24" name="內容版面配置區 4"/>
          <p:cNvSpPr txBox="1">
            <a:spLocks/>
          </p:cNvSpPr>
          <p:nvPr/>
        </p:nvSpPr>
        <p:spPr>
          <a:xfrm>
            <a:off x="9794042" y="6186330"/>
            <a:ext cx="759658" cy="38409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sz="1200" dirty="0" smtClean="0">
                <a:solidFill>
                  <a:schemeClr val="tx1"/>
                </a:solidFill>
              </a:rPr>
              <a:t>X</a:t>
            </a:r>
            <a:r>
              <a:rPr lang="zh-TW" altLang="en-US" sz="1200" dirty="0" smtClean="0">
                <a:solidFill>
                  <a:schemeClr val="tx1"/>
                </a:solidFill>
              </a:rPr>
              <a:t>軸</a:t>
            </a:r>
            <a:r>
              <a:rPr lang="en-US" altLang="zh-TW" sz="1200" dirty="0" smtClean="0">
                <a:solidFill>
                  <a:schemeClr val="tx1"/>
                </a:solidFill>
              </a:rPr>
              <a:t>-</a:t>
            </a:r>
            <a:r>
              <a:rPr lang="zh-TW" altLang="en-US" sz="1200" dirty="0" smtClean="0">
                <a:solidFill>
                  <a:schemeClr val="tx1"/>
                </a:solidFill>
              </a:rPr>
              <a:t>鋁</a:t>
            </a:r>
          </a:p>
        </p:txBody>
      </p:sp>
      <p:graphicFrame>
        <p:nvGraphicFramePr>
          <p:cNvPr id="13" name="表格 12"/>
          <p:cNvGraphicFramePr>
            <a:graphicFrameLocks noGrp="1"/>
          </p:cNvGraphicFramePr>
          <p:nvPr>
            <p:extLst>
              <p:ext uri="{D42A27DB-BD31-4B8C-83A1-F6EECF244321}">
                <p14:modId xmlns:p14="http://schemas.microsoft.com/office/powerpoint/2010/main" val="3285320762"/>
              </p:ext>
            </p:extLst>
          </p:nvPr>
        </p:nvGraphicFramePr>
        <p:xfrm>
          <a:off x="251796" y="2834547"/>
          <a:ext cx="3866515" cy="2744470"/>
        </p:xfrm>
        <a:graphic>
          <a:graphicData uri="http://schemas.openxmlformats.org/drawingml/2006/table">
            <a:tbl>
              <a:tblPr firstRow="1" firstCol="1" bandRow="1">
                <a:tableStyleId>{5C22544A-7EE6-4342-B048-85BDC9FD1C3A}</a:tableStyleId>
              </a:tblPr>
              <a:tblGrid>
                <a:gridCol w="504190"/>
                <a:gridCol w="495300"/>
                <a:gridCol w="552450"/>
                <a:gridCol w="638175"/>
                <a:gridCol w="1676400"/>
              </a:tblGrid>
              <a:tr h="548481">
                <a:tc>
                  <a:txBody>
                    <a:bodyPr/>
                    <a:lstStyle/>
                    <a:p>
                      <a:pPr algn="ctr">
                        <a:lnSpc>
                          <a:spcPct val="150000"/>
                        </a:lnSpc>
                        <a:spcAft>
                          <a:spcPts val="0"/>
                        </a:spcAft>
                      </a:pPr>
                      <a:r>
                        <a:rPr lang="zh-TW" sz="1200" kern="100" dirty="0">
                          <a:effectLst/>
                        </a:rPr>
                        <a:t>加工參數</a:t>
                      </a:r>
                      <a:endParaRPr lang="zh-TW" sz="12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dirty="0">
                          <a:effectLst/>
                        </a:rPr>
                        <a:t>輸入條件</a:t>
                      </a:r>
                      <a:endParaRPr lang="zh-TW" sz="12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a:effectLst/>
                        </a:rPr>
                        <a:t>工件材質</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dirty="0">
                          <a:effectLst/>
                        </a:rPr>
                        <a:t>建模方式</a:t>
                      </a:r>
                      <a:endParaRPr lang="zh-TW" sz="12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a:effectLst/>
                        </a:rPr>
                        <a:t>誤差值</a:t>
                      </a:r>
                      <a:r>
                        <a:rPr lang="en-US" sz="1200" kern="100">
                          <a:effectLst/>
                        </a:rPr>
                        <a:t>MAPE(%)/</a:t>
                      </a:r>
                      <a:r>
                        <a:rPr lang="zh-TW" sz="1200" kern="100">
                          <a:effectLst/>
                        </a:rPr>
                        <a:t>面積</a:t>
                      </a:r>
                      <a:r>
                        <a:rPr lang="en-US" sz="1200" kern="100">
                          <a:effectLst/>
                        </a:rPr>
                        <a:t>(mm</a:t>
                      </a:r>
                      <a:r>
                        <a:rPr lang="en-US" sz="1200" kern="100" baseline="30000">
                          <a:effectLst/>
                        </a:rPr>
                        <a:t>2</a:t>
                      </a:r>
                      <a:r>
                        <a:rPr lang="en-US" sz="1200" kern="100">
                          <a:effectLst/>
                        </a:rPr>
                        <a:t>)</a:t>
                      </a:r>
                      <a:endParaRPr lang="zh-TW" sz="1200" kern="100">
                        <a:effectLst/>
                        <a:latin typeface="Times New Roman"/>
                        <a:ea typeface="標楷體"/>
                        <a:cs typeface="Times New Roman"/>
                      </a:endParaRPr>
                    </a:p>
                  </a:txBody>
                  <a:tcPr marL="68580" marR="68580" marT="0" marB="0"/>
                </a:tc>
              </a:tr>
              <a:tr h="275590">
                <a:tc rowSpan="8">
                  <a:txBody>
                    <a:bodyPr/>
                    <a:lstStyle/>
                    <a:p>
                      <a:pPr algn="ctr">
                        <a:lnSpc>
                          <a:spcPct val="150000"/>
                        </a:lnSpc>
                        <a:spcAft>
                          <a:spcPts val="0"/>
                        </a:spcAft>
                      </a:pPr>
                      <a:r>
                        <a:rPr lang="en-US" sz="1200" kern="100" dirty="0">
                          <a:effectLst/>
                        </a:rPr>
                        <a:t>1</a:t>
                      </a:r>
                      <a:r>
                        <a:rPr lang="zh-TW" sz="1200" kern="100" dirty="0" smtClean="0">
                          <a:effectLst/>
                        </a:rPr>
                        <a:t>、</a:t>
                      </a:r>
                      <a:endParaRPr lang="en-US" altLang="zh-TW" sz="1200" kern="100" dirty="0" smtClean="0">
                        <a:effectLst/>
                      </a:endParaRPr>
                    </a:p>
                    <a:p>
                      <a:pPr algn="ctr">
                        <a:lnSpc>
                          <a:spcPct val="150000"/>
                        </a:lnSpc>
                        <a:spcAft>
                          <a:spcPts val="0"/>
                        </a:spcAft>
                      </a:pPr>
                      <a:r>
                        <a:rPr lang="en-US" sz="1200" kern="100" dirty="0" smtClean="0">
                          <a:effectLst/>
                        </a:rPr>
                        <a:t>2</a:t>
                      </a:r>
                      <a:r>
                        <a:rPr lang="zh-TW" sz="1200" kern="100" dirty="0" smtClean="0">
                          <a:effectLst/>
                        </a:rPr>
                        <a:t>、</a:t>
                      </a:r>
                      <a:endParaRPr lang="en-US" altLang="zh-TW" sz="1200" kern="100" dirty="0" smtClean="0">
                        <a:effectLst/>
                      </a:endParaRPr>
                    </a:p>
                    <a:p>
                      <a:pPr algn="ctr">
                        <a:lnSpc>
                          <a:spcPct val="150000"/>
                        </a:lnSpc>
                        <a:spcAft>
                          <a:spcPts val="0"/>
                        </a:spcAft>
                      </a:pPr>
                      <a:r>
                        <a:rPr lang="en-US" sz="1200" kern="100" dirty="0" smtClean="0">
                          <a:effectLst/>
                        </a:rPr>
                        <a:t>3</a:t>
                      </a:r>
                      <a:r>
                        <a:rPr lang="zh-TW" sz="1200" kern="100" dirty="0" smtClean="0">
                          <a:effectLst/>
                        </a:rPr>
                        <a:t>、</a:t>
                      </a:r>
                      <a:endParaRPr lang="en-US" altLang="zh-TW" sz="1200" kern="100" dirty="0" smtClean="0">
                        <a:effectLst/>
                      </a:endParaRPr>
                    </a:p>
                    <a:p>
                      <a:pPr algn="ctr">
                        <a:lnSpc>
                          <a:spcPct val="150000"/>
                        </a:lnSpc>
                        <a:spcAft>
                          <a:spcPts val="0"/>
                        </a:spcAft>
                      </a:pPr>
                      <a:r>
                        <a:rPr lang="en-US" sz="1200" kern="100" dirty="0" smtClean="0">
                          <a:effectLst/>
                        </a:rPr>
                        <a:t>4</a:t>
                      </a:r>
                      <a:r>
                        <a:rPr lang="zh-TW" sz="1200" kern="100" dirty="0" smtClean="0">
                          <a:effectLst/>
                        </a:rPr>
                        <a:t>、</a:t>
                      </a:r>
                      <a:endParaRPr lang="en-US" altLang="zh-TW" sz="1200" kern="100" dirty="0" smtClean="0">
                        <a:effectLst/>
                      </a:endParaRPr>
                    </a:p>
                    <a:p>
                      <a:pPr algn="ctr">
                        <a:lnSpc>
                          <a:spcPct val="150000"/>
                        </a:lnSpc>
                        <a:spcAft>
                          <a:spcPts val="0"/>
                        </a:spcAft>
                      </a:pPr>
                      <a:r>
                        <a:rPr lang="en-US" sz="1200" kern="100" dirty="0" smtClean="0">
                          <a:effectLst/>
                        </a:rPr>
                        <a:t>5</a:t>
                      </a:r>
                      <a:r>
                        <a:rPr lang="zh-TW" sz="1200" kern="100" dirty="0" smtClean="0">
                          <a:effectLst/>
                        </a:rPr>
                        <a:t>、</a:t>
                      </a:r>
                      <a:endParaRPr lang="en-US" altLang="zh-TW" sz="1200" kern="100" dirty="0" smtClean="0">
                        <a:effectLst/>
                      </a:endParaRPr>
                    </a:p>
                    <a:p>
                      <a:pPr algn="ctr">
                        <a:lnSpc>
                          <a:spcPct val="150000"/>
                        </a:lnSpc>
                        <a:spcAft>
                          <a:spcPts val="0"/>
                        </a:spcAft>
                      </a:pPr>
                      <a:r>
                        <a:rPr lang="en-US" sz="1200" kern="100" dirty="0" smtClean="0">
                          <a:effectLst/>
                        </a:rPr>
                        <a:t>6</a:t>
                      </a:r>
                      <a:endParaRPr lang="zh-TW" sz="1200" kern="100" dirty="0">
                        <a:effectLst/>
                      </a:endParaRPr>
                    </a:p>
                    <a:p>
                      <a:pPr algn="ctr">
                        <a:lnSpc>
                          <a:spcPct val="150000"/>
                        </a:lnSpc>
                        <a:spcAft>
                          <a:spcPts val="0"/>
                        </a:spcAft>
                      </a:pPr>
                      <a:r>
                        <a:rPr lang="en-US" sz="1200" kern="100" dirty="0">
                          <a:effectLst/>
                        </a:rPr>
                        <a:t> </a:t>
                      </a:r>
                      <a:endParaRPr lang="zh-TW" sz="1200" kern="100" dirty="0">
                        <a:effectLst/>
                      </a:endParaRPr>
                    </a:p>
                    <a:p>
                      <a:pPr algn="ctr">
                        <a:lnSpc>
                          <a:spcPct val="150000"/>
                        </a:lnSpc>
                        <a:spcAft>
                          <a:spcPts val="0"/>
                        </a:spcAft>
                      </a:pPr>
                      <a:r>
                        <a:rPr lang="en-US" sz="1200" kern="100" dirty="0">
                          <a:effectLst/>
                        </a:rPr>
                        <a:t> </a:t>
                      </a:r>
                      <a:endParaRPr lang="zh-TW" sz="1200" kern="100" dirty="0">
                        <a:effectLst/>
                        <a:latin typeface="Times New Roman"/>
                        <a:ea typeface="標楷體"/>
                        <a:cs typeface="Times New Roman"/>
                      </a:endParaRPr>
                    </a:p>
                  </a:txBody>
                  <a:tcPr marL="68580" marR="68580" marT="0" marB="0"/>
                </a:tc>
                <a:tc rowSpan="4">
                  <a:txBody>
                    <a:bodyPr/>
                    <a:lstStyle/>
                    <a:p>
                      <a:pPr algn="ctr">
                        <a:lnSpc>
                          <a:spcPct val="150000"/>
                        </a:lnSpc>
                        <a:spcAft>
                          <a:spcPts val="0"/>
                        </a:spcAft>
                      </a:pPr>
                      <a:r>
                        <a:rPr lang="zh-TW" sz="1200" kern="100" dirty="0">
                          <a:effectLst/>
                        </a:rPr>
                        <a:t>主軸</a:t>
                      </a:r>
                      <a:endParaRPr lang="zh-TW" sz="1200" kern="100" dirty="0">
                        <a:effectLst/>
                        <a:latin typeface="Times New Roman"/>
                        <a:ea typeface="標楷體"/>
                        <a:cs typeface="Times New Roman"/>
                      </a:endParaRPr>
                    </a:p>
                  </a:txBody>
                  <a:tcPr marL="68580" marR="68580" marT="0" marB="0"/>
                </a:tc>
                <a:tc rowSpan="2">
                  <a:txBody>
                    <a:bodyPr/>
                    <a:lstStyle/>
                    <a:p>
                      <a:pPr algn="ctr">
                        <a:lnSpc>
                          <a:spcPct val="150000"/>
                        </a:lnSpc>
                        <a:spcAft>
                          <a:spcPts val="0"/>
                        </a:spcAft>
                      </a:pPr>
                      <a:r>
                        <a:rPr lang="zh-TW" sz="1200" kern="100">
                          <a:effectLst/>
                        </a:rPr>
                        <a:t>鐵</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a:effectLst/>
                        </a:rPr>
                        <a:t>類神經</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20.8(%) / 0.0924 (mm</a:t>
                      </a:r>
                      <a:r>
                        <a:rPr lang="en-US" sz="1200" kern="100" baseline="30000">
                          <a:effectLst/>
                        </a:rPr>
                        <a:t>2</a:t>
                      </a:r>
                      <a:r>
                        <a:rPr lang="en-US" sz="1200" kern="100">
                          <a:effectLst/>
                        </a:rPr>
                        <a:t>)</a:t>
                      </a:r>
                      <a:endParaRPr lang="zh-TW" sz="1200" kern="100">
                        <a:effectLst/>
                        <a:latin typeface="Times New Roman"/>
                        <a:ea typeface="標楷體"/>
                        <a:cs typeface="Times New Roman"/>
                      </a:endParaRPr>
                    </a:p>
                  </a:txBody>
                  <a:tcPr marL="68580" marR="68580" marT="0" marB="0"/>
                </a:tc>
              </a:tr>
              <a:tr h="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lnSpc>
                          <a:spcPct val="150000"/>
                        </a:lnSpc>
                        <a:spcAft>
                          <a:spcPts val="0"/>
                        </a:spcAft>
                      </a:pPr>
                      <a:r>
                        <a:rPr lang="zh-TW" sz="1200" kern="100">
                          <a:effectLst/>
                        </a:rPr>
                        <a:t>複迴歸</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39.3(%) / 0.1545 (mm</a:t>
                      </a:r>
                      <a:r>
                        <a:rPr lang="en-US" sz="1200" kern="100" baseline="30000">
                          <a:effectLst/>
                        </a:rPr>
                        <a:t>2</a:t>
                      </a:r>
                      <a:r>
                        <a:rPr lang="en-US" sz="1200" kern="100">
                          <a:effectLst/>
                        </a:rPr>
                        <a:t>)</a:t>
                      </a:r>
                      <a:endParaRPr lang="zh-TW" sz="1200" kern="100">
                        <a:effectLst/>
                        <a:latin typeface="Times New Roman"/>
                        <a:ea typeface="標楷體"/>
                        <a:cs typeface="Times New Roman"/>
                      </a:endParaRPr>
                    </a:p>
                  </a:txBody>
                  <a:tcPr marL="68580" marR="68580" marT="0" marB="0"/>
                </a:tc>
              </a:tr>
              <a:tr h="0">
                <a:tc vMerge="1">
                  <a:txBody>
                    <a:bodyPr/>
                    <a:lstStyle/>
                    <a:p>
                      <a:endParaRPr lang="zh-TW" altLang="en-US"/>
                    </a:p>
                  </a:txBody>
                  <a:tcPr/>
                </a:tc>
                <a:tc vMerge="1">
                  <a:txBody>
                    <a:bodyPr/>
                    <a:lstStyle/>
                    <a:p>
                      <a:endParaRPr lang="zh-TW" altLang="en-US"/>
                    </a:p>
                  </a:txBody>
                  <a:tcPr/>
                </a:tc>
                <a:tc rowSpan="2">
                  <a:txBody>
                    <a:bodyPr/>
                    <a:lstStyle/>
                    <a:p>
                      <a:pPr algn="ctr">
                        <a:lnSpc>
                          <a:spcPct val="150000"/>
                        </a:lnSpc>
                        <a:spcAft>
                          <a:spcPts val="0"/>
                        </a:spcAft>
                      </a:pPr>
                      <a:r>
                        <a:rPr lang="zh-TW" sz="1200" kern="100">
                          <a:effectLst/>
                        </a:rPr>
                        <a:t>鋁</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a:effectLst/>
                        </a:rPr>
                        <a:t>類神經</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24.3(%) / 0.1277 (mm</a:t>
                      </a:r>
                      <a:r>
                        <a:rPr lang="en-US" sz="1200" kern="100" baseline="30000">
                          <a:effectLst/>
                        </a:rPr>
                        <a:t>2</a:t>
                      </a:r>
                      <a:r>
                        <a:rPr lang="en-US" sz="1200" kern="100">
                          <a:effectLst/>
                        </a:rPr>
                        <a:t>)</a:t>
                      </a:r>
                      <a:endParaRPr lang="zh-TW" sz="1200" kern="100">
                        <a:effectLst/>
                        <a:latin typeface="Times New Roman"/>
                        <a:ea typeface="標楷體"/>
                        <a:cs typeface="Times New Roman"/>
                      </a:endParaRPr>
                    </a:p>
                  </a:txBody>
                  <a:tcPr marL="68580" marR="68580" marT="0" marB="0"/>
                </a:tc>
              </a:tr>
              <a:tr h="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lnSpc>
                          <a:spcPct val="150000"/>
                        </a:lnSpc>
                        <a:spcAft>
                          <a:spcPts val="0"/>
                        </a:spcAft>
                      </a:pPr>
                      <a:r>
                        <a:rPr lang="zh-TW" sz="1200" kern="100">
                          <a:effectLst/>
                        </a:rPr>
                        <a:t>複迴歸</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45.1(%) / 0.1903 (mm</a:t>
                      </a:r>
                      <a:r>
                        <a:rPr lang="en-US" sz="1200" kern="100" baseline="30000">
                          <a:effectLst/>
                        </a:rPr>
                        <a:t>2</a:t>
                      </a:r>
                      <a:r>
                        <a:rPr lang="en-US" sz="1200" kern="100">
                          <a:effectLst/>
                        </a:rPr>
                        <a:t>)</a:t>
                      </a:r>
                      <a:endParaRPr lang="zh-TW" sz="1200" kern="100">
                        <a:effectLst/>
                        <a:latin typeface="Times New Roman"/>
                        <a:ea typeface="標楷體"/>
                        <a:cs typeface="Times New Roman"/>
                      </a:endParaRPr>
                    </a:p>
                  </a:txBody>
                  <a:tcPr marL="68580" marR="68580" marT="0" marB="0"/>
                </a:tc>
              </a:tr>
              <a:tr h="0">
                <a:tc vMerge="1">
                  <a:txBody>
                    <a:bodyPr/>
                    <a:lstStyle/>
                    <a:p>
                      <a:endParaRPr lang="zh-TW" altLang="en-US"/>
                    </a:p>
                  </a:txBody>
                  <a:tcPr/>
                </a:tc>
                <a:tc rowSpan="4">
                  <a:txBody>
                    <a:bodyPr/>
                    <a:lstStyle/>
                    <a:p>
                      <a:pPr algn="ctr">
                        <a:lnSpc>
                          <a:spcPct val="150000"/>
                        </a:lnSpc>
                        <a:spcAft>
                          <a:spcPts val="0"/>
                        </a:spcAft>
                      </a:pPr>
                      <a:r>
                        <a:rPr lang="en-US" sz="1200" kern="100">
                          <a:effectLst/>
                        </a:rPr>
                        <a:t>X</a:t>
                      </a:r>
                      <a:r>
                        <a:rPr lang="zh-TW" sz="1200" kern="100">
                          <a:effectLst/>
                        </a:rPr>
                        <a:t>軸</a:t>
                      </a:r>
                      <a:endParaRPr lang="zh-TW" sz="1200" kern="100">
                        <a:effectLst/>
                        <a:latin typeface="Times New Roman"/>
                        <a:ea typeface="標楷體"/>
                        <a:cs typeface="Times New Roman"/>
                      </a:endParaRPr>
                    </a:p>
                  </a:txBody>
                  <a:tcPr marL="68580" marR="68580" marT="0" marB="0"/>
                </a:tc>
                <a:tc rowSpan="2">
                  <a:txBody>
                    <a:bodyPr/>
                    <a:lstStyle/>
                    <a:p>
                      <a:pPr algn="ctr">
                        <a:lnSpc>
                          <a:spcPct val="150000"/>
                        </a:lnSpc>
                        <a:spcAft>
                          <a:spcPts val="0"/>
                        </a:spcAft>
                      </a:pPr>
                      <a:r>
                        <a:rPr lang="zh-TW" sz="1200" kern="100" dirty="0">
                          <a:effectLst/>
                        </a:rPr>
                        <a:t>鐵</a:t>
                      </a:r>
                      <a:endParaRPr lang="zh-TW" sz="12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a:effectLst/>
                        </a:rPr>
                        <a:t>類神經</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18.6(%) / 0.0946 (mm</a:t>
                      </a:r>
                      <a:r>
                        <a:rPr lang="en-US" sz="1200" kern="100" baseline="30000">
                          <a:effectLst/>
                        </a:rPr>
                        <a:t>2</a:t>
                      </a:r>
                      <a:r>
                        <a:rPr lang="en-US" sz="1200" kern="100">
                          <a:effectLst/>
                        </a:rPr>
                        <a:t>)</a:t>
                      </a:r>
                      <a:endParaRPr lang="zh-TW" sz="1200" kern="100">
                        <a:effectLst/>
                        <a:latin typeface="Times New Roman"/>
                        <a:ea typeface="標楷體"/>
                        <a:cs typeface="Times New Roman"/>
                      </a:endParaRPr>
                    </a:p>
                  </a:txBody>
                  <a:tcPr marL="68580" marR="68580" marT="0" marB="0"/>
                </a:tc>
              </a:tr>
              <a:tr h="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lnSpc>
                          <a:spcPct val="150000"/>
                        </a:lnSpc>
                        <a:spcAft>
                          <a:spcPts val="0"/>
                        </a:spcAft>
                      </a:pPr>
                      <a:r>
                        <a:rPr lang="zh-TW" sz="1200" kern="100">
                          <a:effectLst/>
                        </a:rPr>
                        <a:t>複迴歸</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43.2(%) / 0.1738 (mm</a:t>
                      </a:r>
                      <a:r>
                        <a:rPr lang="en-US" sz="1200" kern="100" baseline="30000">
                          <a:effectLst/>
                        </a:rPr>
                        <a:t>2</a:t>
                      </a:r>
                      <a:r>
                        <a:rPr lang="en-US" sz="1200" kern="100">
                          <a:effectLst/>
                        </a:rPr>
                        <a:t>)</a:t>
                      </a:r>
                      <a:endParaRPr lang="zh-TW" sz="1200" kern="100">
                        <a:effectLst/>
                        <a:latin typeface="Times New Roman"/>
                        <a:ea typeface="標楷體"/>
                        <a:cs typeface="Times New Roman"/>
                      </a:endParaRPr>
                    </a:p>
                  </a:txBody>
                  <a:tcPr marL="68580" marR="68580" marT="0" marB="0"/>
                </a:tc>
              </a:tr>
              <a:tr h="40640">
                <a:tc vMerge="1">
                  <a:txBody>
                    <a:bodyPr/>
                    <a:lstStyle/>
                    <a:p>
                      <a:endParaRPr lang="zh-TW" altLang="en-US"/>
                    </a:p>
                  </a:txBody>
                  <a:tcPr/>
                </a:tc>
                <a:tc vMerge="1">
                  <a:txBody>
                    <a:bodyPr/>
                    <a:lstStyle/>
                    <a:p>
                      <a:endParaRPr lang="zh-TW" altLang="en-US"/>
                    </a:p>
                  </a:txBody>
                  <a:tcPr/>
                </a:tc>
                <a:tc rowSpan="2">
                  <a:txBody>
                    <a:bodyPr/>
                    <a:lstStyle/>
                    <a:p>
                      <a:pPr algn="ctr">
                        <a:lnSpc>
                          <a:spcPct val="150000"/>
                        </a:lnSpc>
                        <a:spcAft>
                          <a:spcPts val="0"/>
                        </a:spcAft>
                      </a:pPr>
                      <a:r>
                        <a:rPr lang="zh-TW" sz="1200" kern="100">
                          <a:effectLst/>
                        </a:rPr>
                        <a:t>鋁</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a:effectLst/>
                        </a:rPr>
                        <a:t>類神經</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19.2(%) / 0.0924 (mm</a:t>
                      </a:r>
                      <a:r>
                        <a:rPr lang="en-US" sz="1200" kern="100" baseline="30000">
                          <a:effectLst/>
                        </a:rPr>
                        <a:t>2</a:t>
                      </a:r>
                      <a:r>
                        <a:rPr lang="en-US" sz="1200" kern="100">
                          <a:effectLst/>
                        </a:rPr>
                        <a:t>)</a:t>
                      </a:r>
                      <a:endParaRPr lang="zh-TW" sz="1200" kern="100">
                        <a:effectLst/>
                        <a:latin typeface="Times New Roman"/>
                        <a:ea typeface="標楷體"/>
                        <a:cs typeface="Times New Roman"/>
                      </a:endParaRPr>
                    </a:p>
                  </a:txBody>
                  <a:tcPr marL="68580" marR="68580" marT="0" marB="0"/>
                </a:tc>
              </a:tr>
              <a:tr h="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lnSpc>
                          <a:spcPct val="150000"/>
                        </a:lnSpc>
                        <a:spcAft>
                          <a:spcPts val="0"/>
                        </a:spcAft>
                      </a:pPr>
                      <a:r>
                        <a:rPr lang="zh-TW" sz="1200" kern="100">
                          <a:effectLst/>
                        </a:rPr>
                        <a:t>複迴歸</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dirty="0">
                          <a:effectLst/>
                        </a:rPr>
                        <a:t>46.2(%) / 0.2007 (mm</a:t>
                      </a:r>
                      <a:r>
                        <a:rPr lang="en-US" sz="1200" kern="100" baseline="30000" dirty="0">
                          <a:effectLst/>
                        </a:rPr>
                        <a:t>2</a:t>
                      </a:r>
                      <a:r>
                        <a:rPr lang="en-US" sz="1200" kern="100" dirty="0">
                          <a:effectLst/>
                        </a:rPr>
                        <a:t>)</a:t>
                      </a:r>
                      <a:endParaRPr lang="zh-TW" sz="1200" kern="100" dirty="0">
                        <a:effectLst/>
                        <a:latin typeface="Times New Roman"/>
                        <a:ea typeface="標楷體"/>
                        <a:cs typeface="Times New Roman"/>
                      </a:endParaRPr>
                    </a:p>
                  </a:txBody>
                  <a:tcPr marL="68580" marR="68580" marT="0" marB="0"/>
                </a:tc>
              </a:tr>
            </a:tbl>
          </a:graphicData>
        </a:graphic>
      </p:graphicFrame>
      <p:graphicFrame>
        <p:nvGraphicFramePr>
          <p:cNvPr id="14" name="圖表 13"/>
          <p:cNvGraphicFramePr/>
          <p:nvPr>
            <p:extLst>
              <p:ext uri="{D42A27DB-BD31-4B8C-83A1-F6EECF244321}">
                <p14:modId xmlns:p14="http://schemas.microsoft.com/office/powerpoint/2010/main" val="4193690869"/>
              </p:ext>
            </p:extLst>
          </p:nvPr>
        </p:nvGraphicFramePr>
        <p:xfrm>
          <a:off x="4436646" y="1274679"/>
          <a:ext cx="3420000" cy="23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圖表 15"/>
          <p:cNvGraphicFramePr/>
          <p:nvPr>
            <p:extLst>
              <p:ext uri="{D42A27DB-BD31-4B8C-83A1-F6EECF244321}">
                <p14:modId xmlns:p14="http://schemas.microsoft.com/office/powerpoint/2010/main" val="1806449305"/>
              </p:ext>
            </p:extLst>
          </p:nvPr>
        </p:nvGraphicFramePr>
        <p:xfrm>
          <a:off x="8336871" y="1257061"/>
          <a:ext cx="3420000" cy="234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p:cNvGraphicFramePr/>
          <p:nvPr>
            <p:extLst>
              <p:ext uri="{D42A27DB-BD31-4B8C-83A1-F6EECF244321}">
                <p14:modId xmlns:p14="http://schemas.microsoft.com/office/powerpoint/2010/main" val="2736598036"/>
              </p:ext>
            </p:extLst>
          </p:nvPr>
        </p:nvGraphicFramePr>
        <p:xfrm>
          <a:off x="4539571" y="3987383"/>
          <a:ext cx="3420000" cy="23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圖表 19"/>
          <p:cNvGraphicFramePr/>
          <p:nvPr>
            <p:extLst>
              <p:ext uri="{D42A27DB-BD31-4B8C-83A1-F6EECF244321}">
                <p14:modId xmlns:p14="http://schemas.microsoft.com/office/powerpoint/2010/main" val="828161193"/>
              </p:ext>
            </p:extLst>
          </p:nvPr>
        </p:nvGraphicFramePr>
        <p:xfrm>
          <a:off x="8336871" y="4006433"/>
          <a:ext cx="3420000" cy="2340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5530952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normAutofit/>
          </a:bodyPr>
          <a:lstStyle/>
          <a:p>
            <a:r>
              <a:rPr lang="en-US" altLang="zh-TW" sz="4000" b="1" dirty="0"/>
              <a:t>4.</a:t>
            </a:r>
            <a:r>
              <a:rPr lang="zh-TW" altLang="en-US" sz="4000" b="1" dirty="0"/>
              <a:t> 實驗分析 </a:t>
            </a:r>
            <a:r>
              <a:rPr lang="en-US" altLang="zh-TW" sz="4000" b="1" dirty="0"/>
              <a:t>–</a:t>
            </a:r>
            <a:r>
              <a:rPr lang="zh-TW" altLang="en-US" sz="4000" b="1" dirty="0"/>
              <a:t> </a:t>
            </a:r>
            <a:r>
              <a:rPr lang="zh-TW" altLang="en-US" sz="4000" b="1" dirty="0" smtClean="0"/>
              <a:t>實驗結果分析</a:t>
            </a:r>
            <a:r>
              <a:rPr lang="en-US" altLang="zh-TW" sz="4000" b="1" dirty="0" smtClean="0"/>
              <a:t>(</a:t>
            </a:r>
            <a:r>
              <a:rPr lang="zh-TW" altLang="en-US" sz="4000" b="1" dirty="0"/>
              <a:t>結果分析</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52</a:t>
            </a:fld>
            <a:endParaRPr altLang="en-US" dirty="0">
              <a:solidFill>
                <a:prstClr val="black">
                  <a:tint val="75000"/>
                </a:prstClr>
              </a:solidFill>
            </a:endParaRPr>
          </a:p>
        </p:txBody>
      </p:sp>
      <p:sp>
        <p:nvSpPr>
          <p:cNvPr id="6" name="內容版面配置區 5"/>
          <p:cNvSpPr>
            <a:spLocks noGrp="1"/>
          </p:cNvSpPr>
          <p:nvPr>
            <p:ph idx="1"/>
          </p:nvPr>
        </p:nvSpPr>
        <p:spPr>
          <a:xfrm>
            <a:off x="-37326" y="1604400"/>
            <a:ext cx="4395966" cy="704459"/>
          </a:xfrm>
        </p:spPr>
        <p:txBody>
          <a:bodyPr>
            <a:normAutofit/>
          </a:bodyPr>
          <a:lstStyle/>
          <a:p>
            <a:pPr marL="342900" lvl="0" indent="-342900">
              <a:buFont typeface="Wingdings" panose="05000000000000000000" pitchFamily="2" charset="2"/>
              <a:buChar char="l"/>
            </a:pPr>
            <a:r>
              <a:rPr lang="zh-TW" altLang="en-US" b="1" dirty="0" smtClean="0">
                <a:latin typeface="+mn-ea"/>
              </a:rPr>
              <a:t>僅使用加工參數</a:t>
            </a:r>
            <a:r>
              <a:rPr lang="en-US" altLang="zh-TW" b="1" dirty="0" smtClean="0">
                <a:latin typeface="+mn-ea"/>
              </a:rPr>
              <a:t>1~3</a:t>
            </a:r>
            <a:r>
              <a:rPr lang="zh-TW" altLang="en-US" b="1" dirty="0" smtClean="0">
                <a:latin typeface="+mn-ea"/>
              </a:rPr>
              <a:t>作為預測資料</a:t>
            </a:r>
            <a:endParaRPr lang="en-US" altLang="zh-TW" dirty="0">
              <a:latin typeface="+mn-ea"/>
            </a:endParaRPr>
          </a:p>
        </p:txBody>
      </p:sp>
      <p:sp>
        <p:nvSpPr>
          <p:cNvPr id="18" name="內容版面配置區 4"/>
          <p:cNvSpPr txBox="1">
            <a:spLocks/>
          </p:cNvSpPr>
          <p:nvPr/>
        </p:nvSpPr>
        <p:spPr>
          <a:xfrm>
            <a:off x="688143" y="5579017"/>
            <a:ext cx="3022797"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a:solidFill>
                  <a:schemeClr val="tx1"/>
                </a:solidFill>
              </a:rPr>
              <a:t>推估結果</a:t>
            </a:r>
            <a:r>
              <a:rPr lang="en-US" altLang="zh-TW" sz="1600" dirty="0">
                <a:solidFill>
                  <a:schemeClr val="tx1"/>
                </a:solidFill>
              </a:rPr>
              <a:t>-</a:t>
            </a:r>
            <a:r>
              <a:rPr lang="zh-TW" altLang="en-US" sz="1600" dirty="0">
                <a:solidFill>
                  <a:schemeClr val="tx1"/>
                </a:solidFill>
              </a:rPr>
              <a:t>加工參數</a:t>
            </a:r>
            <a:r>
              <a:rPr lang="en-US" altLang="zh-TW" sz="1600" dirty="0" smtClean="0">
                <a:solidFill>
                  <a:schemeClr val="tx1"/>
                </a:solidFill>
              </a:rPr>
              <a:t>1~3</a:t>
            </a:r>
            <a:r>
              <a:rPr lang="zh-TW" altLang="en-US" sz="1600" dirty="0" smtClean="0">
                <a:solidFill>
                  <a:schemeClr val="tx1"/>
                </a:solidFill>
              </a:rPr>
              <a:t>條件表</a:t>
            </a:r>
          </a:p>
        </p:txBody>
      </p:sp>
      <p:sp>
        <p:nvSpPr>
          <p:cNvPr id="15" name="內容版面配置區 4"/>
          <p:cNvSpPr txBox="1">
            <a:spLocks/>
          </p:cNvSpPr>
          <p:nvPr/>
        </p:nvSpPr>
        <p:spPr>
          <a:xfrm>
            <a:off x="5869742" y="3457458"/>
            <a:ext cx="759658" cy="38409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200" dirty="0" smtClean="0">
                <a:solidFill>
                  <a:schemeClr val="tx1"/>
                </a:solidFill>
              </a:rPr>
              <a:t>主軸</a:t>
            </a:r>
            <a:r>
              <a:rPr lang="en-US" altLang="zh-TW" sz="1200" dirty="0">
                <a:solidFill>
                  <a:schemeClr val="tx1"/>
                </a:solidFill>
              </a:rPr>
              <a:t>-</a:t>
            </a:r>
            <a:r>
              <a:rPr lang="zh-TW" altLang="en-US" sz="1200" dirty="0" smtClean="0">
                <a:solidFill>
                  <a:schemeClr val="tx1"/>
                </a:solidFill>
              </a:rPr>
              <a:t>鐵</a:t>
            </a:r>
          </a:p>
        </p:txBody>
      </p:sp>
      <p:sp>
        <p:nvSpPr>
          <p:cNvPr id="22" name="內容版面配置區 4"/>
          <p:cNvSpPr txBox="1">
            <a:spLocks/>
          </p:cNvSpPr>
          <p:nvPr/>
        </p:nvSpPr>
        <p:spPr>
          <a:xfrm>
            <a:off x="9692442" y="3419358"/>
            <a:ext cx="708858" cy="39064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200" dirty="0" smtClean="0">
                <a:solidFill>
                  <a:schemeClr val="tx1"/>
                </a:solidFill>
              </a:rPr>
              <a:t>主軸</a:t>
            </a:r>
            <a:r>
              <a:rPr lang="en-US" altLang="zh-TW" sz="1200" dirty="0" smtClean="0">
                <a:solidFill>
                  <a:schemeClr val="tx1"/>
                </a:solidFill>
              </a:rPr>
              <a:t>-</a:t>
            </a:r>
            <a:r>
              <a:rPr lang="zh-TW" altLang="en-US" sz="1200" dirty="0" smtClean="0">
                <a:solidFill>
                  <a:schemeClr val="tx1"/>
                </a:solidFill>
              </a:rPr>
              <a:t>鋁</a:t>
            </a:r>
          </a:p>
        </p:txBody>
      </p:sp>
      <p:sp>
        <p:nvSpPr>
          <p:cNvPr id="23" name="內容版面配置區 4"/>
          <p:cNvSpPr txBox="1">
            <a:spLocks/>
          </p:cNvSpPr>
          <p:nvPr/>
        </p:nvSpPr>
        <p:spPr>
          <a:xfrm>
            <a:off x="6022142" y="6186330"/>
            <a:ext cx="759658" cy="38409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sz="1200" dirty="0" smtClean="0">
                <a:solidFill>
                  <a:schemeClr val="tx1"/>
                </a:solidFill>
              </a:rPr>
              <a:t>X</a:t>
            </a:r>
            <a:r>
              <a:rPr lang="zh-TW" altLang="en-US" sz="1200" dirty="0" smtClean="0">
                <a:solidFill>
                  <a:schemeClr val="tx1"/>
                </a:solidFill>
              </a:rPr>
              <a:t>軸</a:t>
            </a:r>
            <a:r>
              <a:rPr lang="en-US" altLang="zh-TW" sz="1200" dirty="0">
                <a:solidFill>
                  <a:schemeClr val="tx1"/>
                </a:solidFill>
              </a:rPr>
              <a:t>-</a:t>
            </a:r>
            <a:r>
              <a:rPr lang="zh-TW" altLang="en-US" sz="1200" dirty="0" smtClean="0">
                <a:solidFill>
                  <a:schemeClr val="tx1"/>
                </a:solidFill>
              </a:rPr>
              <a:t>鐵</a:t>
            </a:r>
          </a:p>
        </p:txBody>
      </p:sp>
      <p:sp>
        <p:nvSpPr>
          <p:cNvPr id="24" name="內容版面配置區 4"/>
          <p:cNvSpPr txBox="1">
            <a:spLocks/>
          </p:cNvSpPr>
          <p:nvPr/>
        </p:nvSpPr>
        <p:spPr>
          <a:xfrm>
            <a:off x="9794042" y="6186330"/>
            <a:ext cx="759658" cy="38409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sz="1200" dirty="0" smtClean="0">
                <a:solidFill>
                  <a:schemeClr val="tx1"/>
                </a:solidFill>
              </a:rPr>
              <a:t>X</a:t>
            </a:r>
            <a:r>
              <a:rPr lang="zh-TW" altLang="en-US" sz="1200" dirty="0" smtClean="0">
                <a:solidFill>
                  <a:schemeClr val="tx1"/>
                </a:solidFill>
              </a:rPr>
              <a:t>軸</a:t>
            </a:r>
            <a:r>
              <a:rPr lang="en-US" altLang="zh-TW" sz="1200" dirty="0" smtClean="0">
                <a:solidFill>
                  <a:schemeClr val="tx1"/>
                </a:solidFill>
              </a:rPr>
              <a:t>-</a:t>
            </a:r>
            <a:r>
              <a:rPr lang="zh-TW" altLang="en-US" sz="1200" dirty="0" smtClean="0">
                <a:solidFill>
                  <a:schemeClr val="tx1"/>
                </a:solidFill>
              </a:rPr>
              <a:t>鋁</a:t>
            </a:r>
          </a:p>
        </p:txBody>
      </p:sp>
      <p:graphicFrame>
        <p:nvGraphicFramePr>
          <p:cNvPr id="17" name="表格 16"/>
          <p:cNvGraphicFramePr>
            <a:graphicFrameLocks noGrp="1"/>
          </p:cNvGraphicFramePr>
          <p:nvPr>
            <p:extLst>
              <p:ext uri="{D42A27DB-BD31-4B8C-83A1-F6EECF244321}">
                <p14:modId xmlns:p14="http://schemas.microsoft.com/office/powerpoint/2010/main" val="2169899084"/>
              </p:ext>
            </p:extLst>
          </p:nvPr>
        </p:nvGraphicFramePr>
        <p:xfrm>
          <a:off x="164382" y="2834547"/>
          <a:ext cx="3813696" cy="2744470"/>
        </p:xfrm>
        <a:graphic>
          <a:graphicData uri="http://schemas.openxmlformats.org/drawingml/2006/table">
            <a:tbl>
              <a:tblPr firstRow="1" firstCol="1" bandRow="1">
                <a:tableStyleId>{5C22544A-7EE6-4342-B048-85BDC9FD1C3A}</a:tableStyleId>
              </a:tblPr>
              <a:tblGrid>
                <a:gridCol w="489471"/>
                <a:gridCol w="476250"/>
                <a:gridCol w="542925"/>
                <a:gridCol w="628650"/>
                <a:gridCol w="1676400"/>
              </a:tblGrid>
              <a:tr h="0">
                <a:tc>
                  <a:txBody>
                    <a:bodyPr/>
                    <a:lstStyle/>
                    <a:p>
                      <a:pPr algn="ctr">
                        <a:lnSpc>
                          <a:spcPct val="150000"/>
                        </a:lnSpc>
                        <a:spcAft>
                          <a:spcPts val="0"/>
                        </a:spcAft>
                      </a:pPr>
                      <a:r>
                        <a:rPr lang="zh-TW" sz="1200" kern="100" dirty="0">
                          <a:effectLst/>
                        </a:rPr>
                        <a:t>加工參數</a:t>
                      </a:r>
                      <a:endParaRPr lang="zh-TW" sz="12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dirty="0">
                          <a:effectLst/>
                        </a:rPr>
                        <a:t>輸入條件</a:t>
                      </a:r>
                      <a:endParaRPr lang="zh-TW" sz="12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a:effectLst/>
                        </a:rPr>
                        <a:t>工件材質</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dirty="0">
                          <a:effectLst/>
                        </a:rPr>
                        <a:t>建模方式</a:t>
                      </a:r>
                      <a:endParaRPr lang="zh-TW" sz="12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dirty="0">
                          <a:effectLst/>
                        </a:rPr>
                        <a:t>誤差值</a:t>
                      </a:r>
                      <a:r>
                        <a:rPr lang="en-US" sz="1200" kern="100" dirty="0">
                          <a:effectLst/>
                        </a:rPr>
                        <a:t>MAPE(%)/</a:t>
                      </a:r>
                      <a:r>
                        <a:rPr lang="zh-TW" sz="1200" kern="100" dirty="0">
                          <a:effectLst/>
                        </a:rPr>
                        <a:t>面積</a:t>
                      </a:r>
                      <a:r>
                        <a:rPr lang="en-US" sz="1200" kern="100" dirty="0">
                          <a:effectLst/>
                        </a:rPr>
                        <a:t>(mm</a:t>
                      </a:r>
                      <a:r>
                        <a:rPr lang="en-US" sz="1200" kern="100" baseline="30000" dirty="0">
                          <a:effectLst/>
                        </a:rPr>
                        <a:t>2</a:t>
                      </a:r>
                      <a:r>
                        <a:rPr lang="en-US" sz="1200" kern="100" dirty="0">
                          <a:effectLst/>
                        </a:rPr>
                        <a:t>)</a:t>
                      </a:r>
                      <a:endParaRPr lang="zh-TW" sz="1200" kern="100" dirty="0">
                        <a:effectLst/>
                        <a:latin typeface="Times New Roman"/>
                        <a:ea typeface="標楷體"/>
                        <a:cs typeface="Times New Roman"/>
                      </a:endParaRPr>
                    </a:p>
                  </a:txBody>
                  <a:tcPr marL="68580" marR="68580" marT="0" marB="0"/>
                </a:tc>
              </a:tr>
              <a:tr h="275590">
                <a:tc rowSpan="8">
                  <a:txBody>
                    <a:bodyPr/>
                    <a:lstStyle/>
                    <a:p>
                      <a:pPr algn="ctr">
                        <a:lnSpc>
                          <a:spcPct val="150000"/>
                        </a:lnSpc>
                        <a:spcAft>
                          <a:spcPts val="0"/>
                        </a:spcAft>
                      </a:pPr>
                      <a:r>
                        <a:rPr lang="en-US" sz="1200" kern="100" dirty="0">
                          <a:effectLst/>
                        </a:rPr>
                        <a:t>1</a:t>
                      </a:r>
                      <a:r>
                        <a:rPr lang="zh-TW" sz="1200" kern="100" dirty="0" smtClean="0">
                          <a:effectLst/>
                        </a:rPr>
                        <a:t>、</a:t>
                      </a:r>
                      <a:endParaRPr lang="en-US" altLang="zh-TW" sz="1200" kern="100" dirty="0" smtClean="0">
                        <a:effectLst/>
                      </a:endParaRPr>
                    </a:p>
                    <a:p>
                      <a:pPr algn="ctr">
                        <a:lnSpc>
                          <a:spcPct val="150000"/>
                        </a:lnSpc>
                        <a:spcAft>
                          <a:spcPts val="0"/>
                        </a:spcAft>
                      </a:pPr>
                      <a:r>
                        <a:rPr lang="en-US" sz="1200" kern="100" dirty="0" smtClean="0">
                          <a:effectLst/>
                        </a:rPr>
                        <a:t>2</a:t>
                      </a:r>
                      <a:r>
                        <a:rPr lang="zh-TW" sz="1200" kern="100" dirty="0" smtClean="0">
                          <a:effectLst/>
                        </a:rPr>
                        <a:t>、</a:t>
                      </a:r>
                      <a:endParaRPr lang="en-US" altLang="zh-TW" sz="1200" kern="100" dirty="0" smtClean="0">
                        <a:effectLst/>
                      </a:endParaRPr>
                    </a:p>
                    <a:p>
                      <a:pPr algn="ctr">
                        <a:lnSpc>
                          <a:spcPct val="150000"/>
                        </a:lnSpc>
                        <a:spcAft>
                          <a:spcPts val="0"/>
                        </a:spcAft>
                      </a:pPr>
                      <a:r>
                        <a:rPr lang="en-US" sz="1200" kern="100" dirty="0" smtClean="0">
                          <a:effectLst/>
                        </a:rPr>
                        <a:t>3</a:t>
                      </a:r>
                      <a:endParaRPr lang="zh-TW" sz="1200" kern="100" dirty="0">
                        <a:effectLst/>
                      </a:endParaRPr>
                    </a:p>
                    <a:p>
                      <a:pPr algn="ctr">
                        <a:lnSpc>
                          <a:spcPct val="150000"/>
                        </a:lnSpc>
                        <a:spcAft>
                          <a:spcPts val="0"/>
                        </a:spcAft>
                      </a:pPr>
                      <a:r>
                        <a:rPr lang="en-US" sz="1200" kern="100" dirty="0">
                          <a:effectLst/>
                        </a:rPr>
                        <a:t> </a:t>
                      </a:r>
                      <a:endParaRPr lang="zh-TW" sz="1200" kern="100" dirty="0">
                        <a:effectLst/>
                        <a:latin typeface="Times New Roman"/>
                        <a:ea typeface="標楷體"/>
                        <a:cs typeface="Times New Roman"/>
                      </a:endParaRPr>
                    </a:p>
                  </a:txBody>
                  <a:tcPr marL="68580" marR="68580" marT="0" marB="0"/>
                </a:tc>
                <a:tc rowSpan="4">
                  <a:txBody>
                    <a:bodyPr/>
                    <a:lstStyle/>
                    <a:p>
                      <a:pPr algn="ctr">
                        <a:lnSpc>
                          <a:spcPct val="150000"/>
                        </a:lnSpc>
                        <a:spcAft>
                          <a:spcPts val="0"/>
                        </a:spcAft>
                      </a:pPr>
                      <a:r>
                        <a:rPr lang="zh-TW" sz="1200" kern="100">
                          <a:effectLst/>
                        </a:rPr>
                        <a:t>主軸</a:t>
                      </a:r>
                      <a:endParaRPr lang="zh-TW" sz="1200" kern="100">
                        <a:effectLst/>
                        <a:latin typeface="Times New Roman"/>
                        <a:ea typeface="標楷體"/>
                        <a:cs typeface="Times New Roman"/>
                      </a:endParaRPr>
                    </a:p>
                  </a:txBody>
                  <a:tcPr marL="68580" marR="68580" marT="0" marB="0"/>
                </a:tc>
                <a:tc rowSpan="2">
                  <a:txBody>
                    <a:bodyPr/>
                    <a:lstStyle/>
                    <a:p>
                      <a:pPr algn="ctr">
                        <a:lnSpc>
                          <a:spcPct val="150000"/>
                        </a:lnSpc>
                        <a:spcAft>
                          <a:spcPts val="0"/>
                        </a:spcAft>
                      </a:pPr>
                      <a:r>
                        <a:rPr lang="zh-TW" sz="1200" kern="100" dirty="0">
                          <a:effectLst/>
                        </a:rPr>
                        <a:t>鐵</a:t>
                      </a:r>
                      <a:endParaRPr lang="zh-TW" sz="12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a:effectLst/>
                        </a:rPr>
                        <a:t>類神經</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dirty="0">
                          <a:effectLst/>
                        </a:rPr>
                        <a:t>12.1(%) / 0.0689 (mm</a:t>
                      </a:r>
                      <a:r>
                        <a:rPr lang="en-US" sz="1200" kern="100" baseline="30000" dirty="0">
                          <a:effectLst/>
                        </a:rPr>
                        <a:t>2</a:t>
                      </a:r>
                      <a:r>
                        <a:rPr lang="en-US" sz="1200" kern="100" dirty="0">
                          <a:effectLst/>
                        </a:rPr>
                        <a:t>)</a:t>
                      </a:r>
                      <a:endParaRPr lang="zh-TW" sz="1200" kern="100" dirty="0">
                        <a:effectLst/>
                        <a:latin typeface="Times New Roman"/>
                        <a:ea typeface="標楷體"/>
                        <a:cs typeface="Times New Roman"/>
                      </a:endParaRPr>
                    </a:p>
                  </a:txBody>
                  <a:tcPr marL="68580" marR="68580" marT="0" marB="0"/>
                </a:tc>
              </a:tr>
              <a:tr h="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lnSpc>
                          <a:spcPct val="150000"/>
                        </a:lnSpc>
                        <a:spcAft>
                          <a:spcPts val="0"/>
                        </a:spcAft>
                      </a:pPr>
                      <a:r>
                        <a:rPr lang="zh-TW" sz="1200" kern="100">
                          <a:effectLst/>
                        </a:rPr>
                        <a:t>複迴歸</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21.4(%) / 0.1395 (mm</a:t>
                      </a:r>
                      <a:r>
                        <a:rPr lang="en-US" sz="1200" kern="100" baseline="30000">
                          <a:effectLst/>
                        </a:rPr>
                        <a:t>2</a:t>
                      </a:r>
                      <a:r>
                        <a:rPr lang="en-US" sz="1200" kern="100">
                          <a:effectLst/>
                        </a:rPr>
                        <a:t>)</a:t>
                      </a:r>
                      <a:endParaRPr lang="zh-TW" sz="1200" kern="100">
                        <a:effectLst/>
                        <a:latin typeface="Times New Roman"/>
                        <a:ea typeface="標楷體"/>
                        <a:cs typeface="Times New Roman"/>
                      </a:endParaRPr>
                    </a:p>
                  </a:txBody>
                  <a:tcPr marL="68580" marR="68580" marT="0" marB="0"/>
                </a:tc>
              </a:tr>
              <a:tr h="0">
                <a:tc vMerge="1">
                  <a:txBody>
                    <a:bodyPr/>
                    <a:lstStyle/>
                    <a:p>
                      <a:endParaRPr lang="zh-TW" altLang="en-US"/>
                    </a:p>
                  </a:txBody>
                  <a:tcPr/>
                </a:tc>
                <a:tc vMerge="1">
                  <a:txBody>
                    <a:bodyPr/>
                    <a:lstStyle/>
                    <a:p>
                      <a:endParaRPr lang="zh-TW" altLang="en-US"/>
                    </a:p>
                  </a:txBody>
                  <a:tcPr/>
                </a:tc>
                <a:tc rowSpan="2">
                  <a:txBody>
                    <a:bodyPr/>
                    <a:lstStyle/>
                    <a:p>
                      <a:pPr algn="ctr">
                        <a:lnSpc>
                          <a:spcPct val="150000"/>
                        </a:lnSpc>
                        <a:spcAft>
                          <a:spcPts val="0"/>
                        </a:spcAft>
                      </a:pPr>
                      <a:r>
                        <a:rPr lang="zh-TW" sz="1200" kern="100">
                          <a:effectLst/>
                        </a:rPr>
                        <a:t>鋁</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a:effectLst/>
                        </a:rPr>
                        <a:t>類神經</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20.8(%) / 0.1371 (mm</a:t>
                      </a:r>
                      <a:r>
                        <a:rPr lang="en-US" sz="1200" kern="100" baseline="30000">
                          <a:effectLst/>
                        </a:rPr>
                        <a:t>2</a:t>
                      </a:r>
                      <a:r>
                        <a:rPr lang="en-US" sz="1200" kern="100">
                          <a:effectLst/>
                        </a:rPr>
                        <a:t>)</a:t>
                      </a:r>
                      <a:endParaRPr lang="zh-TW" sz="1200" kern="100">
                        <a:effectLst/>
                        <a:latin typeface="Times New Roman"/>
                        <a:ea typeface="標楷體"/>
                        <a:cs typeface="Times New Roman"/>
                      </a:endParaRPr>
                    </a:p>
                  </a:txBody>
                  <a:tcPr marL="68580" marR="68580" marT="0" marB="0"/>
                </a:tc>
              </a:tr>
              <a:tr h="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lnSpc>
                          <a:spcPct val="150000"/>
                        </a:lnSpc>
                        <a:spcAft>
                          <a:spcPts val="0"/>
                        </a:spcAft>
                      </a:pPr>
                      <a:r>
                        <a:rPr lang="zh-TW" sz="1200" kern="100">
                          <a:effectLst/>
                        </a:rPr>
                        <a:t>複迴歸</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25.4(%) / 0.1647 (mm</a:t>
                      </a:r>
                      <a:r>
                        <a:rPr lang="en-US" sz="1200" kern="100" baseline="30000">
                          <a:effectLst/>
                        </a:rPr>
                        <a:t>2</a:t>
                      </a:r>
                      <a:r>
                        <a:rPr lang="en-US" sz="1200" kern="100">
                          <a:effectLst/>
                        </a:rPr>
                        <a:t>)</a:t>
                      </a:r>
                      <a:endParaRPr lang="zh-TW" sz="1200" kern="100">
                        <a:effectLst/>
                        <a:latin typeface="Times New Roman"/>
                        <a:ea typeface="標楷體"/>
                        <a:cs typeface="Times New Roman"/>
                      </a:endParaRPr>
                    </a:p>
                  </a:txBody>
                  <a:tcPr marL="68580" marR="68580" marT="0" marB="0"/>
                </a:tc>
              </a:tr>
              <a:tr h="0">
                <a:tc vMerge="1">
                  <a:txBody>
                    <a:bodyPr/>
                    <a:lstStyle/>
                    <a:p>
                      <a:endParaRPr lang="zh-TW" altLang="en-US"/>
                    </a:p>
                  </a:txBody>
                  <a:tcPr/>
                </a:tc>
                <a:tc rowSpan="4">
                  <a:txBody>
                    <a:bodyPr/>
                    <a:lstStyle/>
                    <a:p>
                      <a:pPr algn="ctr">
                        <a:lnSpc>
                          <a:spcPct val="150000"/>
                        </a:lnSpc>
                        <a:spcAft>
                          <a:spcPts val="0"/>
                        </a:spcAft>
                      </a:pPr>
                      <a:r>
                        <a:rPr lang="en-US" sz="1200" kern="100">
                          <a:effectLst/>
                        </a:rPr>
                        <a:t>X</a:t>
                      </a:r>
                      <a:r>
                        <a:rPr lang="zh-TW" sz="1200" kern="100">
                          <a:effectLst/>
                        </a:rPr>
                        <a:t>軸</a:t>
                      </a:r>
                      <a:endParaRPr lang="zh-TW" sz="1200" kern="100">
                        <a:effectLst/>
                        <a:latin typeface="Times New Roman"/>
                        <a:ea typeface="標楷體"/>
                        <a:cs typeface="Times New Roman"/>
                      </a:endParaRPr>
                    </a:p>
                  </a:txBody>
                  <a:tcPr marL="68580" marR="68580" marT="0" marB="0"/>
                </a:tc>
                <a:tc rowSpan="2">
                  <a:txBody>
                    <a:bodyPr/>
                    <a:lstStyle/>
                    <a:p>
                      <a:pPr algn="ctr">
                        <a:lnSpc>
                          <a:spcPct val="150000"/>
                        </a:lnSpc>
                        <a:spcAft>
                          <a:spcPts val="0"/>
                        </a:spcAft>
                      </a:pPr>
                      <a:r>
                        <a:rPr lang="zh-TW" sz="1200" kern="100" dirty="0">
                          <a:effectLst/>
                        </a:rPr>
                        <a:t>鐵</a:t>
                      </a:r>
                      <a:endParaRPr lang="zh-TW" sz="12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a:effectLst/>
                        </a:rPr>
                        <a:t>類神經</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tabLst>
                          <a:tab pos="966470" algn="ctr"/>
                        </a:tabLst>
                      </a:pPr>
                      <a:r>
                        <a:rPr lang="en-US" sz="1200" kern="100" dirty="0" smtClean="0">
                          <a:effectLst/>
                        </a:rPr>
                        <a:t>14.5</a:t>
                      </a:r>
                      <a:r>
                        <a:rPr lang="en-US" sz="1200" kern="100" dirty="0">
                          <a:effectLst/>
                        </a:rPr>
                        <a:t>(%) /0.0994 (mm</a:t>
                      </a:r>
                      <a:r>
                        <a:rPr lang="en-US" sz="1200" kern="100" baseline="30000" dirty="0">
                          <a:effectLst/>
                        </a:rPr>
                        <a:t>2</a:t>
                      </a:r>
                      <a:r>
                        <a:rPr lang="en-US" sz="1200" kern="100" dirty="0">
                          <a:effectLst/>
                        </a:rPr>
                        <a:t>)</a:t>
                      </a:r>
                      <a:endParaRPr lang="zh-TW" sz="1200" kern="100" dirty="0">
                        <a:effectLst/>
                        <a:latin typeface="Times New Roman"/>
                        <a:ea typeface="標楷體"/>
                        <a:cs typeface="Times New Roman"/>
                      </a:endParaRPr>
                    </a:p>
                  </a:txBody>
                  <a:tcPr marL="68580" marR="68580" marT="0" marB="0"/>
                </a:tc>
              </a:tr>
              <a:tr h="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lnSpc>
                          <a:spcPct val="150000"/>
                        </a:lnSpc>
                        <a:spcAft>
                          <a:spcPts val="0"/>
                        </a:spcAft>
                      </a:pPr>
                      <a:r>
                        <a:rPr lang="zh-TW" sz="1200" kern="100">
                          <a:effectLst/>
                        </a:rPr>
                        <a:t>複迴歸</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dirty="0">
                          <a:effectLst/>
                        </a:rPr>
                        <a:t>37.0(%) / 0.2229 (mm</a:t>
                      </a:r>
                      <a:r>
                        <a:rPr lang="en-US" sz="1200" kern="100" baseline="30000" dirty="0">
                          <a:effectLst/>
                        </a:rPr>
                        <a:t>2</a:t>
                      </a:r>
                      <a:r>
                        <a:rPr lang="en-US" sz="1200" kern="100" dirty="0">
                          <a:effectLst/>
                        </a:rPr>
                        <a:t>)</a:t>
                      </a:r>
                      <a:endParaRPr lang="zh-TW" sz="1200" kern="100" dirty="0">
                        <a:effectLst/>
                        <a:latin typeface="Times New Roman"/>
                        <a:ea typeface="標楷體"/>
                        <a:cs typeface="Times New Roman"/>
                      </a:endParaRPr>
                    </a:p>
                  </a:txBody>
                  <a:tcPr marL="68580" marR="68580" marT="0" marB="0"/>
                </a:tc>
              </a:tr>
              <a:tr h="40640">
                <a:tc vMerge="1">
                  <a:txBody>
                    <a:bodyPr/>
                    <a:lstStyle/>
                    <a:p>
                      <a:endParaRPr lang="zh-TW" altLang="en-US"/>
                    </a:p>
                  </a:txBody>
                  <a:tcPr/>
                </a:tc>
                <a:tc vMerge="1">
                  <a:txBody>
                    <a:bodyPr/>
                    <a:lstStyle/>
                    <a:p>
                      <a:endParaRPr lang="zh-TW" altLang="en-US"/>
                    </a:p>
                  </a:txBody>
                  <a:tcPr/>
                </a:tc>
                <a:tc rowSpan="2">
                  <a:txBody>
                    <a:bodyPr/>
                    <a:lstStyle/>
                    <a:p>
                      <a:pPr algn="ctr">
                        <a:lnSpc>
                          <a:spcPct val="150000"/>
                        </a:lnSpc>
                        <a:spcAft>
                          <a:spcPts val="0"/>
                        </a:spcAft>
                      </a:pPr>
                      <a:r>
                        <a:rPr lang="zh-TW" sz="1200" kern="100">
                          <a:effectLst/>
                        </a:rPr>
                        <a:t>鋁</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a:effectLst/>
                        </a:rPr>
                        <a:t>類神經</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20.0(%) /0.1057 (mm</a:t>
                      </a:r>
                      <a:r>
                        <a:rPr lang="en-US" sz="1200" kern="100" baseline="30000">
                          <a:effectLst/>
                        </a:rPr>
                        <a:t>2</a:t>
                      </a:r>
                      <a:r>
                        <a:rPr lang="en-US" sz="1200" kern="100">
                          <a:effectLst/>
                        </a:rPr>
                        <a:t>)</a:t>
                      </a:r>
                      <a:endParaRPr lang="zh-TW" sz="1200" kern="100">
                        <a:effectLst/>
                        <a:latin typeface="Times New Roman"/>
                        <a:ea typeface="標楷體"/>
                        <a:cs typeface="Times New Roman"/>
                      </a:endParaRPr>
                    </a:p>
                  </a:txBody>
                  <a:tcPr marL="68580" marR="68580" marT="0" marB="0"/>
                </a:tc>
              </a:tr>
              <a:tr h="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lnSpc>
                          <a:spcPct val="150000"/>
                        </a:lnSpc>
                        <a:spcAft>
                          <a:spcPts val="0"/>
                        </a:spcAft>
                      </a:pPr>
                      <a:r>
                        <a:rPr lang="zh-TW" sz="1200" kern="100" dirty="0">
                          <a:effectLst/>
                        </a:rPr>
                        <a:t>複迴歸</a:t>
                      </a:r>
                      <a:endParaRPr lang="zh-TW" sz="12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dirty="0">
                          <a:effectLst/>
                        </a:rPr>
                        <a:t>51.3(%) /0.2317 (mm</a:t>
                      </a:r>
                      <a:r>
                        <a:rPr lang="en-US" sz="1200" kern="100" baseline="30000" dirty="0">
                          <a:effectLst/>
                        </a:rPr>
                        <a:t>2</a:t>
                      </a:r>
                      <a:r>
                        <a:rPr lang="en-US" sz="1200" kern="100" dirty="0">
                          <a:effectLst/>
                        </a:rPr>
                        <a:t>)</a:t>
                      </a:r>
                      <a:endParaRPr lang="zh-TW" sz="1200" kern="100" dirty="0">
                        <a:effectLst/>
                        <a:latin typeface="Times New Roman"/>
                        <a:ea typeface="標楷體"/>
                        <a:cs typeface="Times New Roman"/>
                      </a:endParaRPr>
                    </a:p>
                  </a:txBody>
                  <a:tcPr marL="68580" marR="68580" marT="0" marB="0"/>
                </a:tc>
              </a:tr>
            </a:tbl>
          </a:graphicData>
        </a:graphic>
      </p:graphicFrame>
      <p:graphicFrame>
        <p:nvGraphicFramePr>
          <p:cNvPr id="21" name="圖表 20"/>
          <p:cNvGraphicFramePr/>
          <p:nvPr>
            <p:extLst>
              <p:ext uri="{D42A27DB-BD31-4B8C-83A1-F6EECF244321}">
                <p14:modId xmlns:p14="http://schemas.microsoft.com/office/powerpoint/2010/main" val="3191899151"/>
              </p:ext>
            </p:extLst>
          </p:nvPr>
        </p:nvGraphicFramePr>
        <p:xfrm>
          <a:off x="4388845" y="1274679"/>
          <a:ext cx="3420000" cy="234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圖表 24"/>
          <p:cNvGraphicFramePr/>
          <p:nvPr>
            <p:extLst>
              <p:ext uri="{D42A27DB-BD31-4B8C-83A1-F6EECF244321}">
                <p14:modId xmlns:p14="http://schemas.microsoft.com/office/powerpoint/2010/main" val="2900934182"/>
              </p:ext>
            </p:extLst>
          </p:nvPr>
        </p:nvGraphicFramePr>
        <p:xfrm>
          <a:off x="8246436" y="1187796"/>
          <a:ext cx="3420000" cy="234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6" name="圖表 25"/>
          <p:cNvGraphicFramePr/>
          <p:nvPr>
            <p:extLst>
              <p:ext uri="{D42A27DB-BD31-4B8C-83A1-F6EECF244321}">
                <p14:modId xmlns:p14="http://schemas.microsoft.com/office/powerpoint/2010/main" val="2400630036"/>
              </p:ext>
            </p:extLst>
          </p:nvPr>
        </p:nvGraphicFramePr>
        <p:xfrm>
          <a:off x="4539571" y="3947944"/>
          <a:ext cx="3420000" cy="23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7" name="圖表 26"/>
          <p:cNvGraphicFramePr/>
          <p:nvPr>
            <p:extLst>
              <p:ext uri="{D42A27DB-BD31-4B8C-83A1-F6EECF244321}">
                <p14:modId xmlns:p14="http://schemas.microsoft.com/office/powerpoint/2010/main" val="3672082241"/>
              </p:ext>
            </p:extLst>
          </p:nvPr>
        </p:nvGraphicFramePr>
        <p:xfrm>
          <a:off x="8264912" y="3968040"/>
          <a:ext cx="3420000" cy="2340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0331445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normAutofit/>
          </a:bodyPr>
          <a:lstStyle/>
          <a:p>
            <a:r>
              <a:rPr lang="en-US" altLang="zh-TW" sz="4000" b="1" dirty="0"/>
              <a:t>4.</a:t>
            </a:r>
            <a:r>
              <a:rPr lang="zh-TW" altLang="en-US" sz="4000" b="1" dirty="0"/>
              <a:t> 實驗分析 </a:t>
            </a:r>
            <a:r>
              <a:rPr lang="en-US" altLang="zh-TW" sz="4000" b="1" dirty="0"/>
              <a:t>–</a:t>
            </a:r>
            <a:r>
              <a:rPr lang="zh-TW" altLang="en-US" sz="4000" b="1" dirty="0"/>
              <a:t> </a:t>
            </a:r>
            <a:r>
              <a:rPr lang="zh-TW" altLang="en-US" sz="4000" b="1" dirty="0" smtClean="0"/>
              <a:t>實驗結果分析</a:t>
            </a:r>
            <a:r>
              <a:rPr lang="en-US" altLang="zh-TW" sz="4000" b="1" dirty="0" smtClean="0"/>
              <a:t>(</a:t>
            </a:r>
            <a:r>
              <a:rPr lang="zh-TW" altLang="en-US" sz="4000" b="1" dirty="0"/>
              <a:t>結果分析</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53</a:t>
            </a:fld>
            <a:endParaRPr altLang="en-US" dirty="0">
              <a:solidFill>
                <a:prstClr val="black">
                  <a:tint val="75000"/>
                </a:prstClr>
              </a:solidFill>
            </a:endParaRPr>
          </a:p>
        </p:txBody>
      </p:sp>
      <p:sp>
        <p:nvSpPr>
          <p:cNvPr id="6" name="內容版面配置區 5"/>
          <p:cNvSpPr>
            <a:spLocks noGrp="1"/>
          </p:cNvSpPr>
          <p:nvPr>
            <p:ph idx="1"/>
          </p:nvPr>
        </p:nvSpPr>
        <p:spPr>
          <a:xfrm>
            <a:off x="-37326" y="1604401"/>
            <a:ext cx="4058444" cy="633974"/>
          </a:xfrm>
        </p:spPr>
        <p:txBody>
          <a:bodyPr>
            <a:normAutofit/>
          </a:bodyPr>
          <a:lstStyle/>
          <a:p>
            <a:pPr marL="342900" lvl="0" indent="-342900">
              <a:buFont typeface="Wingdings" panose="05000000000000000000" pitchFamily="2" charset="2"/>
              <a:buChar char="l"/>
            </a:pPr>
            <a:r>
              <a:rPr lang="zh-TW" altLang="en-US" b="1" dirty="0" smtClean="0">
                <a:latin typeface="+mn-ea"/>
              </a:rPr>
              <a:t>僅使用加工參數</a:t>
            </a:r>
            <a:r>
              <a:rPr lang="en-US" altLang="zh-TW" b="1" dirty="0" smtClean="0">
                <a:latin typeface="+mn-ea"/>
              </a:rPr>
              <a:t>1</a:t>
            </a:r>
            <a:r>
              <a:rPr lang="zh-TW" altLang="en-US" b="1" dirty="0" smtClean="0">
                <a:latin typeface="+mn-ea"/>
              </a:rPr>
              <a:t>作為預測資料</a:t>
            </a:r>
            <a:endParaRPr lang="en-US" altLang="zh-TW" dirty="0">
              <a:latin typeface="+mn-ea"/>
            </a:endParaRPr>
          </a:p>
        </p:txBody>
      </p:sp>
      <p:graphicFrame>
        <p:nvGraphicFramePr>
          <p:cNvPr id="5" name="表格 4"/>
          <p:cNvGraphicFramePr>
            <a:graphicFrameLocks noGrp="1"/>
          </p:cNvGraphicFramePr>
          <p:nvPr>
            <p:extLst>
              <p:ext uri="{D42A27DB-BD31-4B8C-83A1-F6EECF244321}">
                <p14:modId xmlns:p14="http://schemas.microsoft.com/office/powerpoint/2010/main" val="2942901514"/>
              </p:ext>
            </p:extLst>
          </p:nvPr>
        </p:nvGraphicFramePr>
        <p:xfrm>
          <a:off x="145854" y="2823369"/>
          <a:ext cx="3733164" cy="2744470"/>
        </p:xfrm>
        <a:graphic>
          <a:graphicData uri="http://schemas.openxmlformats.org/drawingml/2006/table">
            <a:tbl>
              <a:tblPr firstRow="1" firstCol="1" bandRow="1">
                <a:tableStyleId>{5C22544A-7EE6-4342-B048-85BDC9FD1C3A}</a:tableStyleId>
              </a:tblPr>
              <a:tblGrid>
                <a:gridCol w="479988"/>
                <a:gridCol w="480561"/>
                <a:gridCol w="497724"/>
                <a:gridCol w="598491"/>
                <a:gridCol w="1676400"/>
              </a:tblGrid>
              <a:tr h="0">
                <a:tc>
                  <a:txBody>
                    <a:bodyPr/>
                    <a:lstStyle/>
                    <a:p>
                      <a:pPr algn="ctr">
                        <a:lnSpc>
                          <a:spcPct val="150000"/>
                        </a:lnSpc>
                        <a:spcAft>
                          <a:spcPts val="0"/>
                        </a:spcAft>
                      </a:pPr>
                      <a:r>
                        <a:rPr lang="zh-TW" sz="1200" kern="100" dirty="0">
                          <a:effectLst/>
                        </a:rPr>
                        <a:t>加工參數</a:t>
                      </a:r>
                      <a:endParaRPr lang="zh-TW" sz="12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dirty="0">
                          <a:effectLst/>
                        </a:rPr>
                        <a:t>輸入條件</a:t>
                      </a:r>
                      <a:endParaRPr lang="zh-TW" sz="12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a:effectLst/>
                        </a:rPr>
                        <a:t>工件材質</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dirty="0">
                          <a:effectLst/>
                        </a:rPr>
                        <a:t>建模方式</a:t>
                      </a:r>
                      <a:endParaRPr lang="zh-TW" sz="12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a:effectLst/>
                        </a:rPr>
                        <a:t>誤差值</a:t>
                      </a:r>
                      <a:r>
                        <a:rPr lang="en-US" sz="1200" kern="100">
                          <a:effectLst/>
                        </a:rPr>
                        <a:t>MAPE(%)/</a:t>
                      </a:r>
                      <a:r>
                        <a:rPr lang="zh-TW" sz="1200" kern="100">
                          <a:effectLst/>
                        </a:rPr>
                        <a:t>面積</a:t>
                      </a:r>
                      <a:r>
                        <a:rPr lang="en-US" sz="1200" kern="100">
                          <a:effectLst/>
                        </a:rPr>
                        <a:t>(mm</a:t>
                      </a:r>
                      <a:r>
                        <a:rPr lang="en-US" sz="1200" kern="100" baseline="30000">
                          <a:effectLst/>
                        </a:rPr>
                        <a:t>2</a:t>
                      </a:r>
                      <a:r>
                        <a:rPr lang="en-US" sz="1200" kern="100">
                          <a:effectLst/>
                        </a:rPr>
                        <a:t>)</a:t>
                      </a:r>
                      <a:endParaRPr lang="zh-TW" sz="1200" kern="100">
                        <a:effectLst/>
                        <a:latin typeface="Times New Roman"/>
                        <a:ea typeface="標楷體"/>
                        <a:cs typeface="Times New Roman"/>
                      </a:endParaRPr>
                    </a:p>
                  </a:txBody>
                  <a:tcPr marL="68580" marR="68580" marT="0" marB="0"/>
                </a:tc>
              </a:tr>
              <a:tr h="275590">
                <a:tc rowSpan="8">
                  <a:txBody>
                    <a:bodyPr/>
                    <a:lstStyle/>
                    <a:p>
                      <a:pPr algn="ctr">
                        <a:lnSpc>
                          <a:spcPct val="150000"/>
                        </a:lnSpc>
                        <a:spcAft>
                          <a:spcPts val="0"/>
                        </a:spcAft>
                      </a:pPr>
                      <a:r>
                        <a:rPr lang="en-US" sz="1200" kern="100">
                          <a:effectLst/>
                        </a:rPr>
                        <a:t>1</a:t>
                      </a:r>
                      <a:endParaRPr lang="zh-TW" sz="1200" kern="100">
                        <a:effectLst/>
                      </a:endParaRPr>
                    </a:p>
                    <a:p>
                      <a:pPr algn="ctr">
                        <a:lnSpc>
                          <a:spcPct val="150000"/>
                        </a:lnSpc>
                        <a:spcAft>
                          <a:spcPts val="0"/>
                        </a:spcAft>
                      </a:pPr>
                      <a:r>
                        <a:rPr lang="en-US" sz="1200" kern="100">
                          <a:effectLst/>
                        </a:rPr>
                        <a:t> </a:t>
                      </a:r>
                      <a:endParaRPr lang="zh-TW" sz="1200" kern="100">
                        <a:effectLst/>
                        <a:latin typeface="Times New Roman"/>
                        <a:ea typeface="標楷體"/>
                        <a:cs typeface="Times New Roman"/>
                      </a:endParaRPr>
                    </a:p>
                  </a:txBody>
                  <a:tcPr marL="68580" marR="68580" marT="0" marB="0"/>
                </a:tc>
                <a:tc rowSpan="4">
                  <a:txBody>
                    <a:bodyPr/>
                    <a:lstStyle/>
                    <a:p>
                      <a:pPr algn="ctr">
                        <a:lnSpc>
                          <a:spcPct val="150000"/>
                        </a:lnSpc>
                        <a:spcAft>
                          <a:spcPts val="0"/>
                        </a:spcAft>
                      </a:pPr>
                      <a:r>
                        <a:rPr lang="zh-TW" sz="1200" kern="100">
                          <a:effectLst/>
                        </a:rPr>
                        <a:t>主軸</a:t>
                      </a:r>
                      <a:endParaRPr lang="zh-TW" sz="1200" kern="100">
                        <a:effectLst/>
                        <a:latin typeface="Times New Roman"/>
                        <a:ea typeface="標楷體"/>
                        <a:cs typeface="Times New Roman"/>
                      </a:endParaRPr>
                    </a:p>
                  </a:txBody>
                  <a:tcPr marL="68580" marR="68580" marT="0" marB="0"/>
                </a:tc>
                <a:tc rowSpan="2">
                  <a:txBody>
                    <a:bodyPr/>
                    <a:lstStyle/>
                    <a:p>
                      <a:pPr algn="ctr">
                        <a:lnSpc>
                          <a:spcPct val="150000"/>
                        </a:lnSpc>
                        <a:spcAft>
                          <a:spcPts val="0"/>
                        </a:spcAft>
                      </a:pPr>
                      <a:r>
                        <a:rPr lang="zh-TW" sz="1200" kern="100">
                          <a:effectLst/>
                        </a:rPr>
                        <a:t>鐵</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a:effectLst/>
                        </a:rPr>
                        <a:t>類神經</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6.4(%) / 0.0340 (mm</a:t>
                      </a:r>
                      <a:r>
                        <a:rPr lang="en-US" sz="1200" kern="100" baseline="30000">
                          <a:effectLst/>
                        </a:rPr>
                        <a:t>2</a:t>
                      </a:r>
                      <a:r>
                        <a:rPr lang="en-US" sz="1200" kern="100">
                          <a:effectLst/>
                        </a:rPr>
                        <a:t>)</a:t>
                      </a:r>
                      <a:endParaRPr lang="zh-TW" sz="1200" kern="100">
                        <a:effectLst/>
                        <a:latin typeface="Times New Roman"/>
                        <a:ea typeface="標楷體"/>
                        <a:cs typeface="Times New Roman"/>
                      </a:endParaRPr>
                    </a:p>
                  </a:txBody>
                  <a:tcPr marL="68580" marR="68580" marT="0" marB="0"/>
                </a:tc>
              </a:tr>
              <a:tr h="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lnSpc>
                          <a:spcPct val="150000"/>
                        </a:lnSpc>
                        <a:spcAft>
                          <a:spcPts val="0"/>
                        </a:spcAft>
                      </a:pPr>
                      <a:r>
                        <a:rPr lang="zh-TW" sz="1200" kern="100">
                          <a:effectLst/>
                        </a:rPr>
                        <a:t>複迴歸</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dirty="0">
                          <a:effectLst/>
                        </a:rPr>
                        <a:t>11.6(%) / 0.0656 (mm</a:t>
                      </a:r>
                      <a:r>
                        <a:rPr lang="en-US" sz="1200" kern="100" baseline="30000" dirty="0">
                          <a:effectLst/>
                        </a:rPr>
                        <a:t>2</a:t>
                      </a:r>
                      <a:r>
                        <a:rPr lang="en-US" sz="1200" kern="100" dirty="0">
                          <a:effectLst/>
                        </a:rPr>
                        <a:t>)</a:t>
                      </a:r>
                      <a:endParaRPr lang="zh-TW" sz="1200" kern="100" dirty="0">
                        <a:effectLst/>
                        <a:latin typeface="Times New Roman"/>
                        <a:ea typeface="標楷體"/>
                        <a:cs typeface="Times New Roman"/>
                      </a:endParaRPr>
                    </a:p>
                  </a:txBody>
                  <a:tcPr marL="68580" marR="68580" marT="0" marB="0"/>
                </a:tc>
              </a:tr>
              <a:tr h="0">
                <a:tc vMerge="1">
                  <a:txBody>
                    <a:bodyPr/>
                    <a:lstStyle/>
                    <a:p>
                      <a:endParaRPr lang="zh-TW" altLang="en-US"/>
                    </a:p>
                  </a:txBody>
                  <a:tcPr/>
                </a:tc>
                <a:tc vMerge="1">
                  <a:txBody>
                    <a:bodyPr/>
                    <a:lstStyle/>
                    <a:p>
                      <a:endParaRPr lang="zh-TW" altLang="en-US"/>
                    </a:p>
                  </a:txBody>
                  <a:tcPr/>
                </a:tc>
                <a:tc rowSpan="2">
                  <a:txBody>
                    <a:bodyPr/>
                    <a:lstStyle/>
                    <a:p>
                      <a:pPr algn="ctr">
                        <a:lnSpc>
                          <a:spcPct val="150000"/>
                        </a:lnSpc>
                        <a:spcAft>
                          <a:spcPts val="0"/>
                        </a:spcAft>
                      </a:pPr>
                      <a:r>
                        <a:rPr lang="zh-TW" sz="1200" kern="100">
                          <a:effectLst/>
                        </a:rPr>
                        <a:t>鋁</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a:effectLst/>
                        </a:rPr>
                        <a:t>類神經</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 7.9(%) / 0.0479(mm</a:t>
                      </a:r>
                      <a:r>
                        <a:rPr lang="en-US" sz="1200" kern="100" baseline="30000">
                          <a:effectLst/>
                        </a:rPr>
                        <a:t>2</a:t>
                      </a:r>
                      <a:r>
                        <a:rPr lang="en-US" sz="1200" kern="100">
                          <a:effectLst/>
                        </a:rPr>
                        <a:t>)</a:t>
                      </a:r>
                      <a:endParaRPr lang="zh-TW" sz="1200" kern="100">
                        <a:effectLst/>
                        <a:latin typeface="Times New Roman"/>
                        <a:ea typeface="標楷體"/>
                        <a:cs typeface="Times New Roman"/>
                      </a:endParaRPr>
                    </a:p>
                  </a:txBody>
                  <a:tcPr marL="68580" marR="68580" marT="0" marB="0"/>
                </a:tc>
              </a:tr>
              <a:tr h="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lnSpc>
                          <a:spcPct val="150000"/>
                        </a:lnSpc>
                        <a:spcAft>
                          <a:spcPts val="0"/>
                        </a:spcAft>
                      </a:pPr>
                      <a:r>
                        <a:rPr lang="zh-TW" sz="1200" kern="100">
                          <a:effectLst/>
                        </a:rPr>
                        <a:t>複迴歸</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12.5(%) / 0.0668(mm</a:t>
                      </a:r>
                      <a:r>
                        <a:rPr lang="en-US" sz="1200" kern="100" baseline="30000">
                          <a:effectLst/>
                        </a:rPr>
                        <a:t>2</a:t>
                      </a:r>
                      <a:r>
                        <a:rPr lang="en-US" sz="1200" kern="100">
                          <a:effectLst/>
                        </a:rPr>
                        <a:t>)</a:t>
                      </a:r>
                      <a:endParaRPr lang="zh-TW" sz="1200" kern="100">
                        <a:effectLst/>
                        <a:latin typeface="Times New Roman"/>
                        <a:ea typeface="標楷體"/>
                        <a:cs typeface="Times New Roman"/>
                      </a:endParaRPr>
                    </a:p>
                  </a:txBody>
                  <a:tcPr marL="68580" marR="68580" marT="0" marB="0"/>
                </a:tc>
              </a:tr>
              <a:tr h="0">
                <a:tc vMerge="1">
                  <a:txBody>
                    <a:bodyPr/>
                    <a:lstStyle/>
                    <a:p>
                      <a:endParaRPr lang="zh-TW" altLang="en-US"/>
                    </a:p>
                  </a:txBody>
                  <a:tcPr/>
                </a:tc>
                <a:tc rowSpan="4">
                  <a:txBody>
                    <a:bodyPr/>
                    <a:lstStyle/>
                    <a:p>
                      <a:pPr algn="ctr">
                        <a:lnSpc>
                          <a:spcPct val="150000"/>
                        </a:lnSpc>
                        <a:spcAft>
                          <a:spcPts val="0"/>
                        </a:spcAft>
                      </a:pPr>
                      <a:r>
                        <a:rPr lang="en-US" sz="1200" kern="100">
                          <a:effectLst/>
                        </a:rPr>
                        <a:t>X</a:t>
                      </a:r>
                      <a:r>
                        <a:rPr lang="zh-TW" sz="1200" kern="100">
                          <a:effectLst/>
                        </a:rPr>
                        <a:t>軸</a:t>
                      </a:r>
                      <a:endParaRPr lang="zh-TW" sz="1200" kern="100">
                        <a:effectLst/>
                        <a:latin typeface="Times New Roman"/>
                        <a:ea typeface="標楷體"/>
                        <a:cs typeface="Times New Roman"/>
                      </a:endParaRPr>
                    </a:p>
                  </a:txBody>
                  <a:tcPr marL="68580" marR="68580" marT="0" marB="0"/>
                </a:tc>
                <a:tc rowSpan="2">
                  <a:txBody>
                    <a:bodyPr/>
                    <a:lstStyle/>
                    <a:p>
                      <a:pPr algn="ctr">
                        <a:lnSpc>
                          <a:spcPct val="150000"/>
                        </a:lnSpc>
                        <a:spcAft>
                          <a:spcPts val="0"/>
                        </a:spcAft>
                      </a:pPr>
                      <a:r>
                        <a:rPr lang="zh-TW" sz="1200" kern="100">
                          <a:effectLst/>
                        </a:rPr>
                        <a:t>鐵</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a:effectLst/>
                        </a:rPr>
                        <a:t>類神經</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dirty="0">
                          <a:effectLst/>
                        </a:rPr>
                        <a:t> 9.1(%) / 0.0563(mm</a:t>
                      </a:r>
                      <a:r>
                        <a:rPr lang="en-US" sz="1200" kern="100" baseline="30000" dirty="0">
                          <a:effectLst/>
                        </a:rPr>
                        <a:t>2</a:t>
                      </a:r>
                      <a:r>
                        <a:rPr lang="en-US" sz="1200" kern="100" dirty="0">
                          <a:effectLst/>
                        </a:rPr>
                        <a:t>)</a:t>
                      </a:r>
                      <a:endParaRPr lang="zh-TW" sz="1200" kern="100" dirty="0">
                        <a:effectLst/>
                        <a:latin typeface="Times New Roman"/>
                        <a:ea typeface="標楷體"/>
                        <a:cs typeface="Times New Roman"/>
                      </a:endParaRPr>
                    </a:p>
                  </a:txBody>
                  <a:tcPr marL="68580" marR="68580" marT="0" marB="0"/>
                </a:tc>
              </a:tr>
              <a:tr h="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lnSpc>
                          <a:spcPct val="150000"/>
                        </a:lnSpc>
                        <a:spcAft>
                          <a:spcPts val="0"/>
                        </a:spcAft>
                      </a:pPr>
                      <a:r>
                        <a:rPr lang="zh-TW" sz="1200" kern="100">
                          <a:effectLst/>
                        </a:rPr>
                        <a:t>複迴歸</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a:effectLst/>
                        </a:rPr>
                        <a:t> 18.7(%) / 0.1989(mm</a:t>
                      </a:r>
                      <a:r>
                        <a:rPr lang="en-US" sz="1200" kern="100" baseline="30000">
                          <a:effectLst/>
                        </a:rPr>
                        <a:t>2</a:t>
                      </a:r>
                      <a:r>
                        <a:rPr lang="en-US" sz="1200" kern="100">
                          <a:effectLst/>
                        </a:rPr>
                        <a:t>)</a:t>
                      </a:r>
                      <a:endParaRPr lang="zh-TW" sz="1200" kern="100">
                        <a:effectLst/>
                        <a:latin typeface="Times New Roman"/>
                        <a:ea typeface="標楷體"/>
                        <a:cs typeface="Times New Roman"/>
                      </a:endParaRPr>
                    </a:p>
                  </a:txBody>
                  <a:tcPr marL="68580" marR="68580" marT="0" marB="0"/>
                </a:tc>
              </a:tr>
              <a:tr h="40640">
                <a:tc vMerge="1">
                  <a:txBody>
                    <a:bodyPr/>
                    <a:lstStyle/>
                    <a:p>
                      <a:endParaRPr lang="zh-TW" altLang="en-US"/>
                    </a:p>
                  </a:txBody>
                  <a:tcPr/>
                </a:tc>
                <a:tc vMerge="1">
                  <a:txBody>
                    <a:bodyPr/>
                    <a:lstStyle/>
                    <a:p>
                      <a:endParaRPr lang="zh-TW" altLang="en-US"/>
                    </a:p>
                  </a:txBody>
                  <a:tcPr/>
                </a:tc>
                <a:tc rowSpan="2">
                  <a:txBody>
                    <a:bodyPr/>
                    <a:lstStyle/>
                    <a:p>
                      <a:pPr algn="ctr">
                        <a:lnSpc>
                          <a:spcPct val="150000"/>
                        </a:lnSpc>
                        <a:spcAft>
                          <a:spcPts val="0"/>
                        </a:spcAft>
                      </a:pPr>
                      <a:r>
                        <a:rPr lang="zh-TW" sz="1200" kern="100">
                          <a:effectLst/>
                        </a:rPr>
                        <a:t>鋁</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zh-TW" sz="1200" kern="100">
                          <a:effectLst/>
                        </a:rPr>
                        <a:t>類神經</a:t>
                      </a:r>
                      <a:endParaRPr lang="zh-TW" sz="1200" kern="10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dirty="0">
                          <a:effectLst/>
                        </a:rPr>
                        <a:t>5.8(%) / 0.0353(mm</a:t>
                      </a:r>
                      <a:r>
                        <a:rPr lang="en-US" sz="1200" kern="100" baseline="30000" dirty="0">
                          <a:effectLst/>
                        </a:rPr>
                        <a:t>2</a:t>
                      </a:r>
                      <a:r>
                        <a:rPr lang="en-US" sz="1200" kern="100" dirty="0">
                          <a:effectLst/>
                        </a:rPr>
                        <a:t>)</a:t>
                      </a:r>
                      <a:endParaRPr lang="zh-TW" sz="1200" kern="100" dirty="0">
                        <a:effectLst/>
                        <a:latin typeface="Times New Roman"/>
                        <a:ea typeface="標楷體"/>
                        <a:cs typeface="Times New Roman"/>
                      </a:endParaRPr>
                    </a:p>
                  </a:txBody>
                  <a:tcPr marL="68580" marR="68580" marT="0" marB="0"/>
                </a:tc>
              </a:tr>
              <a:tr h="0">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lnSpc>
                          <a:spcPct val="150000"/>
                        </a:lnSpc>
                        <a:spcAft>
                          <a:spcPts val="0"/>
                        </a:spcAft>
                      </a:pPr>
                      <a:r>
                        <a:rPr lang="zh-TW" sz="1200" kern="100" dirty="0">
                          <a:effectLst/>
                        </a:rPr>
                        <a:t>複迴歸</a:t>
                      </a:r>
                      <a:endParaRPr lang="zh-TW" sz="1200" kern="100" dirty="0">
                        <a:effectLst/>
                        <a:latin typeface="Times New Roman"/>
                        <a:ea typeface="標楷體"/>
                        <a:cs typeface="Times New Roman"/>
                      </a:endParaRPr>
                    </a:p>
                  </a:txBody>
                  <a:tcPr marL="68580" marR="68580" marT="0" marB="0"/>
                </a:tc>
                <a:tc>
                  <a:txBody>
                    <a:bodyPr/>
                    <a:lstStyle/>
                    <a:p>
                      <a:pPr algn="ctr">
                        <a:lnSpc>
                          <a:spcPct val="150000"/>
                        </a:lnSpc>
                        <a:spcAft>
                          <a:spcPts val="0"/>
                        </a:spcAft>
                      </a:pPr>
                      <a:r>
                        <a:rPr lang="en-US" sz="1200" kern="100" dirty="0">
                          <a:effectLst/>
                        </a:rPr>
                        <a:t>9.6(%) / 0.0514(mm</a:t>
                      </a:r>
                      <a:r>
                        <a:rPr lang="en-US" sz="1200" kern="100" baseline="30000" dirty="0">
                          <a:effectLst/>
                        </a:rPr>
                        <a:t>2</a:t>
                      </a:r>
                      <a:r>
                        <a:rPr lang="en-US" sz="1200" kern="100" dirty="0">
                          <a:effectLst/>
                        </a:rPr>
                        <a:t>)</a:t>
                      </a:r>
                      <a:endParaRPr lang="zh-TW" sz="1200" kern="100" dirty="0">
                        <a:effectLst/>
                        <a:latin typeface="Times New Roman"/>
                        <a:ea typeface="標楷體"/>
                        <a:cs typeface="Times New Roman"/>
                      </a:endParaRPr>
                    </a:p>
                  </a:txBody>
                  <a:tcPr marL="68580" marR="68580" marT="0" marB="0"/>
                </a:tc>
              </a:tr>
            </a:tbl>
          </a:graphicData>
        </a:graphic>
      </p:graphicFrame>
      <p:sp>
        <p:nvSpPr>
          <p:cNvPr id="18" name="內容版面配置區 4"/>
          <p:cNvSpPr txBox="1">
            <a:spLocks/>
          </p:cNvSpPr>
          <p:nvPr/>
        </p:nvSpPr>
        <p:spPr>
          <a:xfrm>
            <a:off x="688143" y="5579017"/>
            <a:ext cx="2607507" cy="58492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a:solidFill>
                  <a:schemeClr val="tx1"/>
                </a:solidFill>
              </a:rPr>
              <a:t>推估結果</a:t>
            </a:r>
            <a:r>
              <a:rPr lang="en-US" altLang="zh-TW" sz="1600" dirty="0">
                <a:solidFill>
                  <a:schemeClr val="tx1"/>
                </a:solidFill>
              </a:rPr>
              <a:t>-</a:t>
            </a:r>
            <a:r>
              <a:rPr lang="zh-TW" altLang="en-US" sz="1600" dirty="0">
                <a:solidFill>
                  <a:schemeClr val="tx1"/>
                </a:solidFill>
              </a:rPr>
              <a:t>加工參數</a:t>
            </a:r>
            <a:r>
              <a:rPr lang="en-US" altLang="zh-TW" sz="1600" dirty="0" smtClean="0">
                <a:solidFill>
                  <a:schemeClr val="tx1"/>
                </a:solidFill>
              </a:rPr>
              <a:t>1</a:t>
            </a:r>
            <a:r>
              <a:rPr lang="zh-TW" altLang="en-US" sz="1600" dirty="0" smtClean="0">
                <a:solidFill>
                  <a:schemeClr val="tx1"/>
                </a:solidFill>
              </a:rPr>
              <a:t>條件表</a:t>
            </a:r>
          </a:p>
        </p:txBody>
      </p:sp>
      <p:graphicFrame>
        <p:nvGraphicFramePr>
          <p:cNvPr id="14" name="圖表 13"/>
          <p:cNvGraphicFramePr/>
          <p:nvPr>
            <p:extLst>
              <p:ext uri="{D42A27DB-BD31-4B8C-83A1-F6EECF244321}">
                <p14:modId xmlns:p14="http://schemas.microsoft.com/office/powerpoint/2010/main" val="1464233128"/>
              </p:ext>
            </p:extLst>
          </p:nvPr>
        </p:nvGraphicFramePr>
        <p:xfrm>
          <a:off x="4375366" y="1242305"/>
          <a:ext cx="3420000" cy="2340000"/>
        </p:xfrm>
        <a:graphic>
          <a:graphicData uri="http://schemas.openxmlformats.org/drawingml/2006/chart">
            <c:chart xmlns:c="http://schemas.openxmlformats.org/drawingml/2006/chart" xmlns:r="http://schemas.openxmlformats.org/officeDocument/2006/relationships" r:id="rId3"/>
          </a:graphicData>
        </a:graphic>
      </p:graphicFrame>
      <p:sp>
        <p:nvSpPr>
          <p:cNvPr id="15" name="內容版面配置區 4"/>
          <p:cNvSpPr txBox="1">
            <a:spLocks/>
          </p:cNvSpPr>
          <p:nvPr/>
        </p:nvSpPr>
        <p:spPr>
          <a:xfrm>
            <a:off x="5869742" y="3457458"/>
            <a:ext cx="759658" cy="38409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200" dirty="0" smtClean="0">
                <a:solidFill>
                  <a:schemeClr val="tx1"/>
                </a:solidFill>
              </a:rPr>
              <a:t>主軸</a:t>
            </a:r>
            <a:r>
              <a:rPr lang="en-US" altLang="zh-TW" sz="1200" dirty="0">
                <a:solidFill>
                  <a:schemeClr val="tx1"/>
                </a:solidFill>
              </a:rPr>
              <a:t>-</a:t>
            </a:r>
            <a:r>
              <a:rPr lang="zh-TW" altLang="en-US" sz="1200" dirty="0" smtClean="0">
                <a:solidFill>
                  <a:schemeClr val="tx1"/>
                </a:solidFill>
              </a:rPr>
              <a:t>鐵</a:t>
            </a:r>
          </a:p>
        </p:txBody>
      </p:sp>
      <p:graphicFrame>
        <p:nvGraphicFramePr>
          <p:cNvPr id="16" name="圖表 15"/>
          <p:cNvGraphicFramePr/>
          <p:nvPr>
            <p:extLst>
              <p:ext uri="{D42A27DB-BD31-4B8C-83A1-F6EECF244321}">
                <p14:modId xmlns:p14="http://schemas.microsoft.com/office/powerpoint/2010/main" val="3117454388"/>
              </p:ext>
            </p:extLst>
          </p:nvPr>
        </p:nvGraphicFramePr>
        <p:xfrm>
          <a:off x="8188324" y="1242305"/>
          <a:ext cx="3420000" cy="234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圖表 18"/>
          <p:cNvGraphicFramePr/>
          <p:nvPr>
            <p:extLst>
              <p:ext uri="{D42A27DB-BD31-4B8C-83A1-F6EECF244321}">
                <p14:modId xmlns:p14="http://schemas.microsoft.com/office/powerpoint/2010/main" val="2545207768"/>
              </p:ext>
            </p:extLst>
          </p:nvPr>
        </p:nvGraphicFramePr>
        <p:xfrm>
          <a:off x="4473461" y="3936858"/>
          <a:ext cx="3420000" cy="234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圖表 19"/>
          <p:cNvGraphicFramePr/>
          <p:nvPr>
            <p:extLst>
              <p:ext uri="{D42A27DB-BD31-4B8C-83A1-F6EECF244321}">
                <p14:modId xmlns:p14="http://schemas.microsoft.com/office/powerpoint/2010/main" val="3538680132"/>
              </p:ext>
            </p:extLst>
          </p:nvPr>
        </p:nvGraphicFramePr>
        <p:xfrm>
          <a:off x="8150154" y="3945655"/>
          <a:ext cx="3420000" cy="2340000"/>
        </p:xfrm>
        <a:graphic>
          <a:graphicData uri="http://schemas.openxmlformats.org/drawingml/2006/chart">
            <c:chart xmlns:c="http://schemas.openxmlformats.org/drawingml/2006/chart" xmlns:r="http://schemas.openxmlformats.org/officeDocument/2006/relationships" r:id="rId6"/>
          </a:graphicData>
        </a:graphic>
      </p:graphicFrame>
      <p:sp>
        <p:nvSpPr>
          <p:cNvPr id="22" name="內容版面配置區 4"/>
          <p:cNvSpPr txBox="1">
            <a:spLocks/>
          </p:cNvSpPr>
          <p:nvPr/>
        </p:nvSpPr>
        <p:spPr>
          <a:xfrm>
            <a:off x="9692442" y="3419358"/>
            <a:ext cx="708858" cy="390642"/>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200" dirty="0" smtClean="0">
                <a:solidFill>
                  <a:schemeClr val="tx1"/>
                </a:solidFill>
              </a:rPr>
              <a:t>主軸</a:t>
            </a:r>
            <a:r>
              <a:rPr lang="en-US" altLang="zh-TW" sz="1200" dirty="0" smtClean="0">
                <a:solidFill>
                  <a:schemeClr val="tx1"/>
                </a:solidFill>
              </a:rPr>
              <a:t>-</a:t>
            </a:r>
            <a:r>
              <a:rPr lang="zh-TW" altLang="en-US" sz="1200" dirty="0" smtClean="0">
                <a:solidFill>
                  <a:schemeClr val="tx1"/>
                </a:solidFill>
              </a:rPr>
              <a:t>鋁</a:t>
            </a:r>
          </a:p>
        </p:txBody>
      </p:sp>
      <p:sp>
        <p:nvSpPr>
          <p:cNvPr id="23" name="內容版面配置區 4"/>
          <p:cNvSpPr txBox="1">
            <a:spLocks/>
          </p:cNvSpPr>
          <p:nvPr/>
        </p:nvSpPr>
        <p:spPr>
          <a:xfrm>
            <a:off x="6022142" y="6186330"/>
            <a:ext cx="759658" cy="38409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sz="1200" dirty="0" smtClean="0">
                <a:solidFill>
                  <a:schemeClr val="tx1"/>
                </a:solidFill>
              </a:rPr>
              <a:t>X</a:t>
            </a:r>
            <a:r>
              <a:rPr lang="zh-TW" altLang="en-US" sz="1200" dirty="0" smtClean="0">
                <a:solidFill>
                  <a:schemeClr val="tx1"/>
                </a:solidFill>
              </a:rPr>
              <a:t>軸</a:t>
            </a:r>
            <a:r>
              <a:rPr lang="en-US" altLang="zh-TW" sz="1200" dirty="0">
                <a:solidFill>
                  <a:schemeClr val="tx1"/>
                </a:solidFill>
              </a:rPr>
              <a:t>-</a:t>
            </a:r>
            <a:r>
              <a:rPr lang="zh-TW" altLang="en-US" sz="1200" dirty="0" smtClean="0">
                <a:solidFill>
                  <a:schemeClr val="tx1"/>
                </a:solidFill>
              </a:rPr>
              <a:t>鐵</a:t>
            </a:r>
          </a:p>
        </p:txBody>
      </p:sp>
      <p:sp>
        <p:nvSpPr>
          <p:cNvPr id="24" name="內容版面配置區 4"/>
          <p:cNvSpPr txBox="1">
            <a:spLocks/>
          </p:cNvSpPr>
          <p:nvPr/>
        </p:nvSpPr>
        <p:spPr>
          <a:xfrm>
            <a:off x="9794042" y="6186330"/>
            <a:ext cx="759658" cy="38409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sz="1200" dirty="0" smtClean="0">
                <a:solidFill>
                  <a:schemeClr val="tx1"/>
                </a:solidFill>
              </a:rPr>
              <a:t>X</a:t>
            </a:r>
            <a:r>
              <a:rPr lang="zh-TW" altLang="en-US" sz="1200" dirty="0" smtClean="0">
                <a:solidFill>
                  <a:schemeClr val="tx1"/>
                </a:solidFill>
              </a:rPr>
              <a:t>軸</a:t>
            </a:r>
            <a:r>
              <a:rPr lang="en-US" altLang="zh-TW" sz="1200" dirty="0" smtClean="0">
                <a:solidFill>
                  <a:schemeClr val="tx1"/>
                </a:solidFill>
              </a:rPr>
              <a:t>-</a:t>
            </a:r>
            <a:r>
              <a:rPr lang="zh-TW" altLang="en-US" sz="1200" dirty="0" smtClean="0">
                <a:solidFill>
                  <a:schemeClr val="tx1"/>
                </a:solidFill>
              </a:rPr>
              <a:t>鋁</a:t>
            </a:r>
          </a:p>
        </p:txBody>
      </p:sp>
    </p:spTree>
    <p:extLst>
      <p:ext uri="{BB962C8B-B14F-4D97-AF65-F5344CB8AC3E}">
        <p14:creationId xmlns:p14="http://schemas.microsoft.com/office/powerpoint/2010/main" val="28513443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normAutofit/>
          </a:bodyPr>
          <a:lstStyle/>
          <a:p>
            <a:r>
              <a:rPr lang="en-US" altLang="zh-TW" sz="4000" b="1" dirty="0"/>
              <a:t>4.</a:t>
            </a:r>
            <a:r>
              <a:rPr lang="zh-TW" altLang="en-US" sz="4000" b="1" dirty="0"/>
              <a:t> 實驗分析 </a:t>
            </a:r>
            <a:r>
              <a:rPr lang="en-US" altLang="zh-TW" sz="4000" b="1" dirty="0"/>
              <a:t>–</a:t>
            </a:r>
            <a:r>
              <a:rPr lang="zh-TW" altLang="en-US" sz="4000" b="1" dirty="0"/>
              <a:t> </a:t>
            </a:r>
            <a:r>
              <a:rPr lang="zh-TW" altLang="en-US" sz="4000" b="1" dirty="0" smtClean="0"/>
              <a:t>實驗結果分析</a:t>
            </a:r>
            <a:r>
              <a:rPr lang="en-US" altLang="zh-TW" sz="4000" b="1" dirty="0" smtClean="0"/>
              <a:t>(</a:t>
            </a:r>
            <a:r>
              <a:rPr lang="zh-TW" altLang="en-US" sz="4000" b="1" dirty="0" smtClean="0"/>
              <a:t>結果分析</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54</a:t>
            </a:fld>
            <a:endParaRPr altLang="en-US" dirty="0">
              <a:solidFill>
                <a:prstClr val="black">
                  <a:tint val="75000"/>
                </a:prstClr>
              </a:solidFill>
            </a:endParaRPr>
          </a:p>
        </p:txBody>
      </p:sp>
      <p:sp>
        <p:nvSpPr>
          <p:cNvPr id="6" name="內容版面配置區 5"/>
          <p:cNvSpPr>
            <a:spLocks noGrp="1"/>
          </p:cNvSpPr>
          <p:nvPr>
            <p:ph idx="1"/>
          </p:nvPr>
        </p:nvSpPr>
        <p:spPr>
          <a:xfrm>
            <a:off x="332581" y="1156726"/>
            <a:ext cx="10540145" cy="1170520"/>
          </a:xfrm>
        </p:spPr>
        <p:txBody>
          <a:bodyPr>
            <a:normAutofit/>
          </a:bodyPr>
          <a:lstStyle/>
          <a:p>
            <a:pPr marL="342900" lvl="0" indent="-342900">
              <a:buFont typeface="Wingdings" panose="05000000000000000000" pitchFamily="2" charset="2"/>
              <a:buChar char="l"/>
            </a:pPr>
            <a:r>
              <a:rPr lang="zh-TW" altLang="en-US" b="1" dirty="0" smtClean="0">
                <a:latin typeface="+mn-ea"/>
              </a:rPr>
              <a:t>類神經網路與複迴歸之分析比較</a:t>
            </a:r>
            <a:endParaRPr lang="en-US" altLang="zh-TW" b="1" dirty="0" smtClean="0">
              <a:latin typeface="+mn-ea"/>
            </a:endParaRPr>
          </a:p>
          <a:p>
            <a:pPr marL="457200" lvl="1" indent="0">
              <a:buNone/>
            </a:pPr>
            <a:r>
              <a:rPr lang="zh-TW" altLang="en-US" dirty="0" smtClean="0">
                <a:latin typeface="+mn-ea"/>
              </a:rPr>
              <a:t>類</a:t>
            </a:r>
            <a:r>
              <a:rPr lang="zh-TW" altLang="en-US" dirty="0">
                <a:latin typeface="+mn-ea"/>
              </a:rPr>
              <a:t>神經</a:t>
            </a:r>
            <a:r>
              <a:rPr lang="zh-TW" altLang="en-US" dirty="0" smtClean="0">
                <a:latin typeface="+mn-ea"/>
              </a:rPr>
              <a:t>網路在各個條件的預測準確度皆比複迴歸來的較佳。</a:t>
            </a:r>
            <a:endParaRPr lang="en-US" altLang="zh-TW" dirty="0">
              <a:latin typeface="+mn-ea"/>
            </a:endParaRPr>
          </a:p>
        </p:txBody>
      </p:sp>
      <p:sp>
        <p:nvSpPr>
          <p:cNvPr id="17" name="內容版面配置區 4"/>
          <p:cNvSpPr txBox="1">
            <a:spLocks/>
          </p:cNvSpPr>
          <p:nvPr/>
        </p:nvSpPr>
        <p:spPr>
          <a:xfrm>
            <a:off x="4612442" y="6189885"/>
            <a:ext cx="2955601"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smtClean="0">
                <a:solidFill>
                  <a:schemeClr val="tx1"/>
                </a:solidFill>
              </a:rPr>
              <a:t>類</a:t>
            </a:r>
            <a:r>
              <a:rPr lang="zh-TW" altLang="en-US" sz="1600" dirty="0">
                <a:solidFill>
                  <a:schemeClr val="tx1"/>
                </a:solidFill>
              </a:rPr>
              <a:t>神經網路與複迴歸誤差</a:t>
            </a:r>
            <a:r>
              <a:rPr lang="zh-TW" altLang="en-US" sz="1600" dirty="0" smtClean="0">
                <a:solidFill>
                  <a:schemeClr val="tx1"/>
                </a:solidFill>
              </a:rPr>
              <a:t>比較</a:t>
            </a:r>
          </a:p>
        </p:txBody>
      </p:sp>
      <p:graphicFrame>
        <p:nvGraphicFramePr>
          <p:cNvPr id="13" name="圖表 12"/>
          <p:cNvGraphicFramePr/>
          <p:nvPr>
            <p:extLst>
              <p:ext uri="{D42A27DB-BD31-4B8C-83A1-F6EECF244321}">
                <p14:modId xmlns:p14="http://schemas.microsoft.com/office/powerpoint/2010/main" val="930500491"/>
              </p:ext>
            </p:extLst>
          </p:nvPr>
        </p:nvGraphicFramePr>
        <p:xfrm>
          <a:off x="612775" y="2445248"/>
          <a:ext cx="10674350" cy="37446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802318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normAutofit/>
          </a:bodyPr>
          <a:lstStyle/>
          <a:p>
            <a:r>
              <a:rPr lang="en-US" altLang="zh-TW" sz="4000" b="1" dirty="0"/>
              <a:t>4.</a:t>
            </a:r>
            <a:r>
              <a:rPr lang="zh-TW" altLang="en-US" sz="4000" b="1" dirty="0"/>
              <a:t> 實驗分析 </a:t>
            </a:r>
            <a:r>
              <a:rPr lang="en-US" altLang="zh-TW" sz="4000" b="1" dirty="0"/>
              <a:t>–</a:t>
            </a:r>
            <a:r>
              <a:rPr lang="zh-TW" altLang="en-US" sz="4000" b="1" dirty="0"/>
              <a:t> </a:t>
            </a:r>
            <a:r>
              <a:rPr lang="zh-TW" altLang="en-US" sz="4000" b="1" dirty="0" smtClean="0"/>
              <a:t>實驗結果分析</a:t>
            </a:r>
            <a:r>
              <a:rPr lang="en-US" altLang="zh-TW" sz="4000" b="1" dirty="0" smtClean="0"/>
              <a:t>(</a:t>
            </a:r>
            <a:r>
              <a:rPr lang="zh-TW" altLang="en-US" sz="4000" b="1" dirty="0" smtClean="0"/>
              <a:t>結果分析</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55</a:t>
            </a:fld>
            <a:endParaRPr altLang="en-US" dirty="0">
              <a:solidFill>
                <a:prstClr val="black">
                  <a:tint val="75000"/>
                </a:prstClr>
              </a:solidFill>
            </a:endParaRPr>
          </a:p>
        </p:txBody>
      </p:sp>
      <p:sp>
        <p:nvSpPr>
          <p:cNvPr id="6" name="內容版面配置區 5"/>
          <p:cNvSpPr>
            <a:spLocks noGrp="1"/>
          </p:cNvSpPr>
          <p:nvPr>
            <p:ph idx="1"/>
          </p:nvPr>
        </p:nvSpPr>
        <p:spPr>
          <a:xfrm>
            <a:off x="542131" y="1423426"/>
            <a:ext cx="10540145" cy="1170520"/>
          </a:xfrm>
        </p:spPr>
        <p:txBody>
          <a:bodyPr>
            <a:normAutofit/>
          </a:bodyPr>
          <a:lstStyle/>
          <a:p>
            <a:pPr marL="342900" lvl="0" indent="-342900">
              <a:buFont typeface="Wingdings" panose="05000000000000000000" pitchFamily="2" charset="2"/>
              <a:buChar char="l"/>
            </a:pPr>
            <a:r>
              <a:rPr lang="zh-TW" altLang="en-US" b="1" dirty="0" smtClean="0">
                <a:latin typeface="+mn-ea"/>
              </a:rPr>
              <a:t>切削鐵件與鋁件之分析比較</a:t>
            </a:r>
            <a:r>
              <a:rPr lang="en-US" altLang="zh-TW" b="1" dirty="0" smtClean="0">
                <a:latin typeface="+mn-ea"/>
              </a:rPr>
              <a:t>(</a:t>
            </a:r>
            <a:r>
              <a:rPr lang="zh-TW" altLang="en-US" b="1" dirty="0" smtClean="0">
                <a:latin typeface="+mn-ea"/>
              </a:rPr>
              <a:t>類神經網路</a:t>
            </a:r>
            <a:r>
              <a:rPr lang="en-US" altLang="zh-TW" b="1" dirty="0" smtClean="0">
                <a:latin typeface="+mn-ea"/>
              </a:rPr>
              <a:t>)</a:t>
            </a:r>
          </a:p>
          <a:p>
            <a:pPr marL="457200" lvl="1" indent="0">
              <a:buNone/>
            </a:pPr>
            <a:r>
              <a:rPr lang="zh-TW" altLang="en-US" dirty="0" smtClean="0">
                <a:latin typeface="+mn-ea"/>
              </a:rPr>
              <a:t>切削鐵件應用主軸訊號準度較佳；切削鋁件應用</a:t>
            </a:r>
            <a:r>
              <a:rPr lang="en-US" altLang="zh-TW" dirty="0" smtClean="0">
                <a:latin typeface="+mn-ea"/>
              </a:rPr>
              <a:t>X</a:t>
            </a:r>
            <a:r>
              <a:rPr lang="zh-TW" altLang="en-US" dirty="0" smtClean="0">
                <a:latin typeface="+mn-ea"/>
              </a:rPr>
              <a:t>軸訊號準度較佳。</a:t>
            </a:r>
            <a:endParaRPr lang="en-US" altLang="zh-TW" dirty="0">
              <a:latin typeface="+mn-ea"/>
            </a:endParaRPr>
          </a:p>
        </p:txBody>
      </p:sp>
      <p:sp>
        <p:nvSpPr>
          <p:cNvPr id="17" name="內容版面配置區 4"/>
          <p:cNvSpPr txBox="1">
            <a:spLocks/>
          </p:cNvSpPr>
          <p:nvPr/>
        </p:nvSpPr>
        <p:spPr>
          <a:xfrm>
            <a:off x="2887975" y="5633422"/>
            <a:ext cx="1960250"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smtClean="0">
                <a:solidFill>
                  <a:schemeClr val="tx1"/>
                </a:solidFill>
              </a:rPr>
              <a:t>切削鐵件誤差值</a:t>
            </a:r>
          </a:p>
        </p:txBody>
      </p:sp>
      <p:graphicFrame>
        <p:nvGraphicFramePr>
          <p:cNvPr id="9" name="圖表 8"/>
          <p:cNvGraphicFramePr/>
          <p:nvPr>
            <p:extLst>
              <p:ext uri="{D42A27DB-BD31-4B8C-83A1-F6EECF244321}">
                <p14:modId xmlns:p14="http://schemas.microsoft.com/office/powerpoint/2010/main" val="528084756"/>
              </p:ext>
            </p:extLst>
          </p:nvPr>
        </p:nvGraphicFramePr>
        <p:xfrm>
          <a:off x="1018291" y="2872104"/>
          <a:ext cx="4680000" cy="288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p:cNvGraphicFramePr/>
          <p:nvPr>
            <p:extLst>
              <p:ext uri="{D42A27DB-BD31-4B8C-83A1-F6EECF244321}">
                <p14:modId xmlns:p14="http://schemas.microsoft.com/office/powerpoint/2010/main" val="4014885084"/>
              </p:ext>
            </p:extLst>
          </p:nvPr>
        </p:nvGraphicFramePr>
        <p:xfrm>
          <a:off x="6181282" y="2872093"/>
          <a:ext cx="4680000" cy="2880000"/>
        </p:xfrm>
        <a:graphic>
          <a:graphicData uri="http://schemas.openxmlformats.org/drawingml/2006/chart">
            <c:chart xmlns:c="http://schemas.openxmlformats.org/drawingml/2006/chart" xmlns:r="http://schemas.openxmlformats.org/officeDocument/2006/relationships" r:id="rId4"/>
          </a:graphicData>
        </a:graphic>
      </p:graphicFrame>
      <p:sp>
        <p:nvSpPr>
          <p:cNvPr id="11" name="內容版面配置區 4"/>
          <p:cNvSpPr txBox="1">
            <a:spLocks/>
          </p:cNvSpPr>
          <p:nvPr/>
        </p:nvSpPr>
        <p:spPr>
          <a:xfrm>
            <a:off x="8250550" y="5698844"/>
            <a:ext cx="1760226"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smtClean="0">
                <a:solidFill>
                  <a:schemeClr val="tx1"/>
                </a:solidFill>
              </a:rPr>
              <a:t>切削鋁件誤差值</a:t>
            </a:r>
          </a:p>
        </p:txBody>
      </p:sp>
    </p:spTree>
    <p:extLst>
      <p:ext uri="{BB962C8B-B14F-4D97-AF65-F5344CB8AC3E}">
        <p14:creationId xmlns:p14="http://schemas.microsoft.com/office/powerpoint/2010/main" val="19091293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normAutofit/>
          </a:bodyPr>
          <a:lstStyle/>
          <a:p>
            <a:r>
              <a:rPr lang="en-US" altLang="zh-TW" sz="4000" b="1" dirty="0"/>
              <a:t>4.</a:t>
            </a:r>
            <a:r>
              <a:rPr lang="zh-TW" altLang="en-US" sz="4000" b="1" dirty="0"/>
              <a:t> 實驗分析 </a:t>
            </a:r>
            <a:r>
              <a:rPr lang="en-US" altLang="zh-TW" sz="4000" b="1" dirty="0"/>
              <a:t>–</a:t>
            </a:r>
            <a:r>
              <a:rPr lang="zh-TW" altLang="en-US" sz="4000" b="1" dirty="0"/>
              <a:t> </a:t>
            </a:r>
            <a:r>
              <a:rPr lang="zh-TW" altLang="en-US" sz="4000" b="1" dirty="0" smtClean="0"/>
              <a:t>實驗結果分析</a:t>
            </a:r>
            <a:r>
              <a:rPr lang="en-US" altLang="zh-TW" sz="4000" b="1" dirty="0" smtClean="0"/>
              <a:t>(</a:t>
            </a:r>
            <a:r>
              <a:rPr lang="zh-TW" altLang="en-US" sz="4000" b="1" dirty="0" smtClean="0"/>
              <a:t>結果分析</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56</a:t>
            </a:fld>
            <a:endParaRPr altLang="en-US" dirty="0">
              <a:solidFill>
                <a:prstClr val="black">
                  <a:tint val="75000"/>
                </a:prstClr>
              </a:solidFill>
            </a:endParaRPr>
          </a:p>
        </p:txBody>
      </p:sp>
      <p:sp>
        <p:nvSpPr>
          <p:cNvPr id="6" name="內容版面配置區 5"/>
          <p:cNvSpPr>
            <a:spLocks noGrp="1"/>
          </p:cNvSpPr>
          <p:nvPr>
            <p:ph idx="1"/>
          </p:nvPr>
        </p:nvSpPr>
        <p:spPr>
          <a:xfrm>
            <a:off x="332581" y="1156726"/>
            <a:ext cx="6792119" cy="1729350"/>
          </a:xfrm>
        </p:spPr>
        <p:txBody>
          <a:bodyPr>
            <a:normAutofit/>
          </a:bodyPr>
          <a:lstStyle/>
          <a:p>
            <a:pPr marL="342900" lvl="0" indent="-342900">
              <a:buFont typeface="Wingdings" panose="05000000000000000000" pitchFamily="2" charset="2"/>
              <a:buChar char="l"/>
            </a:pPr>
            <a:r>
              <a:rPr lang="zh-TW" altLang="en-US" b="1" dirty="0" smtClean="0">
                <a:latin typeface="+mn-ea"/>
              </a:rPr>
              <a:t>使用</a:t>
            </a:r>
            <a:r>
              <a:rPr lang="zh-TW" altLang="en-US" b="1" dirty="0">
                <a:latin typeface="+mn-ea"/>
              </a:rPr>
              <a:t>加工參數</a:t>
            </a:r>
            <a:r>
              <a:rPr lang="en-US" altLang="zh-TW" b="1" dirty="0">
                <a:latin typeface="+mn-ea"/>
              </a:rPr>
              <a:t>1~6</a:t>
            </a:r>
            <a:r>
              <a:rPr lang="zh-TW" altLang="en-US" b="1" dirty="0">
                <a:latin typeface="+mn-ea"/>
              </a:rPr>
              <a:t>主軸與</a:t>
            </a:r>
            <a:r>
              <a:rPr lang="en-US" altLang="zh-TW" b="1" dirty="0">
                <a:latin typeface="+mn-ea"/>
              </a:rPr>
              <a:t>X</a:t>
            </a:r>
            <a:r>
              <a:rPr lang="zh-TW" altLang="en-US" b="1" dirty="0" smtClean="0">
                <a:latin typeface="+mn-ea"/>
              </a:rPr>
              <a:t>軸之分析比較</a:t>
            </a:r>
            <a:endParaRPr lang="en-US" altLang="zh-TW" b="1" dirty="0" smtClean="0">
              <a:latin typeface="+mn-ea"/>
            </a:endParaRPr>
          </a:p>
          <a:p>
            <a:pPr marL="457200" lvl="1" indent="0">
              <a:buNone/>
            </a:pPr>
            <a:r>
              <a:rPr lang="zh-TW" altLang="en-US" dirty="0" smtClean="0">
                <a:latin typeface="+mn-ea"/>
              </a:rPr>
              <a:t>主軸於不同轉速時，會有不同的電流特性，因此在多種的加工參數下，使用</a:t>
            </a:r>
            <a:r>
              <a:rPr lang="en-US" altLang="zh-TW" dirty="0" smtClean="0">
                <a:latin typeface="+mn-ea"/>
              </a:rPr>
              <a:t>X</a:t>
            </a:r>
            <a:r>
              <a:rPr lang="zh-TW" altLang="en-US" dirty="0" smtClean="0">
                <a:latin typeface="+mn-ea"/>
              </a:rPr>
              <a:t>軸電流訊號的預測準度較佳。</a:t>
            </a:r>
            <a:endParaRPr lang="en-US" altLang="zh-TW" dirty="0">
              <a:latin typeface="+mn-ea"/>
            </a:endParaRPr>
          </a:p>
        </p:txBody>
      </p:sp>
      <p:sp>
        <p:nvSpPr>
          <p:cNvPr id="17" name="內容版面配置區 4"/>
          <p:cNvSpPr txBox="1">
            <a:spLocks/>
          </p:cNvSpPr>
          <p:nvPr/>
        </p:nvSpPr>
        <p:spPr>
          <a:xfrm>
            <a:off x="1916866" y="6185902"/>
            <a:ext cx="3055183" cy="58492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smtClean="0">
                <a:solidFill>
                  <a:schemeClr val="tx1"/>
                </a:solidFill>
              </a:rPr>
              <a:t>使用</a:t>
            </a:r>
            <a:r>
              <a:rPr lang="zh-TW" altLang="en-US" sz="1600" dirty="0">
                <a:solidFill>
                  <a:schemeClr val="tx1"/>
                </a:solidFill>
              </a:rPr>
              <a:t>加工參數</a:t>
            </a:r>
            <a:r>
              <a:rPr lang="en-US" altLang="zh-TW" sz="1600" dirty="0">
                <a:solidFill>
                  <a:schemeClr val="tx1"/>
                </a:solidFill>
              </a:rPr>
              <a:t>1~6</a:t>
            </a:r>
            <a:r>
              <a:rPr lang="zh-TW" altLang="en-US" sz="1600" dirty="0">
                <a:solidFill>
                  <a:schemeClr val="tx1"/>
                </a:solidFill>
              </a:rPr>
              <a:t>主軸與</a:t>
            </a:r>
            <a:r>
              <a:rPr lang="en-US" altLang="zh-TW" sz="1600" dirty="0">
                <a:solidFill>
                  <a:schemeClr val="tx1"/>
                </a:solidFill>
              </a:rPr>
              <a:t>X</a:t>
            </a:r>
            <a:r>
              <a:rPr lang="zh-TW" altLang="en-US" sz="1600" dirty="0">
                <a:solidFill>
                  <a:schemeClr val="tx1"/>
                </a:solidFill>
              </a:rPr>
              <a:t>軸</a:t>
            </a:r>
            <a:r>
              <a:rPr lang="zh-TW" altLang="en-US" sz="1600" dirty="0" smtClean="0">
                <a:solidFill>
                  <a:schemeClr val="tx1"/>
                </a:solidFill>
              </a:rPr>
              <a:t>比較</a:t>
            </a:r>
          </a:p>
        </p:txBody>
      </p:sp>
      <p:graphicFrame>
        <p:nvGraphicFramePr>
          <p:cNvPr id="8" name="圖表 7"/>
          <p:cNvGraphicFramePr/>
          <p:nvPr>
            <p:extLst>
              <p:ext uri="{D42A27DB-BD31-4B8C-83A1-F6EECF244321}">
                <p14:modId xmlns:p14="http://schemas.microsoft.com/office/powerpoint/2010/main" val="1779094023"/>
              </p:ext>
            </p:extLst>
          </p:nvPr>
        </p:nvGraphicFramePr>
        <p:xfrm>
          <a:off x="1290813" y="2820117"/>
          <a:ext cx="4929012" cy="3338933"/>
        </p:xfrm>
        <a:graphic>
          <a:graphicData uri="http://schemas.openxmlformats.org/drawingml/2006/chart">
            <c:chart xmlns:c="http://schemas.openxmlformats.org/drawingml/2006/chart" xmlns:r="http://schemas.openxmlformats.org/officeDocument/2006/relationships" r:id="rId3"/>
          </a:graphicData>
        </a:graphic>
      </p:graphicFrame>
      <p:pic>
        <p:nvPicPr>
          <p:cNvPr id="1167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2712" y="1245394"/>
            <a:ext cx="3199613" cy="2309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73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753" y="4026263"/>
            <a:ext cx="5047529" cy="215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內容版面配置區 4"/>
          <p:cNvSpPr txBox="1">
            <a:spLocks/>
          </p:cNvSpPr>
          <p:nvPr/>
        </p:nvSpPr>
        <p:spPr>
          <a:xfrm>
            <a:off x="8021605" y="3441337"/>
            <a:ext cx="2960720"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a:solidFill>
                  <a:schemeClr val="tx1"/>
                </a:solidFill>
              </a:rPr>
              <a:t>主</a:t>
            </a:r>
            <a:r>
              <a:rPr lang="zh-TW" altLang="en-US" sz="1600" dirty="0" smtClean="0">
                <a:solidFill>
                  <a:schemeClr val="tx1"/>
                </a:solidFill>
              </a:rPr>
              <a:t>軸</a:t>
            </a:r>
            <a:r>
              <a:rPr lang="en-US" altLang="zh-TW" sz="1600" dirty="0" smtClean="0">
                <a:solidFill>
                  <a:schemeClr val="tx1"/>
                </a:solidFill>
              </a:rPr>
              <a:t>5000 </a:t>
            </a:r>
            <a:r>
              <a:rPr lang="en-US" altLang="zh-TW" sz="1600" dirty="0">
                <a:solidFill>
                  <a:schemeClr val="tx1"/>
                </a:solidFill>
              </a:rPr>
              <a:t>RPM</a:t>
            </a:r>
            <a:r>
              <a:rPr lang="zh-TW" altLang="en-US" sz="1600" dirty="0">
                <a:solidFill>
                  <a:schemeClr val="tx1"/>
                </a:solidFill>
              </a:rPr>
              <a:t>空轉時之電流值</a:t>
            </a:r>
            <a:endParaRPr lang="zh-TW" altLang="en-US" sz="1600" dirty="0" smtClean="0">
              <a:solidFill>
                <a:schemeClr val="tx1"/>
              </a:solidFill>
            </a:endParaRPr>
          </a:p>
        </p:txBody>
      </p:sp>
      <p:sp>
        <p:nvSpPr>
          <p:cNvPr id="12" name="內容版面配置區 4"/>
          <p:cNvSpPr txBox="1">
            <a:spLocks/>
          </p:cNvSpPr>
          <p:nvPr/>
        </p:nvSpPr>
        <p:spPr>
          <a:xfrm>
            <a:off x="8021605" y="6159050"/>
            <a:ext cx="2960720"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a:solidFill>
                  <a:schemeClr val="tx1"/>
                </a:solidFill>
              </a:rPr>
              <a:t>主軸</a:t>
            </a:r>
            <a:r>
              <a:rPr lang="en-US" altLang="zh-TW" sz="1600" dirty="0">
                <a:solidFill>
                  <a:schemeClr val="tx1"/>
                </a:solidFill>
              </a:rPr>
              <a:t>2000 RPM</a:t>
            </a:r>
            <a:r>
              <a:rPr lang="zh-TW" altLang="en-US" sz="1600" dirty="0">
                <a:solidFill>
                  <a:schemeClr val="tx1"/>
                </a:solidFill>
              </a:rPr>
              <a:t>空轉時之電流值</a:t>
            </a:r>
            <a:endParaRPr lang="zh-TW" altLang="en-US" sz="1600" dirty="0" smtClean="0">
              <a:solidFill>
                <a:schemeClr val="tx1"/>
              </a:solidFill>
            </a:endParaRPr>
          </a:p>
        </p:txBody>
      </p:sp>
    </p:spTree>
    <p:extLst>
      <p:ext uri="{BB962C8B-B14F-4D97-AF65-F5344CB8AC3E}">
        <p14:creationId xmlns:p14="http://schemas.microsoft.com/office/powerpoint/2010/main" val="30187734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normAutofit/>
          </a:bodyPr>
          <a:lstStyle/>
          <a:p>
            <a:r>
              <a:rPr lang="en-US" altLang="zh-TW" sz="4000" b="1" dirty="0"/>
              <a:t>4.</a:t>
            </a:r>
            <a:r>
              <a:rPr lang="zh-TW" altLang="en-US" sz="4000" b="1" dirty="0"/>
              <a:t> 實驗分析 </a:t>
            </a:r>
            <a:r>
              <a:rPr lang="en-US" altLang="zh-TW" sz="4000" b="1" dirty="0"/>
              <a:t>–</a:t>
            </a:r>
            <a:r>
              <a:rPr lang="zh-TW" altLang="en-US" sz="4000" b="1" dirty="0"/>
              <a:t> 實驗結果分析</a:t>
            </a:r>
            <a:r>
              <a:rPr lang="en-US" altLang="zh-TW" sz="4000" b="1" dirty="0"/>
              <a:t>(</a:t>
            </a:r>
            <a:r>
              <a:rPr lang="zh-TW" altLang="en-US" sz="4000" b="1" dirty="0"/>
              <a:t>結果分析</a:t>
            </a:r>
            <a:r>
              <a:rPr lang="en-US" altLang="zh-TW" sz="4000" b="1" dirty="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57</a:t>
            </a:fld>
            <a:endParaRPr altLang="en-US" dirty="0">
              <a:solidFill>
                <a:prstClr val="black">
                  <a:tint val="75000"/>
                </a:prstClr>
              </a:solidFill>
            </a:endParaRPr>
          </a:p>
        </p:txBody>
      </p:sp>
      <p:sp>
        <p:nvSpPr>
          <p:cNvPr id="6" name="內容版面配置區 5"/>
          <p:cNvSpPr>
            <a:spLocks noGrp="1"/>
          </p:cNvSpPr>
          <p:nvPr>
            <p:ph idx="1"/>
          </p:nvPr>
        </p:nvSpPr>
        <p:spPr>
          <a:xfrm>
            <a:off x="302436" y="1056242"/>
            <a:ext cx="6792119" cy="1254878"/>
          </a:xfrm>
        </p:spPr>
        <p:txBody>
          <a:bodyPr>
            <a:normAutofit/>
          </a:bodyPr>
          <a:lstStyle/>
          <a:p>
            <a:pPr marL="342900" lvl="0" indent="-342900">
              <a:buFont typeface="Wingdings" panose="05000000000000000000" pitchFamily="2" charset="2"/>
              <a:buChar char="l"/>
            </a:pPr>
            <a:r>
              <a:rPr lang="zh-TW" altLang="en-US" b="1" dirty="0" smtClean="0">
                <a:latin typeface="+mn-ea"/>
              </a:rPr>
              <a:t>與之前研究之比較</a:t>
            </a:r>
            <a:endParaRPr lang="en-US" altLang="zh-TW" b="1" dirty="0" smtClean="0">
              <a:latin typeface="+mn-ea"/>
            </a:endParaRPr>
          </a:p>
          <a:p>
            <a:pPr marL="457200" lvl="1" indent="0">
              <a:buNone/>
            </a:pPr>
            <a:r>
              <a:rPr lang="zh-TW" altLang="en-US" dirty="0" smtClean="0">
                <a:latin typeface="+mn-ea"/>
              </a:rPr>
              <a:t>比較前兩屆的研究成果與方法。</a:t>
            </a:r>
            <a:endParaRPr lang="en-US" altLang="zh-TW" dirty="0">
              <a:latin typeface="+mn-ea"/>
            </a:endParaRPr>
          </a:p>
        </p:txBody>
      </p:sp>
      <p:sp>
        <p:nvSpPr>
          <p:cNvPr id="17" name="內容版面配置區 4"/>
          <p:cNvSpPr txBox="1">
            <a:spLocks/>
          </p:cNvSpPr>
          <p:nvPr/>
        </p:nvSpPr>
        <p:spPr>
          <a:xfrm>
            <a:off x="4609824" y="6273074"/>
            <a:ext cx="3055183" cy="58492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smtClean="0">
                <a:solidFill>
                  <a:schemeClr val="tx1"/>
                </a:solidFill>
              </a:rPr>
              <a:t>使用</a:t>
            </a:r>
            <a:r>
              <a:rPr lang="zh-TW" altLang="en-US" sz="1600" dirty="0">
                <a:solidFill>
                  <a:schemeClr val="tx1"/>
                </a:solidFill>
              </a:rPr>
              <a:t>加工參數</a:t>
            </a:r>
            <a:r>
              <a:rPr lang="en-US" altLang="zh-TW" sz="1600" dirty="0">
                <a:solidFill>
                  <a:schemeClr val="tx1"/>
                </a:solidFill>
              </a:rPr>
              <a:t>1~6</a:t>
            </a:r>
            <a:r>
              <a:rPr lang="zh-TW" altLang="en-US" sz="1600" dirty="0">
                <a:solidFill>
                  <a:schemeClr val="tx1"/>
                </a:solidFill>
              </a:rPr>
              <a:t>主軸與</a:t>
            </a:r>
            <a:r>
              <a:rPr lang="en-US" altLang="zh-TW" sz="1600" dirty="0">
                <a:solidFill>
                  <a:schemeClr val="tx1"/>
                </a:solidFill>
              </a:rPr>
              <a:t>X</a:t>
            </a:r>
            <a:r>
              <a:rPr lang="zh-TW" altLang="en-US" sz="1600" dirty="0">
                <a:solidFill>
                  <a:schemeClr val="tx1"/>
                </a:solidFill>
              </a:rPr>
              <a:t>軸</a:t>
            </a:r>
            <a:r>
              <a:rPr lang="zh-TW" altLang="en-US" sz="1600" dirty="0" smtClean="0">
                <a:solidFill>
                  <a:schemeClr val="tx1"/>
                </a:solidFill>
              </a:rPr>
              <a:t>比較</a:t>
            </a:r>
          </a:p>
        </p:txBody>
      </p:sp>
      <p:graphicFrame>
        <p:nvGraphicFramePr>
          <p:cNvPr id="9" name="表格 8"/>
          <p:cNvGraphicFramePr>
            <a:graphicFrameLocks noGrp="1"/>
          </p:cNvGraphicFramePr>
          <p:nvPr>
            <p:extLst>
              <p:ext uri="{D42A27DB-BD31-4B8C-83A1-F6EECF244321}">
                <p14:modId xmlns:p14="http://schemas.microsoft.com/office/powerpoint/2010/main" val="621362751"/>
              </p:ext>
            </p:extLst>
          </p:nvPr>
        </p:nvGraphicFramePr>
        <p:xfrm>
          <a:off x="508919" y="2265002"/>
          <a:ext cx="11287845" cy="3387551"/>
        </p:xfrm>
        <a:graphic>
          <a:graphicData uri="http://schemas.openxmlformats.org/drawingml/2006/table">
            <a:tbl>
              <a:tblPr firstRow="1" firstCol="1" bandRow="1">
                <a:tableStyleId>{5C22544A-7EE6-4342-B048-85BDC9FD1C3A}</a:tableStyleId>
              </a:tblPr>
              <a:tblGrid>
                <a:gridCol w="1470606"/>
                <a:gridCol w="2818716"/>
                <a:gridCol w="3144656"/>
                <a:gridCol w="3853867"/>
              </a:tblGrid>
              <a:tr h="371215">
                <a:tc>
                  <a:txBody>
                    <a:bodyPr/>
                    <a:lstStyle/>
                    <a:p>
                      <a:pPr algn="ctr">
                        <a:lnSpc>
                          <a:spcPct val="150000"/>
                        </a:lnSpc>
                        <a:spcAft>
                          <a:spcPts val="0"/>
                        </a:spcAft>
                      </a:pPr>
                      <a:r>
                        <a:rPr lang="zh-TW" sz="1600" kern="100" dirty="0">
                          <a:effectLst/>
                        </a:rPr>
                        <a:t>比較</a:t>
                      </a:r>
                      <a:endParaRPr lang="zh-TW" sz="1600" kern="100" dirty="0">
                        <a:effectLst/>
                        <a:latin typeface="Times New Roman"/>
                        <a:ea typeface="標楷體"/>
                        <a:cs typeface="Times New Roman"/>
                      </a:endParaRPr>
                    </a:p>
                  </a:txBody>
                  <a:tcPr marL="59488" marR="59488" marT="0" marB="0"/>
                </a:tc>
                <a:tc>
                  <a:txBody>
                    <a:bodyPr/>
                    <a:lstStyle/>
                    <a:p>
                      <a:pPr algn="ctr">
                        <a:lnSpc>
                          <a:spcPct val="150000"/>
                        </a:lnSpc>
                        <a:spcAft>
                          <a:spcPts val="0"/>
                        </a:spcAft>
                      </a:pPr>
                      <a:r>
                        <a:rPr lang="zh-TW" altLang="en-US" sz="1600" kern="100" dirty="0" smtClean="0">
                          <a:effectLst/>
                          <a:latin typeface="+mn-lt"/>
                          <a:ea typeface="+mn-ea"/>
                          <a:cs typeface="+mn-cs"/>
                        </a:rPr>
                        <a:t>謝</a:t>
                      </a:r>
                      <a:r>
                        <a:rPr lang="en-US" altLang="zh-TW" sz="1600" kern="100" dirty="0" smtClean="0">
                          <a:effectLst/>
                          <a:latin typeface="+mn-lt"/>
                          <a:ea typeface="+mn-ea"/>
                          <a:cs typeface="+mn-cs"/>
                        </a:rPr>
                        <a:t>[12]</a:t>
                      </a:r>
                      <a:endParaRPr lang="zh-TW" sz="1600" kern="100" dirty="0">
                        <a:effectLst/>
                        <a:latin typeface="Times New Roman"/>
                        <a:ea typeface="標楷體"/>
                        <a:cs typeface="Times New Roman"/>
                      </a:endParaRPr>
                    </a:p>
                  </a:txBody>
                  <a:tcPr marL="59488" marR="59488" marT="0" marB="0"/>
                </a:tc>
                <a:tc>
                  <a:txBody>
                    <a:bodyPr/>
                    <a:lstStyle/>
                    <a:p>
                      <a:pPr algn="ctr">
                        <a:lnSpc>
                          <a:spcPct val="150000"/>
                        </a:lnSpc>
                        <a:spcAft>
                          <a:spcPts val="0"/>
                        </a:spcAft>
                      </a:pPr>
                      <a:r>
                        <a:rPr lang="zh-TW" altLang="en-US" sz="1600" kern="100" dirty="0" smtClean="0">
                          <a:effectLst/>
                          <a:latin typeface="+mn-lt"/>
                          <a:ea typeface="+mn-ea"/>
                          <a:cs typeface="+mn-cs"/>
                        </a:rPr>
                        <a:t>柯</a:t>
                      </a:r>
                      <a:r>
                        <a:rPr lang="en-US" altLang="zh-TW" sz="1600" kern="100" dirty="0" smtClean="0">
                          <a:effectLst/>
                          <a:latin typeface="+mn-lt"/>
                          <a:ea typeface="+mn-ea"/>
                          <a:cs typeface="+mn-cs"/>
                        </a:rPr>
                        <a:t>[13]</a:t>
                      </a:r>
                      <a:endParaRPr lang="zh-TW" sz="1600" kern="100" dirty="0">
                        <a:effectLst/>
                        <a:latin typeface="Times New Roman"/>
                        <a:ea typeface="標楷體"/>
                        <a:cs typeface="Times New Roman"/>
                      </a:endParaRPr>
                    </a:p>
                  </a:txBody>
                  <a:tcPr marL="59488" marR="59488" marT="0" marB="0"/>
                </a:tc>
                <a:tc>
                  <a:txBody>
                    <a:bodyPr/>
                    <a:lstStyle/>
                    <a:p>
                      <a:pPr algn="ctr">
                        <a:lnSpc>
                          <a:spcPct val="150000"/>
                        </a:lnSpc>
                        <a:spcAft>
                          <a:spcPts val="0"/>
                        </a:spcAft>
                      </a:pPr>
                      <a:r>
                        <a:rPr lang="zh-TW" altLang="en-US" sz="1600" kern="100" dirty="0" smtClean="0">
                          <a:effectLst/>
                          <a:latin typeface="+mn-lt"/>
                          <a:ea typeface="+mn-ea"/>
                          <a:cs typeface="+mn-cs"/>
                        </a:rPr>
                        <a:t>本研究</a:t>
                      </a:r>
                      <a:endParaRPr lang="zh-TW" sz="1600" kern="100" dirty="0">
                        <a:effectLst/>
                        <a:latin typeface="Times New Roman"/>
                        <a:ea typeface="標楷體"/>
                        <a:cs typeface="Times New Roman"/>
                      </a:endParaRPr>
                    </a:p>
                  </a:txBody>
                  <a:tcPr marL="59488" marR="59488" marT="0" marB="0"/>
                </a:tc>
              </a:tr>
              <a:tr h="713252">
                <a:tc>
                  <a:txBody>
                    <a:bodyPr/>
                    <a:lstStyle/>
                    <a:p>
                      <a:pPr algn="ctr">
                        <a:lnSpc>
                          <a:spcPct val="150000"/>
                        </a:lnSpc>
                        <a:spcAft>
                          <a:spcPts val="0"/>
                        </a:spcAft>
                      </a:pPr>
                      <a:r>
                        <a:rPr lang="zh-TW" sz="1600" kern="100" dirty="0">
                          <a:effectLst/>
                        </a:rPr>
                        <a:t>資料收集裝置</a:t>
                      </a:r>
                      <a:endParaRPr lang="zh-TW" sz="1600" kern="100" dirty="0">
                        <a:effectLst/>
                        <a:latin typeface="Times New Roman"/>
                        <a:ea typeface="標楷體"/>
                        <a:cs typeface="Times New Roman"/>
                      </a:endParaRPr>
                    </a:p>
                  </a:txBody>
                  <a:tcPr marL="59488" marR="59488" marT="0" marB="0"/>
                </a:tc>
                <a:tc>
                  <a:txBody>
                    <a:bodyPr/>
                    <a:lstStyle/>
                    <a:p>
                      <a:pPr>
                        <a:lnSpc>
                          <a:spcPct val="150000"/>
                        </a:lnSpc>
                        <a:spcAft>
                          <a:spcPts val="0"/>
                        </a:spcAft>
                      </a:pPr>
                      <a:r>
                        <a:rPr lang="zh-TW" sz="1600" kern="100" dirty="0" smtClean="0">
                          <a:effectLst/>
                        </a:rPr>
                        <a:t>未整合</a:t>
                      </a:r>
                      <a:endParaRPr lang="zh-TW" sz="1600" kern="100" dirty="0">
                        <a:effectLst/>
                        <a:latin typeface="Times New Roman"/>
                        <a:ea typeface="標楷體"/>
                        <a:cs typeface="Times New Roman"/>
                      </a:endParaRPr>
                    </a:p>
                  </a:txBody>
                  <a:tcPr marL="59488" marR="59488" marT="0" marB="0"/>
                </a:tc>
                <a:tc>
                  <a:txBody>
                    <a:bodyPr/>
                    <a:lstStyle/>
                    <a:p>
                      <a:pPr>
                        <a:lnSpc>
                          <a:spcPct val="150000"/>
                        </a:lnSpc>
                        <a:spcAft>
                          <a:spcPts val="0"/>
                        </a:spcAft>
                      </a:pPr>
                      <a:r>
                        <a:rPr lang="zh-TW" sz="1600" kern="100" dirty="0">
                          <a:effectLst/>
                        </a:rPr>
                        <a:t>整合</a:t>
                      </a:r>
                      <a:r>
                        <a:rPr lang="en-US" sz="1600" kern="100" dirty="0">
                          <a:effectLst/>
                        </a:rPr>
                        <a:t>1</a:t>
                      </a:r>
                      <a:r>
                        <a:rPr lang="zh-TW" sz="1600" kern="100" dirty="0">
                          <a:effectLst/>
                        </a:rPr>
                        <a:t>台</a:t>
                      </a:r>
                      <a:r>
                        <a:rPr lang="en-US" sz="1600" kern="100" dirty="0">
                          <a:effectLst/>
                        </a:rPr>
                        <a:t> A/D</a:t>
                      </a:r>
                      <a:r>
                        <a:rPr lang="zh-TW" sz="1600" kern="100" dirty="0">
                          <a:effectLst/>
                        </a:rPr>
                        <a:t>轉換器及</a:t>
                      </a:r>
                      <a:r>
                        <a:rPr lang="en-US" sz="1600" kern="100" dirty="0">
                          <a:effectLst/>
                        </a:rPr>
                        <a:t>4</a:t>
                      </a:r>
                      <a:r>
                        <a:rPr lang="zh-TW" sz="1600" kern="100" dirty="0">
                          <a:effectLst/>
                        </a:rPr>
                        <a:t>個感測器</a:t>
                      </a:r>
                      <a:r>
                        <a:rPr lang="en-US" sz="1600" kern="100" dirty="0">
                          <a:effectLst/>
                        </a:rPr>
                        <a:t>(2</a:t>
                      </a:r>
                      <a:r>
                        <a:rPr lang="zh-TW" sz="1600" kern="100" dirty="0">
                          <a:effectLst/>
                        </a:rPr>
                        <a:t>振動，</a:t>
                      </a:r>
                      <a:r>
                        <a:rPr lang="en-US" sz="1600" kern="100" dirty="0">
                          <a:effectLst/>
                        </a:rPr>
                        <a:t>1</a:t>
                      </a:r>
                      <a:r>
                        <a:rPr lang="zh-TW" sz="1600" kern="100" dirty="0">
                          <a:effectLst/>
                        </a:rPr>
                        <a:t>電流、</a:t>
                      </a:r>
                      <a:r>
                        <a:rPr lang="en-US" sz="1600" kern="100" dirty="0">
                          <a:effectLst/>
                        </a:rPr>
                        <a:t>1</a:t>
                      </a:r>
                      <a:r>
                        <a:rPr lang="zh-TW" sz="1600" kern="100" dirty="0">
                          <a:effectLst/>
                        </a:rPr>
                        <a:t>溫度</a:t>
                      </a:r>
                      <a:r>
                        <a:rPr lang="en-US" sz="1600" kern="100" dirty="0">
                          <a:effectLst/>
                        </a:rPr>
                        <a:t>)</a:t>
                      </a:r>
                      <a:endParaRPr lang="zh-TW" sz="1600" kern="100" dirty="0">
                        <a:effectLst/>
                        <a:latin typeface="Times New Roman"/>
                        <a:ea typeface="標楷體"/>
                        <a:cs typeface="Times New Roman"/>
                      </a:endParaRPr>
                    </a:p>
                  </a:txBody>
                  <a:tcPr marL="59488" marR="59488" marT="0" marB="0"/>
                </a:tc>
                <a:tc>
                  <a:txBody>
                    <a:bodyPr/>
                    <a:lstStyle/>
                    <a:p>
                      <a:pPr>
                        <a:lnSpc>
                          <a:spcPct val="150000"/>
                        </a:lnSpc>
                        <a:spcAft>
                          <a:spcPts val="0"/>
                        </a:spcAft>
                      </a:pPr>
                      <a:r>
                        <a:rPr lang="zh-TW" sz="1600" kern="100" dirty="0">
                          <a:effectLst/>
                        </a:rPr>
                        <a:t>整合</a:t>
                      </a:r>
                      <a:r>
                        <a:rPr lang="en-US" sz="1600" kern="100" dirty="0">
                          <a:effectLst/>
                        </a:rPr>
                        <a:t>3</a:t>
                      </a:r>
                      <a:r>
                        <a:rPr lang="zh-TW" sz="1600" kern="100" dirty="0">
                          <a:effectLst/>
                        </a:rPr>
                        <a:t>台</a:t>
                      </a:r>
                      <a:r>
                        <a:rPr lang="en-US" sz="1600" kern="100" dirty="0">
                          <a:effectLst/>
                        </a:rPr>
                        <a:t> A/D</a:t>
                      </a:r>
                      <a:r>
                        <a:rPr lang="zh-TW" sz="1600" kern="100" dirty="0">
                          <a:effectLst/>
                        </a:rPr>
                        <a:t>轉換器及</a:t>
                      </a:r>
                      <a:r>
                        <a:rPr lang="en-US" sz="1600" kern="100" dirty="0">
                          <a:effectLst/>
                        </a:rPr>
                        <a:t>37</a:t>
                      </a:r>
                      <a:r>
                        <a:rPr lang="zh-TW" sz="1600" kern="100" dirty="0">
                          <a:effectLst/>
                        </a:rPr>
                        <a:t>個感測器</a:t>
                      </a:r>
                      <a:r>
                        <a:rPr lang="en-US" sz="1600" kern="100" dirty="0">
                          <a:effectLst/>
                        </a:rPr>
                        <a:t>(</a:t>
                      </a:r>
                      <a:r>
                        <a:rPr lang="en-US" sz="1600" kern="100" dirty="0" smtClean="0">
                          <a:effectLst/>
                        </a:rPr>
                        <a:t>7</a:t>
                      </a:r>
                      <a:r>
                        <a:rPr lang="zh-TW" altLang="en-US" sz="1600" kern="100" dirty="0" smtClean="0">
                          <a:effectLst/>
                        </a:rPr>
                        <a:t>個</a:t>
                      </a:r>
                      <a:r>
                        <a:rPr lang="zh-TW" sz="1600" kern="100" dirty="0" smtClean="0">
                          <a:effectLst/>
                        </a:rPr>
                        <a:t>振動</a:t>
                      </a:r>
                      <a:r>
                        <a:rPr lang="zh-TW" sz="1600" kern="100" dirty="0">
                          <a:effectLst/>
                        </a:rPr>
                        <a:t>，</a:t>
                      </a:r>
                      <a:r>
                        <a:rPr lang="en-US" sz="1600" kern="100" dirty="0" smtClean="0">
                          <a:effectLst/>
                        </a:rPr>
                        <a:t>4</a:t>
                      </a:r>
                      <a:r>
                        <a:rPr lang="zh-TW" altLang="en-US" sz="1600" kern="100" dirty="0" smtClean="0">
                          <a:effectLst/>
                        </a:rPr>
                        <a:t>個</a:t>
                      </a:r>
                      <a:r>
                        <a:rPr lang="zh-TW" sz="1600" kern="100" dirty="0" smtClean="0">
                          <a:effectLst/>
                        </a:rPr>
                        <a:t>電流</a:t>
                      </a:r>
                      <a:r>
                        <a:rPr lang="zh-TW" sz="1600" kern="100" dirty="0">
                          <a:effectLst/>
                        </a:rPr>
                        <a:t>、</a:t>
                      </a:r>
                      <a:r>
                        <a:rPr lang="en-US" sz="1600" kern="100" dirty="0" smtClean="0">
                          <a:effectLst/>
                        </a:rPr>
                        <a:t>26</a:t>
                      </a:r>
                      <a:r>
                        <a:rPr lang="zh-TW" altLang="en-US" sz="1600" kern="100" dirty="0" smtClean="0">
                          <a:effectLst/>
                        </a:rPr>
                        <a:t>個</a:t>
                      </a:r>
                      <a:r>
                        <a:rPr lang="zh-TW" sz="1600" kern="100" dirty="0" smtClean="0">
                          <a:effectLst/>
                        </a:rPr>
                        <a:t>溫度</a:t>
                      </a:r>
                      <a:r>
                        <a:rPr lang="en-US" sz="1600" kern="100" dirty="0">
                          <a:effectLst/>
                        </a:rPr>
                        <a:t>)</a:t>
                      </a:r>
                      <a:endParaRPr lang="zh-TW" sz="1600" kern="100" dirty="0">
                        <a:effectLst/>
                        <a:latin typeface="Times New Roman"/>
                        <a:ea typeface="標楷體"/>
                        <a:cs typeface="Times New Roman"/>
                      </a:endParaRPr>
                    </a:p>
                  </a:txBody>
                  <a:tcPr marL="59488" marR="59488" marT="0" marB="0"/>
                </a:tc>
              </a:tr>
              <a:tr h="439651">
                <a:tc>
                  <a:txBody>
                    <a:bodyPr/>
                    <a:lstStyle/>
                    <a:p>
                      <a:pPr algn="ctr">
                        <a:lnSpc>
                          <a:spcPct val="150000"/>
                        </a:lnSpc>
                        <a:spcAft>
                          <a:spcPts val="0"/>
                        </a:spcAft>
                      </a:pPr>
                      <a:r>
                        <a:rPr lang="zh-TW" sz="1600" kern="100" dirty="0">
                          <a:effectLst/>
                        </a:rPr>
                        <a:t>特徵挑選</a:t>
                      </a:r>
                      <a:endParaRPr lang="zh-TW" sz="1600" kern="100" dirty="0">
                        <a:effectLst/>
                        <a:latin typeface="Times New Roman"/>
                        <a:ea typeface="標楷體"/>
                        <a:cs typeface="Times New Roman"/>
                      </a:endParaRPr>
                    </a:p>
                  </a:txBody>
                  <a:tcPr marL="59488" marR="59488" marT="0" marB="0"/>
                </a:tc>
                <a:tc>
                  <a:txBody>
                    <a:bodyPr/>
                    <a:lstStyle/>
                    <a:p>
                      <a:pPr>
                        <a:lnSpc>
                          <a:spcPct val="150000"/>
                        </a:lnSpc>
                        <a:spcAft>
                          <a:spcPts val="0"/>
                        </a:spcAft>
                      </a:pPr>
                      <a:r>
                        <a:rPr lang="en-US" sz="1600" kern="100" dirty="0" smtClean="0">
                          <a:effectLst/>
                        </a:rPr>
                        <a:t>NSGA-II</a:t>
                      </a:r>
                      <a:endParaRPr lang="zh-TW" sz="1600" kern="100" dirty="0">
                        <a:effectLst/>
                        <a:latin typeface="Times New Roman"/>
                        <a:ea typeface="標楷體"/>
                        <a:cs typeface="Times New Roman"/>
                      </a:endParaRPr>
                    </a:p>
                  </a:txBody>
                  <a:tcPr marL="59488" marR="59488" marT="0" marB="0"/>
                </a:tc>
                <a:tc>
                  <a:txBody>
                    <a:bodyPr/>
                    <a:lstStyle/>
                    <a:p>
                      <a:pPr>
                        <a:lnSpc>
                          <a:spcPct val="150000"/>
                        </a:lnSpc>
                        <a:spcAft>
                          <a:spcPts val="0"/>
                        </a:spcAft>
                      </a:pPr>
                      <a:r>
                        <a:rPr lang="en-US" sz="1600" kern="100" dirty="0" smtClean="0">
                          <a:effectLst/>
                        </a:rPr>
                        <a:t>NSGA-II</a:t>
                      </a:r>
                      <a:r>
                        <a:rPr lang="zh-TW" sz="1600" kern="100" dirty="0" smtClean="0">
                          <a:effectLst/>
                        </a:rPr>
                        <a:t>、</a:t>
                      </a:r>
                      <a:r>
                        <a:rPr lang="zh-TW" sz="1600" kern="100" dirty="0">
                          <a:effectLst/>
                        </a:rPr>
                        <a:t>相關係數</a:t>
                      </a:r>
                      <a:endParaRPr lang="zh-TW" sz="1600" kern="100" dirty="0">
                        <a:effectLst/>
                        <a:latin typeface="Times New Roman"/>
                        <a:ea typeface="標楷體"/>
                        <a:cs typeface="Times New Roman"/>
                      </a:endParaRPr>
                    </a:p>
                  </a:txBody>
                  <a:tcPr marL="59488" marR="59488" marT="0" marB="0"/>
                </a:tc>
                <a:tc>
                  <a:txBody>
                    <a:bodyPr/>
                    <a:lstStyle/>
                    <a:p>
                      <a:pPr>
                        <a:lnSpc>
                          <a:spcPct val="150000"/>
                        </a:lnSpc>
                        <a:spcAft>
                          <a:spcPts val="0"/>
                        </a:spcAft>
                      </a:pPr>
                      <a:r>
                        <a:rPr lang="zh-TW" sz="1600" kern="100" dirty="0">
                          <a:effectLst/>
                        </a:rPr>
                        <a:t>相關係數</a:t>
                      </a:r>
                      <a:endParaRPr lang="zh-TW" sz="1600" kern="100" dirty="0">
                        <a:effectLst/>
                        <a:latin typeface="Times New Roman"/>
                        <a:ea typeface="標楷體"/>
                        <a:cs typeface="Times New Roman"/>
                      </a:endParaRPr>
                    </a:p>
                  </a:txBody>
                  <a:tcPr marL="59488" marR="59488" marT="0" marB="0"/>
                </a:tc>
              </a:tr>
              <a:tr h="371215">
                <a:tc>
                  <a:txBody>
                    <a:bodyPr/>
                    <a:lstStyle/>
                    <a:p>
                      <a:pPr algn="ctr">
                        <a:lnSpc>
                          <a:spcPct val="150000"/>
                        </a:lnSpc>
                        <a:spcAft>
                          <a:spcPts val="0"/>
                        </a:spcAft>
                      </a:pPr>
                      <a:r>
                        <a:rPr lang="zh-TW" sz="1600" kern="100" dirty="0">
                          <a:effectLst/>
                        </a:rPr>
                        <a:t>預測方法</a:t>
                      </a:r>
                      <a:endParaRPr lang="zh-TW" sz="1600" kern="100" dirty="0">
                        <a:effectLst/>
                        <a:latin typeface="Times New Roman"/>
                        <a:ea typeface="標楷體"/>
                        <a:cs typeface="Times New Roman"/>
                      </a:endParaRPr>
                    </a:p>
                  </a:txBody>
                  <a:tcPr marL="59488" marR="59488" marT="0" marB="0"/>
                </a:tc>
                <a:tc>
                  <a:txBody>
                    <a:bodyPr/>
                    <a:lstStyle/>
                    <a:p>
                      <a:pPr>
                        <a:lnSpc>
                          <a:spcPct val="150000"/>
                        </a:lnSpc>
                        <a:spcAft>
                          <a:spcPts val="0"/>
                        </a:spcAft>
                      </a:pPr>
                      <a:r>
                        <a:rPr lang="zh-TW" sz="1600" kern="100">
                          <a:effectLst/>
                        </a:rPr>
                        <a:t>倒傳遞類神經網路</a:t>
                      </a:r>
                      <a:r>
                        <a:rPr lang="en-US" sz="1600" kern="100">
                          <a:effectLst/>
                        </a:rPr>
                        <a:t>(BPNN)</a:t>
                      </a:r>
                      <a:r>
                        <a:rPr lang="zh-TW" sz="1600" kern="100">
                          <a:effectLst/>
                        </a:rPr>
                        <a:t>模型</a:t>
                      </a:r>
                      <a:endParaRPr lang="zh-TW" sz="1600" kern="100">
                        <a:effectLst/>
                        <a:latin typeface="Times New Roman"/>
                        <a:ea typeface="標楷體"/>
                        <a:cs typeface="Times New Roman"/>
                      </a:endParaRPr>
                    </a:p>
                  </a:txBody>
                  <a:tcPr marL="59488" marR="59488" marT="0" marB="0"/>
                </a:tc>
                <a:tc>
                  <a:txBody>
                    <a:bodyPr/>
                    <a:lstStyle/>
                    <a:p>
                      <a:pPr>
                        <a:lnSpc>
                          <a:spcPct val="150000"/>
                        </a:lnSpc>
                        <a:spcAft>
                          <a:spcPts val="0"/>
                        </a:spcAft>
                      </a:pPr>
                      <a:r>
                        <a:rPr lang="zh-TW" sz="1600" kern="100" dirty="0">
                          <a:effectLst/>
                        </a:rPr>
                        <a:t>倒傳遞類神經網路</a:t>
                      </a:r>
                      <a:r>
                        <a:rPr lang="en-US" sz="1600" kern="100" dirty="0">
                          <a:effectLst/>
                        </a:rPr>
                        <a:t>(BPNN)</a:t>
                      </a:r>
                      <a:r>
                        <a:rPr lang="zh-TW" sz="1600" kern="100" dirty="0">
                          <a:effectLst/>
                        </a:rPr>
                        <a:t>模型</a:t>
                      </a:r>
                      <a:endParaRPr lang="zh-TW" sz="1600" kern="100" dirty="0">
                        <a:effectLst/>
                        <a:latin typeface="Times New Roman"/>
                        <a:ea typeface="標楷體"/>
                        <a:cs typeface="Times New Roman"/>
                      </a:endParaRPr>
                    </a:p>
                  </a:txBody>
                  <a:tcPr marL="59488" marR="59488" marT="0" marB="0"/>
                </a:tc>
                <a:tc>
                  <a:txBody>
                    <a:bodyPr/>
                    <a:lstStyle/>
                    <a:p>
                      <a:pPr>
                        <a:lnSpc>
                          <a:spcPct val="150000"/>
                        </a:lnSpc>
                        <a:spcAft>
                          <a:spcPts val="0"/>
                        </a:spcAft>
                      </a:pPr>
                      <a:r>
                        <a:rPr lang="zh-TW" sz="1600" kern="100" dirty="0">
                          <a:effectLst/>
                        </a:rPr>
                        <a:t>倒傳遞類神經網路</a:t>
                      </a:r>
                      <a:r>
                        <a:rPr lang="en-US" sz="1600" kern="100" dirty="0">
                          <a:effectLst/>
                        </a:rPr>
                        <a:t>(BPNN)</a:t>
                      </a:r>
                      <a:r>
                        <a:rPr lang="zh-TW" sz="1600" kern="100" dirty="0">
                          <a:effectLst/>
                        </a:rPr>
                        <a:t>模型</a:t>
                      </a:r>
                      <a:endParaRPr lang="zh-TW" sz="1600" kern="100" dirty="0">
                        <a:effectLst/>
                        <a:latin typeface="Times New Roman"/>
                        <a:ea typeface="標楷體"/>
                        <a:cs typeface="Times New Roman"/>
                      </a:endParaRPr>
                    </a:p>
                  </a:txBody>
                  <a:tcPr marL="59488" marR="59488" marT="0" marB="0"/>
                </a:tc>
              </a:tr>
              <a:tr h="371215">
                <a:tc>
                  <a:txBody>
                    <a:bodyPr/>
                    <a:lstStyle/>
                    <a:p>
                      <a:pPr algn="ctr">
                        <a:lnSpc>
                          <a:spcPct val="150000"/>
                        </a:lnSpc>
                        <a:spcAft>
                          <a:spcPts val="0"/>
                        </a:spcAft>
                      </a:pPr>
                      <a:r>
                        <a:rPr lang="zh-TW" sz="1600" kern="100" dirty="0">
                          <a:effectLst/>
                        </a:rPr>
                        <a:t>量測方法</a:t>
                      </a:r>
                      <a:endParaRPr lang="zh-TW" sz="1600" kern="100" dirty="0">
                        <a:effectLst/>
                        <a:latin typeface="Times New Roman"/>
                        <a:ea typeface="標楷體"/>
                        <a:cs typeface="Times New Roman"/>
                      </a:endParaRPr>
                    </a:p>
                  </a:txBody>
                  <a:tcPr marL="59488" marR="59488" marT="0" marB="0"/>
                </a:tc>
                <a:tc>
                  <a:txBody>
                    <a:bodyPr/>
                    <a:lstStyle/>
                    <a:p>
                      <a:pPr>
                        <a:lnSpc>
                          <a:spcPct val="150000"/>
                        </a:lnSpc>
                        <a:spcAft>
                          <a:spcPts val="0"/>
                        </a:spcAft>
                      </a:pPr>
                      <a:r>
                        <a:rPr lang="zh-TW" sz="1600" kern="100" dirty="0">
                          <a:effectLst/>
                        </a:rPr>
                        <a:t>磨耗寬度</a:t>
                      </a:r>
                      <a:endParaRPr lang="zh-TW" sz="1600" kern="100" dirty="0">
                        <a:effectLst/>
                        <a:latin typeface="Times New Roman"/>
                        <a:ea typeface="標楷體"/>
                        <a:cs typeface="Times New Roman"/>
                      </a:endParaRPr>
                    </a:p>
                  </a:txBody>
                  <a:tcPr marL="59488" marR="59488" marT="0" marB="0"/>
                </a:tc>
                <a:tc>
                  <a:txBody>
                    <a:bodyPr/>
                    <a:lstStyle/>
                    <a:p>
                      <a:pPr>
                        <a:lnSpc>
                          <a:spcPct val="150000"/>
                        </a:lnSpc>
                        <a:spcAft>
                          <a:spcPts val="0"/>
                        </a:spcAft>
                      </a:pPr>
                      <a:r>
                        <a:rPr lang="zh-TW" sz="1600" kern="100">
                          <a:effectLst/>
                        </a:rPr>
                        <a:t>磨耗寬度</a:t>
                      </a:r>
                      <a:endParaRPr lang="zh-TW" sz="1600" kern="100">
                        <a:effectLst/>
                        <a:latin typeface="Times New Roman"/>
                        <a:ea typeface="標楷體"/>
                        <a:cs typeface="Times New Roman"/>
                      </a:endParaRPr>
                    </a:p>
                  </a:txBody>
                  <a:tcPr marL="59488" marR="59488" marT="0" marB="0"/>
                </a:tc>
                <a:tc>
                  <a:txBody>
                    <a:bodyPr/>
                    <a:lstStyle/>
                    <a:p>
                      <a:pPr>
                        <a:lnSpc>
                          <a:spcPct val="150000"/>
                        </a:lnSpc>
                        <a:spcAft>
                          <a:spcPts val="0"/>
                        </a:spcAft>
                      </a:pPr>
                      <a:r>
                        <a:rPr lang="zh-TW" sz="1600" kern="100" dirty="0" smtClean="0">
                          <a:effectLst/>
                        </a:rPr>
                        <a:t>磨</a:t>
                      </a:r>
                      <a:r>
                        <a:rPr lang="zh-TW" altLang="en-US" sz="1600" kern="100" dirty="0" smtClean="0">
                          <a:effectLst/>
                        </a:rPr>
                        <a:t>耗</a:t>
                      </a:r>
                      <a:r>
                        <a:rPr lang="zh-TW" sz="1600" kern="100" dirty="0" smtClean="0">
                          <a:effectLst/>
                        </a:rPr>
                        <a:t>面積</a:t>
                      </a:r>
                      <a:endParaRPr lang="zh-TW" sz="1600" kern="100" dirty="0">
                        <a:effectLst/>
                        <a:latin typeface="Times New Roman"/>
                        <a:ea typeface="標楷體"/>
                        <a:cs typeface="Times New Roman"/>
                      </a:endParaRPr>
                    </a:p>
                  </a:txBody>
                  <a:tcPr marL="59488" marR="59488" marT="0" marB="0"/>
                </a:tc>
              </a:tr>
              <a:tr h="363826">
                <a:tc>
                  <a:txBody>
                    <a:bodyPr/>
                    <a:lstStyle/>
                    <a:p>
                      <a:pPr algn="ctr">
                        <a:lnSpc>
                          <a:spcPct val="150000"/>
                        </a:lnSpc>
                        <a:spcAft>
                          <a:spcPts val="0"/>
                        </a:spcAft>
                      </a:pPr>
                      <a:r>
                        <a:rPr lang="zh-TW" altLang="en-US" sz="1600" kern="100" dirty="0" smtClean="0">
                          <a:effectLst/>
                          <a:latin typeface="+mn-ea"/>
                          <a:ea typeface="+mn-ea"/>
                          <a:cs typeface="Times New Roman"/>
                        </a:rPr>
                        <a:t>實驗條件</a:t>
                      </a:r>
                      <a:endParaRPr lang="zh-TW" altLang="zh-TW" sz="1600" kern="100" dirty="0">
                        <a:effectLst/>
                        <a:latin typeface="+mn-ea"/>
                        <a:ea typeface="+mn-ea"/>
                        <a:cs typeface="Times New Roman"/>
                      </a:endParaRPr>
                    </a:p>
                  </a:txBody>
                  <a:tcPr marL="59488" marR="59488" marT="0" marB="0"/>
                </a:tc>
                <a:tc>
                  <a:txBody>
                    <a:bodyPr/>
                    <a:lstStyle/>
                    <a:p>
                      <a:pPr>
                        <a:lnSpc>
                          <a:spcPct val="150000"/>
                        </a:lnSpc>
                        <a:spcAft>
                          <a:spcPts val="0"/>
                        </a:spcAft>
                      </a:pPr>
                      <a:r>
                        <a:rPr lang="en-US" altLang="zh-TW" sz="1600" kern="100" dirty="0" smtClean="0">
                          <a:effectLst/>
                          <a:latin typeface="+mn-lt"/>
                          <a:ea typeface="+mn-ea"/>
                          <a:cs typeface="+mn-cs"/>
                        </a:rPr>
                        <a:t>6</a:t>
                      </a:r>
                      <a:endParaRPr lang="zh-TW" sz="1600" kern="100" dirty="0">
                        <a:effectLst/>
                        <a:latin typeface="Times New Roman"/>
                        <a:ea typeface="標楷體"/>
                        <a:cs typeface="Times New Roman"/>
                      </a:endParaRPr>
                    </a:p>
                  </a:txBody>
                  <a:tcPr marL="59488" marR="59488" marT="0" marB="0"/>
                </a:tc>
                <a:tc>
                  <a:txBody>
                    <a:bodyPr/>
                    <a:lstStyle/>
                    <a:p>
                      <a:pPr>
                        <a:lnSpc>
                          <a:spcPct val="150000"/>
                        </a:lnSpc>
                        <a:spcAft>
                          <a:spcPts val="0"/>
                        </a:spcAft>
                      </a:pPr>
                      <a:r>
                        <a:rPr lang="en-US" altLang="zh-TW" sz="1600" kern="100" dirty="0" smtClean="0">
                          <a:effectLst/>
                          <a:latin typeface="+mn-lt"/>
                          <a:ea typeface="+mn-ea"/>
                          <a:cs typeface="+mn-cs"/>
                        </a:rPr>
                        <a:t>5</a:t>
                      </a:r>
                      <a:endParaRPr lang="zh-TW" sz="1600" kern="100" dirty="0">
                        <a:effectLst/>
                        <a:latin typeface="Times New Roman"/>
                        <a:ea typeface="標楷體"/>
                        <a:cs typeface="Times New Roman"/>
                      </a:endParaRPr>
                    </a:p>
                  </a:txBody>
                  <a:tcPr marL="59488" marR="59488" marT="0" marB="0"/>
                </a:tc>
                <a:tc>
                  <a:txBody>
                    <a:bodyPr/>
                    <a:lstStyle/>
                    <a:p>
                      <a:pPr>
                        <a:lnSpc>
                          <a:spcPct val="150000"/>
                        </a:lnSpc>
                        <a:spcAft>
                          <a:spcPts val="0"/>
                        </a:spcAft>
                      </a:pPr>
                      <a:r>
                        <a:rPr lang="en-US" altLang="zh-TW" sz="1600" kern="100" dirty="0" smtClean="0">
                          <a:effectLst/>
                          <a:latin typeface="+mn-lt"/>
                          <a:ea typeface="+mn-ea"/>
                          <a:cs typeface="+mn-cs"/>
                        </a:rPr>
                        <a:t>12</a:t>
                      </a:r>
                      <a:endParaRPr lang="zh-TW" sz="1600" kern="100" dirty="0">
                        <a:effectLst/>
                        <a:latin typeface="Times New Roman"/>
                        <a:ea typeface="標楷體"/>
                        <a:cs typeface="Times New Roman"/>
                      </a:endParaRPr>
                    </a:p>
                  </a:txBody>
                  <a:tcPr marL="59488" marR="59488" marT="0" marB="0"/>
                </a:tc>
              </a:tr>
              <a:tr h="363826">
                <a:tc>
                  <a:txBody>
                    <a:bodyPr/>
                    <a:lstStyle/>
                    <a:p>
                      <a:pPr algn="ctr">
                        <a:lnSpc>
                          <a:spcPct val="150000"/>
                        </a:lnSpc>
                        <a:spcAft>
                          <a:spcPts val="0"/>
                        </a:spcAft>
                      </a:pPr>
                      <a:r>
                        <a:rPr lang="zh-TW" altLang="en-US" sz="1600" kern="100" dirty="0" smtClean="0">
                          <a:effectLst/>
                          <a:latin typeface="+mn-ea"/>
                          <a:ea typeface="+mn-ea"/>
                          <a:cs typeface="Times New Roman"/>
                        </a:rPr>
                        <a:t>刀數</a:t>
                      </a:r>
                      <a:r>
                        <a:rPr lang="en-US" altLang="zh-TW" sz="1600" kern="100" dirty="0" smtClean="0">
                          <a:effectLst/>
                          <a:latin typeface="+mn-ea"/>
                          <a:ea typeface="+mn-ea"/>
                          <a:cs typeface="Times New Roman"/>
                        </a:rPr>
                        <a:t>/</a:t>
                      </a:r>
                      <a:r>
                        <a:rPr lang="zh-TW" altLang="en-US" sz="1600" kern="100" dirty="0" smtClean="0">
                          <a:effectLst/>
                          <a:latin typeface="+mn-ea"/>
                          <a:ea typeface="+mn-ea"/>
                          <a:cs typeface="Times New Roman"/>
                        </a:rPr>
                        <a:t>條件</a:t>
                      </a:r>
                      <a:endParaRPr lang="zh-TW" sz="1600" kern="100" dirty="0">
                        <a:effectLst/>
                        <a:latin typeface="+mn-ea"/>
                        <a:ea typeface="+mn-ea"/>
                        <a:cs typeface="Times New Roman"/>
                      </a:endParaRPr>
                    </a:p>
                  </a:txBody>
                  <a:tcPr marL="59488" marR="59488" marT="0" marB="0"/>
                </a:tc>
                <a:tc>
                  <a:txBody>
                    <a:bodyPr/>
                    <a:lstStyle/>
                    <a:p>
                      <a:pPr>
                        <a:lnSpc>
                          <a:spcPct val="150000"/>
                        </a:lnSpc>
                        <a:spcAft>
                          <a:spcPts val="0"/>
                        </a:spcAft>
                      </a:pPr>
                      <a:r>
                        <a:rPr lang="en-US" altLang="zh-TW" sz="1600" kern="100" dirty="0" smtClean="0">
                          <a:effectLst/>
                          <a:latin typeface="+mn-ea"/>
                          <a:ea typeface="+mn-ea"/>
                          <a:cs typeface="Times New Roman"/>
                        </a:rPr>
                        <a:t>1</a:t>
                      </a:r>
                      <a:endParaRPr lang="zh-TW" sz="1600" kern="100" dirty="0">
                        <a:effectLst/>
                        <a:latin typeface="+mn-ea"/>
                        <a:ea typeface="+mn-ea"/>
                        <a:cs typeface="Times New Roman"/>
                      </a:endParaRPr>
                    </a:p>
                  </a:txBody>
                  <a:tcPr marL="59488" marR="59488" marT="0" marB="0"/>
                </a:tc>
                <a:tc>
                  <a:txBody>
                    <a:bodyPr/>
                    <a:lstStyle/>
                    <a:p>
                      <a:pPr>
                        <a:lnSpc>
                          <a:spcPct val="150000"/>
                        </a:lnSpc>
                        <a:spcAft>
                          <a:spcPts val="0"/>
                        </a:spcAft>
                      </a:pPr>
                      <a:r>
                        <a:rPr lang="en-US" altLang="zh-TW" sz="1600" kern="100" dirty="0" smtClean="0">
                          <a:effectLst/>
                          <a:latin typeface="+mn-ea"/>
                          <a:ea typeface="+mn-ea"/>
                          <a:cs typeface="Times New Roman"/>
                        </a:rPr>
                        <a:t>1</a:t>
                      </a:r>
                      <a:endParaRPr lang="zh-TW" altLang="zh-TW" sz="1600" kern="100" dirty="0">
                        <a:effectLst/>
                        <a:latin typeface="+mn-ea"/>
                        <a:ea typeface="+mn-ea"/>
                        <a:cs typeface="Times New Roman"/>
                      </a:endParaRPr>
                    </a:p>
                  </a:txBody>
                  <a:tcPr marL="59488" marR="59488" marT="0" marB="0"/>
                </a:tc>
                <a:tc>
                  <a:txBody>
                    <a:bodyPr/>
                    <a:lstStyle/>
                    <a:p>
                      <a:pPr>
                        <a:lnSpc>
                          <a:spcPct val="150000"/>
                        </a:lnSpc>
                        <a:spcAft>
                          <a:spcPts val="0"/>
                        </a:spcAft>
                      </a:pPr>
                      <a:r>
                        <a:rPr lang="en-US" altLang="zh-TW" sz="1600" kern="100" dirty="0" smtClean="0">
                          <a:effectLst/>
                          <a:latin typeface="+mn-ea"/>
                          <a:ea typeface="+mn-ea"/>
                          <a:cs typeface="Times New Roman"/>
                        </a:rPr>
                        <a:t>3</a:t>
                      </a:r>
                      <a:endParaRPr lang="zh-TW" altLang="zh-TW" sz="1600" kern="100" dirty="0">
                        <a:effectLst/>
                        <a:latin typeface="+mn-ea"/>
                        <a:ea typeface="+mn-ea"/>
                        <a:cs typeface="Times New Roman"/>
                      </a:endParaRPr>
                    </a:p>
                  </a:txBody>
                  <a:tcPr marL="59488" marR="59488" marT="0" marB="0"/>
                </a:tc>
              </a:tr>
              <a:tr h="371215">
                <a:tc>
                  <a:txBody>
                    <a:bodyPr/>
                    <a:lstStyle/>
                    <a:p>
                      <a:pPr algn="ctr">
                        <a:lnSpc>
                          <a:spcPct val="150000"/>
                        </a:lnSpc>
                        <a:spcAft>
                          <a:spcPts val="0"/>
                        </a:spcAft>
                      </a:pPr>
                      <a:r>
                        <a:rPr lang="zh-TW" sz="1600" kern="100" dirty="0">
                          <a:effectLst/>
                        </a:rPr>
                        <a:t>預測誤差</a:t>
                      </a:r>
                      <a:endParaRPr lang="zh-TW" sz="1600" kern="100" dirty="0">
                        <a:effectLst/>
                        <a:latin typeface="Times New Roman"/>
                        <a:ea typeface="標楷體"/>
                        <a:cs typeface="Times New Roman"/>
                      </a:endParaRPr>
                    </a:p>
                  </a:txBody>
                  <a:tcPr marL="59488" marR="59488" marT="0" marB="0"/>
                </a:tc>
                <a:tc>
                  <a:txBody>
                    <a:bodyPr/>
                    <a:lstStyle/>
                    <a:p>
                      <a:pPr>
                        <a:lnSpc>
                          <a:spcPct val="150000"/>
                        </a:lnSpc>
                        <a:spcAft>
                          <a:spcPts val="0"/>
                        </a:spcAft>
                      </a:pPr>
                      <a:r>
                        <a:rPr lang="en-US" sz="1600" kern="100" dirty="0" smtClean="0">
                          <a:effectLst/>
                        </a:rPr>
                        <a:t>22.6</a:t>
                      </a:r>
                      <a:r>
                        <a:rPr lang="en-US" sz="1600" kern="100" dirty="0">
                          <a:effectLst/>
                        </a:rPr>
                        <a:t>%</a:t>
                      </a:r>
                      <a:endParaRPr lang="zh-TW" sz="1600" kern="100" dirty="0">
                        <a:effectLst/>
                        <a:latin typeface="Times New Roman"/>
                        <a:ea typeface="標楷體"/>
                        <a:cs typeface="Times New Roman"/>
                      </a:endParaRPr>
                    </a:p>
                  </a:txBody>
                  <a:tcPr marL="59488" marR="59488" marT="0" marB="0"/>
                </a:tc>
                <a:tc>
                  <a:txBody>
                    <a:bodyPr/>
                    <a:lstStyle/>
                    <a:p>
                      <a:pPr>
                        <a:lnSpc>
                          <a:spcPct val="150000"/>
                        </a:lnSpc>
                        <a:spcAft>
                          <a:spcPts val="0"/>
                        </a:spcAft>
                      </a:pPr>
                      <a:r>
                        <a:rPr lang="en-US" sz="1600" kern="100" dirty="0" smtClean="0">
                          <a:effectLst/>
                        </a:rPr>
                        <a:t>16</a:t>
                      </a:r>
                      <a:r>
                        <a:rPr lang="en-US" sz="1600" kern="100" dirty="0">
                          <a:effectLst/>
                        </a:rPr>
                        <a:t>%</a:t>
                      </a:r>
                      <a:endParaRPr lang="zh-TW" sz="1600" kern="100" dirty="0">
                        <a:effectLst/>
                        <a:latin typeface="Times New Roman"/>
                        <a:ea typeface="標楷體"/>
                        <a:cs typeface="Times New Roman"/>
                      </a:endParaRPr>
                    </a:p>
                  </a:txBody>
                  <a:tcPr marL="59488" marR="59488" marT="0" marB="0"/>
                </a:tc>
                <a:tc>
                  <a:txBody>
                    <a:bodyPr/>
                    <a:lstStyle/>
                    <a:p>
                      <a:pPr>
                        <a:lnSpc>
                          <a:spcPct val="150000"/>
                        </a:lnSpc>
                        <a:spcAft>
                          <a:spcPts val="0"/>
                        </a:spcAft>
                      </a:pPr>
                      <a:r>
                        <a:rPr lang="zh-TW" sz="1600" kern="100" dirty="0" smtClean="0">
                          <a:effectLst/>
                        </a:rPr>
                        <a:t>鐵</a:t>
                      </a:r>
                      <a:r>
                        <a:rPr lang="en-US" sz="1600" kern="100" dirty="0">
                          <a:effectLst/>
                        </a:rPr>
                        <a:t>18.6</a:t>
                      </a:r>
                      <a:r>
                        <a:rPr lang="en-US" sz="1600" kern="100" dirty="0" smtClean="0">
                          <a:effectLst/>
                        </a:rPr>
                        <a:t>%</a:t>
                      </a:r>
                      <a:r>
                        <a:rPr lang="zh-TW" altLang="en-US" sz="1600" kern="100" dirty="0" smtClean="0">
                          <a:effectLst/>
                        </a:rPr>
                        <a:t>、</a:t>
                      </a:r>
                      <a:r>
                        <a:rPr lang="zh-TW" sz="1600" kern="100" dirty="0" smtClean="0">
                          <a:effectLst/>
                        </a:rPr>
                        <a:t>鋁</a:t>
                      </a:r>
                      <a:r>
                        <a:rPr lang="en-US" sz="1600" kern="100" dirty="0">
                          <a:effectLst/>
                        </a:rPr>
                        <a:t>19.2%</a:t>
                      </a:r>
                      <a:endParaRPr lang="zh-TW" sz="1600" kern="100" dirty="0">
                        <a:effectLst/>
                        <a:latin typeface="Times New Roman"/>
                        <a:ea typeface="標楷體"/>
                        <a:cs typeface="Times New Roman"/>
                      </a:endParaRPr>
                    </a:p>
                  </a:txBody>
                  <a:tcPr marL="59488" marR="59488" marT="0" marB="0"/>
                </a:tc>
              </a:tr>
            </a:tbl>
          </a:graphicData>
        </a:graphic>
      </p:graphicFrame>
    </p:spTree>
    <p:extLst>
      <p:ext uri="{BB962C8B-B14F-4D97-AF65-F5344CB8AC3E}">
        <p14:creationId xmlns:p14="http://schemas.microsoft.com/office/powerpoint/2010/main" val="14274299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a:t>5.</a:t>
            </a:r>
            <a:r>
              <a:rPr lang="zh-TW" altLang="en-US" sz="4000" b="1" dirty="0"/>
              <a:t> 結論 </a:t>
            </a:r>
            <a:r>
              <a:rPr lang="en-US" altLang="zh-TW" sz="4000" b="1" dirty="0"/>
              <a:t>–</a:t>
            </a:r>
            <a:r>
              <a:rPr lang="zh-TW" altLang="en-US" sz="4000" b="1" dirty="0"/>
              <a:t> 比較</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58</a:t>
            </a:fld>
            <a:endParaRPr altLang="en-US">
              <a:solidFill>
                <a:prstClr val="black">
                  <a:tint val="75000"/>
                </a:prstClr>
              </a:solidFill>
            </a:endParaRPr>
          </a:p>
        </p:txBody>
      </p:sp>
      <p:sp>
        <p:nvSpPr>
          <p:cNvPr id="5" name="內容版面配置區 4"/>
          <p:cNvSpPr>
            <a:spLocks noGrp="1"/>
          </p:cNvSpPr>
          <p:nvPr>
            <p:ph idx="1"/>
          </p:nvPr>
        </p:nvSpPr>
        <p:spPr>
          <a:xfrm>
            <a:off x="4610720" y="2945434"/>
            <a:ext cx="5901730" cy="2246328"/>
          </a:xfrm>
        </p:spPr>
        <p:txBody>
          <a:bodyPr>
            <a:normAutofit/>
          </a:bodyPr>
          <a:lstStyle/>
          <a:p>
            <a:pPr marL="342900" indent="-342900">
              <a:buFont typeface="Wingdings" panose="05000000000000000000" pitchFamily="2" charset="2"/>
              <a:buChar char="l"/>
            </a:pPr>
            <a:r>
              <a:rPr lang="zh-TW" altLang="en-US" sz="6000" b="1" dirty="0" smtClean="0"/>
              <a:t>結論</a:t>
            </a:r>
            <a:endParaRPr lang="en-US" altLang="zh-TW" sz="6000" b="1" dirty="0" smtClean="0"/>
          </a:p>
        </p:txBody>
      </p:sp>
    </p:spTree>
    <p:extLst>
      <p:ext uri="{BB962C8B-B14F-4D97-AF65-F5344CB8AC3E}">
        <p14:creationId xmlns:p14="http://schemas.microsoft.com/office/powerpoint/2010/main" val="27006060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b="1" dirty="0"/>
              <a:t>5</a:t>
            </a:r>
            <a:r>
              <a:rPr lang="en-US" altLang="zh-TW" sz="4000" b="1" dirty="0" smtClean="0"/>
              <a:t>.</a:t>
            </a:r>
            <a:r>
              <a:rPr lang="zh-TW" altLang="en-US" sz="4000" b="1" dirty="0" smtClean="0"/>
              <a:t> 結論 </a:t>
            </a:r>
            <a:r>
              <a:rPr lang="en-US" altLang="zh-TW" sz="4000" b="1" dirty="0" smtClean="0"/>
              <a:t>–</a:t>
            </a:r>
            <a:r>
              <a:rPr lang="zh-TW" altLang="en-US" sz="4000" b="1" dirty="0" smtClean="0"/>
              <a:t> </a:t>
            </a:r>
            <a:r>
              <a:rPr lang="en-US" altLang="zh-TW" sz="4000" b="1" dirty="0" smtClean="0"/>
              <a:t>1</a:t>
            </a:r>
            <a:r>
              <a:rPr lang="zh-TW" altLang="en-US" sz="4000" b="1" dirty="0" smtClean="0"/>
              <a:t> </a:t>
            </a:r>
            <a:endParaRPr lang="zh-TW" altLang="en-US" sz="4000" b="1" dirty="0"/>
          </a:p>
        </p:txBody>
      </p:sp>
      <p:sp>
        <p:nvSpPr>
          <p:cNvPr id="3" name="內容版面配置區 2"/>
          <p:cNvSpPr>
            <a:spLocks noGrp="1"/>
          </p:cNvSpPr>
          <p:nvPr>
            <p:ph idx="1"/>
          </p:nvPr>
        </p:nvSpPr>
        <p:spPr>
          <a:xfrm>
            <a:off x="1099058" y="1308753"/>
            <a:ext cx="9884893" cy="5393130"/>
          </a:xfrm>
        </p:spPr>
        <p:txBody>
          <a:bodyPr>
            <a:normAutofit/>
          </a:bodyPr>
          <a:lstStyle/>
          <a:p>
            <a:pPr marL="342900" indent="-342900">
              <a:buFont typeface="Wingdings" panose="05000000000000000000" pitchFamily="2" charset="2"/>
              <a:buChar char="l"/>
            </a:pPr>
            <a:r>
              <a:rPr lang="zh-TW" altLang="en-US" b="1" dirty="0" smtClean="0">
                <a:latin typeface="+mn-ea"/>
              </a:rPr>
              <a:t>在感</a:t>
            </a:r>
            <a:r>
              <a:rPr lang="zh-TW" altLang="en-US" b="1" dirty="0">
                <a:latin typeface="+mn-ea"/>
              </a:rPr>
              <a:t>測資料</a:t>
            </a:r>
            <a:r>
              <a:rPr lang="zh-TW" altLang="en-US" b="1" dirty="0" smtClean="0">
                <a:latin typeface="+mn-ea"/>
              </a:rPr>
              <a:t>擷取上</a:t>
            </a:r>
            <a:endParaRPr lang="en-US" altLang="zh-TW" b="1" dirty="0" smtClean="0">
              <a:latin typeface="+mn-ea"/>
            </a:endParaRPr>
          </a:p>
          <a:p>
            <a:pPr marL="457200" lvl="2" indent="0">
              <a:buNone/>
            </a:pPr>
            <a:r>
              <a:rPr lang="zh-TW" altLang="en-US" sz="1800" dirty="0" smtClean="0">
                <a:latin typeface="+mn-ea"/>
              </a:rPr>
              <a:t>本研究開發的</a:t>
            </a:r>
            <a:r>
              <a:rPr lang="zh-TW" altLang="en-US" sz="1800" dirty="0" smtClean="0">
                <a:solidFill>
                  <a:schemeClr val="accent1"/>
                </a:solidFill>
                <a:latin typeface="+mn-ea"/>
              </a:rPr>
              <a:t>智慧</a:t>
            </a:r>
            <a:r>
              <a:rPr lang="zh-TW" altLang="en-US" sz="1800" dirty="0">
                <a:solidFill>
                  <a:schemeClr val="accent1"/>
                </a:solidFill>
                <a:latin typeface="+mn-ea"/>
              </a:rPr>
              <a:t>感測單元</a:t>
            </a:r>
            <a:r>
              <a:rPr lang="zh-TW" altLang="en-US" sz="1800" dirty="0">
                <a:latin typeface="+mn-ea"/>
              </a:rPr>
              <a:t>，可擷取到各軸馬達</a:t>
            </a:r>
            <a:r>
              <a:rPr lang="zh-TW" altLang="en-US" sz="1800" dirty="0">
                <a:solidFill>
                  <a:schemeClr val="accent1"/>
                </a:solidFill>
                <a:latin typeface="+mn-ea"/>
              </a:rPr>
              <a:t>電流</a:t>
            </a:r>
            <a:r>
              <a:rPr lang="zh-TW" altLang="en-US" sz="1800" dirty="0">
                <a:latin typeface="+mn-ea"/>
              </a:rPr>
              <a:t>、機台</a:t>
            </a:r>
            <a:r>
              <a:rPr lang="zh-TW" altLang="en-US" sz="1800" dirty="0">
                <a:solidFill>
                  <a:schemeClr val="accent1"/>
                </a:solidFill>
                <a:latin typeface="+mn-ea"/>
              </a:rPr>
              <a:t>振動</a:t>
            </a:r>
            <a:r>
              <a:rPr lang="zh-TW" altLang="en-US" sz="1800" dirty="0">
                <a:latin typeface="+mn-ea"/>
              </a:rPr>
              <a:t>、機台</a:t>
            </a:r>
            <a:r>
              <a:rPr lang="zh-TW" altLang="en-US" sz="1800" dirty="0">
                <a:solidFill>
                  <a:schemeClr val="accent1"/>
                </a:solidFill>
                <a:latin typeface="+mn-ea"/>
              </a:rPr>
              <a:t>溫度</a:t>
            </a:r>
            <a:r>
              <a:rPr lang="zh-TW" altLang="en-US" sz="1800" dirty="0">
                <a:latin typeface="+mn-ea"/>
              </a:rPr>
              <a:t>等資料，而本研究整合資料擷取模組的硬體與軟體於一裝置內，使得</a:t>
            </a:r>
            <a:r>
              <a:rPr lang="en-US" altLang="zh-TW" sz="1800" dirty="0">
                <a:latin typeface="+mn-ea"/>
              </a:rPr>
              <a:t>ISU</a:t>
            </a:r>
            <a:r>
              <a:rPr lang="zh-TW" altLang="en-US" sz="1800" dirty="0">
                <a:latin typeface="+mn-ea"/>
              </a:rPr>
              <a:t>有安裝方便、應用彈性度高、機動性強等功能</a:t>
            </a:r>
            <a:r>
              <a:rPr lang="zh-TW" altLang="en-US" sz="1800" dirty="0" smtClean="0">
                <a:latin typeface="+mn-ea"/>
              </a:rPr>
              <a:t>。</a:t>
            </a:r>
            <a:endParaRPr lang="en-US" altLang="zh-TW" sz="1800" b="1" dirty="0" smtClean="0">
              <a:latin typeface="+mn-ea"/>
            </a:endParaRPr>
          </a:p>
          <a:p>
            <a:pPr marL="342900" indent="-342900">
              <a:buFont typeface="Wingdings" panose="05000000000000000000" pitchFamily="2" charset="2"/>
              <a:buChar char="l"/>
            </a:pPr>
            <a:r>
              <a:rPr lang="zh-TW" altLang="en-US" b="1" dirty="0" smtClean="0">
                <a:latin typeface="+mn-ea"/>
              </a:rPr>
              <a:t>在刀具量測上</a:t>
            </a:r>
            <a:endParaRPr lang="en-US" altLang="zh-TW" b="1" dirty="0" smtClean="0">
              <a:latin typeface="+mn-ea"/>
            </a:endParaRPr>
          </a:p>
          <a:p>
            <a:pPr marL="457200" lvl="3" indent="0">
              <a:buNone/>
            </a:pPr>
            <a:r>
              <a:rPr lang="zh-TW" altLang="en-US" sz="1800" dirty="0" smtClean="0">
                <a:latin typeface="+mn-ea"/>
              </a:rPr>
              <a:t>透過</a:t>
            </a:r>
            <a:r>
              <a:rPr lang="en-US" altLang="zh-TW" sz="1800" dirty="0">
                <a:solidFill>
                  <a:schemeClr val="accent1"/>
                </a:solidFill>
                <a:latin typeface="+mn-ea"/>
              </a:rPr>
              <a:t>USB</a:t>
            </a:r>
            <a:r>
              <a:rPr lang="zh-TW" altLang="en-US" sz="1800" dirty="0">
                <a:solidFill>
                  <a:schemeClr val="accent1"/>
                </a:solidFill>
                <a:latin typeface="+mn-ea"/>
              </a:rPr>
              <a:t>顯微攝影機</a:t>
            </a:r>
            <a:r>
              <a:rPr lang="zh-TW" altLang="en-US" sz="1800" dirty="0">
                <a:latin typeface="+mn-ea"/>
              </a:rPr>
              <a:t>，建立</a:t>
            </a:r>
            <a:r>
              <a:rPr lang="zh-TW" altLang="en-US" sz="1800" dirty="0">
                <a:solidFill>
                  <a:schemeClr val="accent1"/>
                </a:solidFill>
                <a:latin typeface="+mn-ea"/>
              </a:rPr>
              <a:t>離線</a:t>
            </a:r>
            <a:r>
              <a:rPr lang="zh-TW" altLang="en-US" sz="1800" dirty="0">
                <a:latin typeface="+mn-ea"/>
              </a:rPr>
              <a:t>與</a:t>
            </a:r>
            <a:r>
              <a:rPr lang="zh-TW" altLang="en-US" sz="1800" dirty="0">
                <a:solidFill>
                  <a:schemeClr val="accent1"/>
                </a:solidFill>
                <a:latin typeface="+mn-ea"/>
              </a:rPr>
              <a:t>線上</a:t>
            </a:r>
            <a:r>
              <a:rPr lang="zh-TW" altLang="en-US" sz="1800" dirty="0">
                <a:latin typeface="+mn-ea"/>
              </a:rPr>
              <a:t>兩種量測型態，擷取刀具的</a:t>
            </a:r>
            <a:r>
              <a:rPr lang="zh-TW" altLang="en-US" sz="1800" dirty="0">
                <a:solidFill>
                  <a:schemeClr val="accent1"/>
                </a:solidFill>
                <a:latin typeface="+mn-ea"/>
              </a:rPr>
              <a:t>磨耗影像</a:t>
            </a:r>
            <a:r>
              <a:rPr lang="zh-TW" altLang="en-US" sz="1800" dirty="0">
                <a:latin typeface="+mn-ea"/>
              </a:rPr>
              <a:t>以計算出</a:t>
            </a:r>
            <a:r>
              <a:rPr lang="zh-TW" altLang="en-US" sz="1800" dirty="0">
                <a:solidFill>
                  <a:schemeClr val="accent1"/>
                </a:solidFill>
                <a:latin typeface="+mn-ea"/>
              </a:rPr>
              <a:t>刀具磨耗</a:t>
            </a:r>
            <a:r>
              <a:rPr lang="zh-TW" altLang="en-US" sz="1800" dirty="0" smtClean="0">
                <a:solidFill>
                  <a:schemeClr val="accent1"/>
                </a:solidFill>
                <a:latin typeface="+mn-ea"/>
              </a:rPr>
              <a:t>量</a:t>
            </a:r>
            <a:r>
              <a:rPr lang="zh-TW" altLang="en-US" sz="1800" dirty="0" smtClean="0">
                <a:latin typeface="+mn-ea"/>
              </a:rPr>
              <a:t>。</a:t>
            </a:r>
            <a:endParaRPr lang="en-US" altLang="zh-TW" sz="1800" b="1" dirty="0" smtClean="0">
              <a:latin typeface="+mn-ea"/>
            </a:endParaRPr>
          </a:p>
          <a:p>
            <a:pPr marL="342900" indent="-342900">
              <a:buFont typeface="Wingdings" panose="05000000000000000000" pitchFamily="2" charset="2"/>
              <a:buChar char="l"/>
            </a:pPr>
            <a:r>
              <a:rPr lang="zh-TW" altLang="en-US" b="1" dirty="0" smtClean="0">
                <a:latin typeface="+mn-ea"/>
              </a:rPr>
              <a:t>在特徵分析與選取上</a:t>
            </a:r>
            <a:endParaRPr lang="en-US" altLang="zh-TW" b="1" dirty="0" smtClean="0">
              <a:latin typeface="+mn-ea"/>
            </a:endParaRPr>
          </a:p>
          <a:p>
            <a:pPr marL="457200" lvl="4" indent="0">
              <a:buNone/>
            </a:pPr>
            <a:r>
              <a:rPr lang="zh-TW" altLang="en-US" sz="1800" dirty="0" smtClean="0">
                <a:latin typeface="+mn-ea"/>
              </a:rPr>
              <a:t>透過</a:t>
            </a:r>
            <a:r>
              <a:rPr lang="zh-TW" altLang="en-US" sz="1800" dirty="0">
                <a:solidFill>
                  <a:schemeClr val="accent1"/>
                </a:solidFill>
                <a:latin typeface="+mn-ea"/>
              </a:rPr>
              <a:t>感測訊號</a:t>
            </a:r>
            <a:r>
              <a:rPr lang="zh-TW" altLang="en-US" sz="1800" dirty="0">
                <a:latin typeface="+mn-ea"/>
              </a:rPr>
              <a:t>並經由</a:t>
            </a:r>
            <a:r>
              <a:rPr lang="en-US" altLang="zh-TW" sz="1800" dirty="0">
                <a:latin typeface="+mn-ea"/>
              </a:rPr>
              <a:t>ISU</a:t>
            </a:r>
            <a:r>
              <a:rPr lang="zh-TW" altLang="en-US" sz="1800" dirty="0">
                <a:latin typeface="+mn-ea"/>
              </a:rPr>
              <a:t>擷取後，將資料轉換成</a:t>
            </a:r>
            <a:r>
              <a:rPr lang="zh-TW" altLang="en-US" sz="1800" dirty="0">
                <a:solidFill>
                  <a:schemeClr val="accent1"/>
                </a:solidFill>
                <a:latin typeface="+mn-ea"/>
              </a:rPr>
              <a:t>時域</a:t>
            </a:r>
            <a:r>
              <a:rPr lang="zh-TW" altLang="en-US" sz="1800" dirty="0">
                <a:latin typeface="+mn-ea"/>
              </a:rPr>
              <a:t>、</a:t>
            </a:r>
            <a:r>
              <a:rPr lang="zh-TW" altLang="en-US" sz="1800" dirty="0">
                <a:solidFill>
                  <a:schemeClr val="accent1"/>
                </a:solidFill>
                <a:latin typeface="+mn-ea"/>
              </a:rPr>
              <a:t>頻域</a:t>
            </a:r>
            <a:r>
              <a:rPr lang="zh-TW" altLang="en-US" sz="1800" dirty="0">
                <a:latin typeface="+mn-ea"/>
              </a:rPr>
              <a:t>與</a:t>
            </a:r>
            <a:r>
              <a:rPr lang="zh-TW" altLang="en-US" sz="1800" dirty="0">
                <a:solidFill>
                  <a:schemeClr val="accent1"/>
                </a:solidFill>
                <a:latin typeface="+mn-ea"/>
              </a:rPr>
              <a:t>時頻</a:t>
            </a:r>
            <a:r>
              <a:rPr lang="zh-TW" altLang="en-US" sz="1800" dirty="0">
                <a:latin typeface="+mn-ea"/>
              </a:rPr>
              <a:t>域之各種候選特徵值，再經由</a:t>
            </a:r>
            <a:r>
              <a:rPr lang="zh-TW" altLang="en-US" sz="1800" dirty="0">
                <a:solidFill>
                  <a:schemeClr val="accent1"/>
                </a:solidFill>
                <a:latin typeface="+mn-ea"/>
              </a:rPr>
              <a:t>相關係數</a:t>
            </a:r>
            <a:r>
              <a:rPr lang="zh-TW" altLang="en-US" sz="1800" dirty="0">
                <a:latin typeface="+mn-ea"/>
              </a:rPr>
              <a:t>的計算，挑選出正確率較高的</a:t>
            </a:r>
            <a:r>
              <a:rPr lang="zh-TW" altLang="en-US" sz="1800" dirty="0">
                <a:solidFill>
                  <a:schemeClr val="accent1"/>
                </a:solidFill>
                <a:latin typeface="+mn-ea"/>
              </a:rPr>
              <a:t>關鍵特徵</a:t>
            </a:r>
            <a:r>
              <a:rPr lang="zh-TW" altLang="en-US" sz="1800" dirty="0" smtClean="0">
                <a:latin typeface="+mn-ea"/>
              </a:rPr>
              <a:t>。</a:t>
            </a:r>
            <a:endParaRPr lang="en-US" altLang="zh-TW" b="1" dirty="0" smtClean="0">
              <a:latin typeface="+mn-ea"/>
            </a:endParaRPr>
          </a:p>
          <a:p>
            <a:pPr marL="342900" indent="-342900">
              <a:buFont typeface="Wingdings" panose="05000000000000000000" pitchFamily="2" charset="2"/>
              <a:buChar char="l"/>
            </a:pPr>
            <a:endParaRPr lang="en-US" altLang="zh-TW" b="1" dirty="0">
              <a:latin typeface="+mn-ea"/>
            </a:endParaRPr>
          </a:p>
          <a:p>
            <a:pPr marL="342900" indent="-342900">
              <a:buFont typeface="Wingdings" panose="05000000000000000000" pitchFamily="2" charset="2"/>
              <a:buChar char="l"/>
            </a:pPr>
            <a:endParaRPr lang="en-US" altLang="zh-TW" b="1" dirty="0" smtClean="0">
              <a:latin typeface="+mn-ea"/>
            </a:endParaRPr>
          </a:p>
          <a:p>
            <a:pPr marL="342900" indent="-342900">
              <a:buFont typeface="Wingdings" panose="05000000000000000000" pitchFamily="2" charset="2"/>
              <a:buChar char="l"/>
            </a:pPr>
            <a:endParaRPr lang="zh-TW" altLang="en-US" b="1" dirty="0">
              <a:latin typeface="+mn-ea"/>
            </a:endParaRPr>
          </a:p>
        </p:txBody>
      </p:sp>
      <p:sp>
        <p:nvSpPr>
          <p:cNvPr id="46" name="Rectangle 241"/>
          <p:cNvSpPr>
            <a:spLocks noChangeArrowheads="1"/>
          </p:cNvSpPr>
          <p:nvPr/>
        </p:nvSpPr>
        <p:spPr bwMode="auto">
          <a:xfrm>
            <a:off x="4655841" y="285708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pPr/>
              <a:t>59</a:t>
            </a:fld>
            <a:endParaRPr lang="zh-TW" altLang="en-US"/>
          </a:p>
        </p:txBody>
      </p:sp>
    </p:spTree>
    <p:extLst>
      <p:ext uri="{BB962C8B-B14F-4D97-AF65-F5344CB8AC3E}">
        <p14:creationId xmlns:p14="http://schemas.microsoft.com/office/powerpoint/2010/main" val="3420457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smtClean="0"/>
              <a:t>1.</a:t>
            </a:r>
            <a:r>
              <a:rPr lang="zh-TW" altLang="en-US" sz="4000" b="1" dirty="0" smtClean="0"/>
              <a:t> 緒論</a:t>
            </a:r>
            <a:r>
              <a:rPr lang="en-US" altLang="zh-TW" sz="4000" b="1" dirty="0" smtClean="0"/>
              <a:t>-</a:t>
            </a:r>
            <a:r>
              <a:rPr lang="zh-TW" altLang="en-US" sz="4000" b="1" dirty="0" smtClean="0"/>
              <a:t> 文獻探討</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6</a:t>
            </a:fld>
            <a:endParaRPr altLang="en-US">
              <a:solidFill>
                <a:prstClr val="black">
                  <a:tint val="75000"/>
                </a:prstClr>
              </a:solidFill>
            </a:endParaRPr>
          </a:p>
        </p:txBody>
      </p:sp>
      <p:sp>
        <p:nvSpPr>
          <p:cNvPr id="5" name="內容版面配置區 4"/>
          <p:cNvSpPr>
            <a:spLocks noGrp="1"/>
          </p:cNvSpPr>
          <p:nvPr>
            <p:ph idx="1"/>
          </p:nvPr>
        </p:nvSpPr>
        <p:spPr>
          <a:xfrm>
            <a:off x="430724" y="1311353"/>
            <a:ext cx="11096786" cy="5546647"/>
          </a:xfrm>
        </p:spPr>
        <p:txBody>
          <a:bodyPr>
            <a:normAutofit/>
          </a:bodyPr>
          <a:lstStyle/>
          <a:p>
            <a:pPr marL="342900" indent="-342900">
              <a:buFont typeface="Wingdings" panose="05000000000000000000" pitchFamily="2" charset="2"/>
              <a:buChar char="l"/>
            </a:pPr>
            <a:r>
              <a:rPr lang="zh-TW" altLang="en-US" b="1" dirty="0"/>
              <a:t>切削力感</a:t>
            </a:r>
            <a:r>
              <a:rPr lang="zh-TW" altLang="en-US" b="1" dirty="0" smtClean="0"/>
              <a:t>測</a:t>
            </a:r>
            <a:endParaRPr lang="en-US" altLang="zh-TW" b="1" dirty="0"/>
          </a:p>
          <a:p>
            <a:pPr lvl="1" indent="0">
              <a:buNone/>
            </a:pPr>
            <a:r>
              <a:rPr lang="en-US" altLang="zh-TW" dirty="0"/>
              <a:t>1</a:t>
            </a:r>
            <a:r>
              <a:rPr lang="en-US" altLang="zh-TW" dirty="0" smtClean="0"/>
              <a:t>. </a:t>
            </a:r>
            <a:r>
              <a:rPr lang="zh-TW" altLang="en-US" dirty="0" smtClean="0"/>
              <a:t>林</a:t>
            </a:r>
            <a:r>
              <a:rPr lang="en-US" altLang="zh-TW" dirty="0"/>
              <a:t>[3]</a:t>
            </a:r>
            <a:r>
              <a:rPr lang="zh-TW" altLang="en-US" dirty="0"/>
              <a:t>以拋棄式車刀對中碳鋼進行外徑車削分析，並</a:t>
            </a:r>
            <a:r>
              <a:rPr lang="zh-TW" altLang="en-US" dirty="0" smtClean="0"/>
              <a:t>在過程</a:t>
            </a:r>
            <a:r>
              <a:rPr lang="zh-TW" altLang="en-US" dirty="0"/>
              <a:t>中改變切削</a:t>
            </a:r>
            <a:r>
              <a:rPr lang="zh-TW" altLang="en-US" dirty="0" smtClean="0"/>
              <a:t>條件</a:t>
            </a:r>
            <a:r>
              <a:rPr lang="en-US" altLang="zh-TW" dirty="0" smtClean="0"/>
              <a:t>(</a:t>
            </a:r>
            <a:r>
              <a:rPr lang="zh-TW" altLang="en-US" dirty="0" smtClean="0"/>
              <a:t>切</a:t>
            </a:r>
            <a:r>
              <a:rPr lang="zh-TW" altLang="en-US" dirty="0"/>
              <a:t>削速度、切削深度</a:t>
            </a:r>
            <a:r>
              <a:rPr lang="en-US" altLang="zh-TW" dirty="0"/>
              <a:t>(depth of cut)</a:t>
            </a:r>
            <a:r>
              <a:rPr lang="zh-TW" altLang="en-US" dirty="0"/>
              <a:t>、進給率</a:t>
            </a:r>
            <a:r>
              <a:rPr lang="en-US" altLang="zh-TW" dirty="0"/>
              <a:t>(feed</a:t>
            </a:r>
            <a:r>
              <a:rPr lang="en-US" altLang="zh-TW" dirty="0" smtClean="0"/>
              <a:t>))</a:t>
            </a:r>
            <a:r>
              <a:rPr lang="zh-TW" altLang="en-US" dirty="0" smtClean="0"/>
              <a:t>，並量</a:t>
            </a:r>
            <a:r>
              <a:rPr lang="zh-TW" altLang="en-US" dirty="0"/>
              <a:t>測刀具的</a:t>
            </a:r>
            <a:r>
              <a:rPr lang="zh-TW" altLang="en-US" dirty="0">
                <a:solidFill>
                  <a:schemeClr val="accent1"/>
                </a:solidFill>
              </a:rPr>
              <a:t>磨耗量、切削力</a:t>
            </a:r>
            <a:r>
              <a:rPr lang="zh-TW" altLang="en-US" dirty="0" smtClean="0">
                <a:solidFill>
                  <a:schemeClr val="accent1"/>
                </a:solidFill>
              </a:rPr>
              <a:t>、振動</a:t>
            </a:r>
            <a:r>
              <a:rPr lang="zh-TW" altLang="en-US" dirty="0" smtClean="0"/>
              <a:t>等資訊，並使用</a:t>
            </a:r>
            <a:r>
              <a:rPr lang="zh-TW" altLang="en-US" dirty="0" smtClean="0">
                <a:solidFill>
                  <a:schemeClr val="accent1"/>
                </a:solidFill>
              </a:rPr>
              <a:t>線性迴歸</a:t>
            </a:r>
            <a:r>
              <a:rPr lang="zh-TW" altLang="en-US" dirty="0" smtClean="0"/>
              <a:t>與</a:t>
            </a:r>
            <a:r>
              <a:rPr lang="zh-TW" altLang="zh-TW" dirty="0" smtClean="0">
                <a:solidFill>
                  <a:schemeClr val="accent1"/>
                </a:solidFill>
              </a:rPr>
              <a:t>倒</a:t>
            </a:r>
            <a:r>
              <a:rPr lang="zh-TW" altLang="zh-TW" dirty="0">
                <a:solidFill>
                  <a:schemeClr val="accent1"/>
                </a:solidFill>
              </a:rPr>
              <a:t>傳遞</a:t>
            </a:r>
            <a:r>
              <a:rPr lang="en-US" altLang="zh-TW" dirty="0">
                <a:solidFill>
                  <a:schemeClr val="accent1"/>
                </a:solidFill>
              </a:rPr>
              <a:t>(</a:t>
            </a:r>
            <a:r>
              <a:rPr lang="en-US" altLang="zh-TW" dirty="0" err="1">
                <a:solidFill>
                  <a:schemeClr val="accent1"/>
                </a:solidFill>
              </a:rPr>
              <a:t>backpropagation</a:t>
            </a:r>
            <a:r>
              <a:rPr lang="en-US" altLang="zh-TW" dirty="0">
                <a:solidFill>
                  <a:schemeClr val="accent1"/>
                </a:solidFill>
              </a:rPr>
              <a:t>, BP)</a:t>
            </a:r>
            <a:r>
              <a:rPr lang="zh-TW" altLang="zh-TW" dirty="0">
                <a:solidFill>
                  <a:schemeClr val="accent1"/>
                </a:solidFill>
              </a:rPr>
              <a:t>類神經</a:t>
            </a:r>
            <a:r>
              <a:rPr lang="zh-TW" altLang="zh-TW" dirty="0" smtClean="0">
                <a:solidFill>
                  <a:schemeClr val="accent1"/>
                </a:solidFill>
              </a:rPr>
              <a:t>網路</a:t>
            </a:r>
            <a:r>
              <a:rPr lang="zh-TW" altLang="en-US" dirty="0" smtClean="0"/>
              <a:t>與測其磨耗量，發現使用到傳遞類神經網路有較佳的準確度。</a:t>
            </a:r>
            <a:endParaRPr lang="en-US" altLang="zh-TW" dirty="0" smtClean="0"/>
          </a:p>
          <a:p>
            <a:pPr lvl="1" indent="0">
              <a:buNone/>
            </a:pPr>
            <a:endParaRPr lang="zh-TW" altLang="en-US" dirty="0"/>
          </a:p>
          <a:p>
            <a:pPr lvl="1" indent="0">
              <a:buNone/>
            </a:pPr>
            <a:r>
              <a:rPr lang="en-US" altLang="zh-TW" dirty="0" smtClean="0"/>
              <a:t>2.</a:t>
            </a:r>
            <a:r>
              <a:rPr lang="zh-TW" altLang="en-US" dirty="0" smtClean="0"/>
              <a:t> </a:t>
            </a:r>
            <a:r>
              <a:rPr lang="en-US" altLang="zh-TW" dirty="0"/>
              <a:t>Wang</a:t>
            </a:r>
            <a:r>
              <a:rPr lang="zh-TW" altLang="en-US" dirty="0"/>
              <a:t>等人</a:t>
            </a:r>
            <a:r>
              <a:rPr lang="en-US" altLang="zh-TW" dirty="0" smtClean="0"/>
              <a:t>[4]</a:t>
            </a:r>
            <a:r>
              <a:rPr lang="zh-TW" altLang="en-US" dirty="0"/>
              <a:t>透過三軸壓電測力計之夾具以</a:t>
            </a:r>
            <a:r>
              <a:rPr lang="zh-TW" altLang="en-US" dirty="0" smtClean="0"/>
              <a:t>擷取</a:t>
            </a:r>
            <a:r>
              <a:rPr lang="zh-TW" altLang="en-US" dirty="0"/>
              <a:t>側</a:t>
            </a:r>
            <a:r>
              <a:rPr lang="zh-TW" altLang="en-US" dirty="0" smtClean="0"/>
              <a:t>銑鈦時的訊號，</a:t>
            </a:r>
            <a:r>
              <a:rPr lang="zh-TW" altLang="zh-TW" dirty="0"/>
              <a:t>並應用</a:t>
            </a:r>
            <a:r>
              <a:rPr lang="zh-TW" altLang="zh-TW" dirty="0">
                <a:solidFill>
                  <a:schemeClr val="accent1"/>
                </a:solidFill>
              </a:rPr>
              <a:t>偏最小平方法</a:t>
            </a:r>
            <a:r>
              <a:rPr lang="en-US" altLang="zh-TW" dirty="0">
                <a:solidFill>
                  <a:schemeClr val="accent1"/>
                </a:solidFill>
              </a:rPr>
              <a:t>(partial least square regression, PLSR)</a:t>
            </a:r>
            <a:r>
              <a:rPr lang="zh-TW" altLang="zh-TW" dirty="0" smtClean="0"/>
              <a:t>，</a:t>
            </a:r>
            <a:r>
              <a:rPr lang="zh-TW" altLang="en-US" dirty="0" smtClean="0">
                <a:solidFill>
                  <a:schemeClr val="accent1"/>
                </a:solidFill>
              </a:rPr>
              <a:t>複</a:t>
            </a:r>
            <a:r>
              <a:rPr lang="zh-TW" altLang="zh-TW" dirty="0" smtClean="0">
                <a:solidFill>
                  <a:schemeClr val="accent1"/>
                </a:solidFill>
              </a:rPr>
              <a:t>迴</a:t>
            </a:r>
            <a:r>
              <a:rPr lang="zh-TW" altLang="zh-TW" dirty="0">
                <a:solidFill>
                  <a:schemeClr val="accent1"/>
                </a:solidFill>
              </a:rPr>
              <a:t>歸</a:t>
            </a:r>
            <a:r>
              <a:rPr lang="en-US" altLang="zh-TW" dirty="0">
                <a:solidFill>
                  <a:schemeClr val="accent1"/>
                </a:solidFill>
              </a:rPr>
              <a:t>(multiple linear regression, MLR)</a:t>
            </a:r>
            <a:r>
              <a:rPr lang="zh-TW" altLang="zh-TW" dirty="0"/>
              <a:t>、</a:t>
            </a:r>
            <a:r>
              <a:rPr lang="zh-TW" altLang="zh-TW" dirty="0">
                <a:solidFill>
                  <a:schemeClr val="accent1"/>
                </a:solidFill>
              </a:rPr>
              <a:t>徑向基底函數</a:t>
            </a:r>
            <a:r>
              <a:rPr lang="en-US" altLang="zh-TW" dirty="0">
                <a:solidFill>
                  <a:schemeClr val="accent1"/>
                </a:solidFill>
              </a:rPr>
              <a:t>(radial basis function, RBF)</a:t>
            </a:r>
            <a:r>
              <a:rPr lang="zh-TW" altLang="zh-TW" dirty="0"/>
              <a:t>、與</a:t>
            </a:r>
            <a:r>
              <a:rPr lang="zh-TW" altLang="zh-TW" dirty="0">
                <a:solidFill>
                  <a:schemeClr val="accent1"/>
                </a:solidFill>
              </a:rPr>
              <a:t>倒傳遞</a:t>
            </a:r>
            <a:r>
              <a:rPr lang="en-US" altLang="zh-TW" dirty="0">
                <a:solidFill>
                  <a:schemeClr val="accent1"/>
                </a:solidFill>
              </a:rPr>
              <a:t>(</a:t>
            </a:r>
            <a:r>
              <a:rPr lang="en-US" altLang="zh-TW" dirty="0" err="1">
                <a:solidFill>
                  <a:schemeClr val="accent1"/>
                </a:solidFill>
              </a:rPr>
              <a:t>backpropagation</a:t>
            </a:r>
            <a:r>
              <a:rPr lang="en-US" altLang="zh-TW" dirty="0">
                <a:solidFill>
                  <a:schemeClr val="accent1"/>
                </a:solidFill>
              </a:rPr>
              <a:t>, BP)</a:t>
            </a:r>
            <a:r>
              <a:rPr lang="zh-TW" altLang="zh-TW" dirty="0">
                <a:solidFill>
                  <a:schemeClr val="accent1"/>
                </a:solidFill>
              </a:rPr>
              <a:t>類神經網路</a:t>
            </a:r>
            <a:r>
              <a:rPr lang="zh-TW" altLang="zh-TW" dirty="0"/>
              <a:t>等方法預測刀具之磨耗，發現</a:t>
            </a:r>
            <a:r>
              <a:rPr lang="en-US" altLang="zh-TW" dirty="0">
                <a:solidFill>
                  <a:schemeClr val="accent1"/>
                </a:solidFill>
              </a:rPr>
              <a:t>PLSR</a:t>
            </a:r>
            <a:r>
              <a:rPr lang="zh-TW" altLang="zh-TW" dirty="0"/>
              <a:t>有較小的</a:t>
            </a:r>
            <a:r>
              <a:rPr lang="zh-TW" altLang="zh-TW" dirty="0" smtClean="0"/>
              <a:t>錯誤率</a:t>
            </a:r>
            <a:r>
              <a:rPr lang="zh-TW" altLang="en-US" dirty="0" smtClean="0"/>
              <a:t>，</a:t>
            </a:r>
            <a:endParaRPr lang="zh-TW" altLang="en-US" dirty="0"/>
          </a:p>
        </p:txBody>
      </p:sp>
    </p:spTree>
    <p:extLst>
      <p:ext uri="{BB962C8B-B14F-4D97-AF65-F5344CB8AC3E}">
        <p14:creationId xmlns:p14="http://schemas.microsoft.com/office/powerpoint/2010/main" val="27231106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b="1" dirty="0"/>
              <a:t>5</a:t>
            </a:r>
            <a:r>
              <a:rPr lang="en-US" altLang="zh-TW" sz="4000" b="1" dirty="0" smtClean="0"/>
              <a:t>.</a:t>
            </a:r>
            <a:r>
              <a:rPr lang="zh-TW" altLang="en-US" sz="4000" b="1" dirty="0" smtClean="0"/>
              <a:t> 結論 </a:t>
            </a:r>
            <a:r>
              <a:rPr lang="en-US" altLang="zh-TW" sz="4000" b="1" dirty="0" smtClean="0"/>
              <a:t>–</a:t>
            </a:r>
            <a:r>
              <a:rPr lang="zh-TW" altLang="en-US" sz="4000" b="1" dirty="0" smtClean="0"/>
              <a:t> </a:t>
            </a:r>
            <a:r>
              <a:rPr lang="en-US" altLang="zh-TW" sz="4000" b="1" dirty="0" smtClean="0"/>
              <a:t>2</a:t>
            </a:r>
            <a:r>
              <a:rPr lang="zh-TW" altLang="en-US" sz="4000" b="1" dirty="0" smtClean="0"/>
              <a:t> </a:t>
            </a:r>
            <a:endParaRPr lang="zh-TW" altLang="en-US" sz="4000" b="1" dirty="0"/>
          </a:p>
        </p:txBody>
      </p:sp>
      <p:sp>
        <p:nvSpPr>
          <p:cNvPr id="3" name="內容版面配置區 2"/>
          <p:cNvSpPr>
            <a:spLocks noGrp="1"/>
          </p:cNvSpPr>
          <p:nvPr>
            <p:ph idx="1"/>
          </p:nvPr>
        </p:nvSpPr>
        <p:spPr>
          <a:xfrm>
            <a:off x="1165964" y="1476856"/>
            <a:ext cx="8769771" cy="4834733"/>
          </a:xfrm>
        </p:spPr>
        <p:txBody>
          <a:bodyPr>
            <a:normAutofit/>
          </a:bodyPr>
          <a:lstStyle/>
          <a:p>
            <a:pPr marL="342900" indent="-342900">
              <a:buFont typeface="Wingdings" panose="05000000000000000000" pitchFamily="2" charset="2"/>
              <a:buChar char="l"/>
            </a:pPr>
            <a:r>
              <a:rPr lang="zh-TW" altLang="en-US" b="1" dirty="0">
                <a:latin typeface="+mn-ea"/>
              </a:rPr>
              <a:t>在刀具磨耗推估上</a:t>
            </a:r>
            <a:endParaRPr lang="en-US" altLang="zh-TW" b="1" dirty="0">
              <a:latin typeface="+mn-ea"/>
            </a:endParaRPr>
          </a:p>
          <a:p>
            <a:pPr marL="457200" lvl="2" indent="0">
              <a:buNone/>
            </a:pPr>
            <a:r>
              <a:rPr lang="zh-TW" altLang="en-US" sz="1800" dirty="0">
                <a:latin typeface="+mn-ea"/>
              </a:rPr>
              <a:t>使用</a:t>
            </a:r>
            <a:r>
              <a:rPr lang="zh-TW" altLang="en-US" sz="1800" dirty="0">
                <a:solidFill>
                  <a:schemeClr val="accent1"/>
                </a:solidFill>
                <a:latin typeface="+mn-ea"/>
              </a:rPr>
              <a:t>倒傳遞類神經網路</a:t>
            </a:r>
            <a:r>
              <a:rPr lang="zh-TW" altLang="en-US" sz="1800" dirty="0">
                <a:latin typeface="+mn-ea"/>
              </a:rPr>
              <a:t>及</a:t>
            </a:r>
            <a:r>
              <a:rPr lang="zh-TW" altLang="en-US" sz="1800" dirty="0">
                <a:solidFill>
                  <a:schemeClr val="accent1"/>
                </a:solidFill>
                <a:latin typeface="+mn-ea"/>
              </a:rPr>
              <a:t>複迴歸分析</a:t>
            </a:r>
            <a:r>
              <a:rPr lang="zh-TW" altLang="en-US" sz="1800" dirty="0">
                <a:latin typeface="+mn-ea"/>
              </a:rPr>
              <a:t>建立預測模型，使用兩者所建立出的模型來推估刀具的磨耗量。</a:t>
            </a:r>
            <a:endParaRPr lang="en-US" altLang="zh-TW" sz="1800" b="1" dirty="0">
              <a:latin typeface="+mn-ea"/>
            </a:endParaRPr>
          </a:p>
          <a:p>
            <a:pPr marL="342900" indent="-342900">
              <a:buFont typeface="Wingdings" panose="05000000000000000000" pitchFamily="2" charset="2"/>
              <a:buChar char="l"/>
            </a:pPr>
            <a:r>
              <a:rPr lang="zh-TW" altLang="en-US" b="1" dirty="0">
                <a:latin typeface="+mn-ea"/>
              </a:rPr>
              <a:t>在切削鐵件的磨耗推估上</a:t>
            </a:r>
            <a:endParaRPr lang="en-US" altLang="zh-TW" b="1" dirty="0">
              <a:latin typeface="+mn-ea"/>
            </a:endParaRPr>
          </a:p>
          <a:p>
            <a:pPr marL="457200" lvl="3" indent="0">
              <a:buNone/>
            </a:pPr>
            <a:r>
              <a:rPr lang="zh-TW" altLang="en-US" sz="1800" dirty="0">
                <a:latin typeface="+mn-ea"/>
              </a:rPr>
              <a:t>使用</a:t>
            </a:r>
            <a:r>
              <a:rPr lang="zh-TW" altLang="en-US" sz="1800" dirty="0">
                <a:solidFill>
                  <a:schemeClr val="accent1"/>
                </a:solidFill>
                <a:latin typeface="+mn-ea"/>
              </a:rPr>
              <a:t>類神經網路</a:t>
            </a:r>
            <a:r>
              <a:rPr lang="zh-TW" altLang="en-US" sz="1800" dirty="0">
                <a:latin typeface="+mn-ea"/>
              </a:rPr>
              <a:t>所建立的預測模型之平均絕對誤差為</a:t>
            </a:r>
            <a:r>
              <a:rPr lang="en-US" altLang="zh-TW" sz="1800" dirty="0">
                <a:solidFill>
                  <a:schemeClr val="accent1"/>
                </a:solidFill>
                <a:latin typeface="+mn-ea"/>
              </a:rPr>
              <a:t>18.6%</a:t>
            </a:r>
            <a:r>
              <a:rPr lang="zh-TW" altLang="en-US" sz="1800" dirty="0">
                <a:latin typeface="+mn-ea"/>
              </a:rPr>
              <a:t>，</a:t>
            </a:r>
            <a:r>
              <a:rPr lang="zh-TW" altLang="en-US" sz="1800" dirty="0" smtClean="0">
                <a:latin typeface="+mn-ea"/>
              </a:rPr>
              <a:t>優於複迴歸所</a:t>
            </a:r>
            <a:r>
              <a:rPr lang="zh-TW" altLang="en-US" sz="1800" dirty="0">
                <a:latin typeface="+mn-ea"/>
              </a:rPr>
              <a:t>建立的預測模型之平均絕對誤差</a:t>
            </a:r>
            <a:r>
              <a:rPr lang="en-US" altLang="zh-TW" sz="1800" dirty="0">
                <a:solidFill>
                  <a:schemeClr val="accent1"/>
                </a:solidFill>
                <a:latin typeface="+mn-ea"/>
              </a:rPr>
              <a:t>43.2%</a:t>
            </a:r>
            <a:r>
              <a:rPr lang="zh-TW" altLang="en-US" sz="1800" dirty="0" smtClean="0">
                <a:latin typeface="+mn-ea"/>
              </a:rPr>
              <a:t>。</a:t>
            </a:r>
            <a:endParaRPr lang="zh-TW" altLang="en-US" sz="1800" b="1" dirty="0">
              <a:latin typeface="+mn-ea"/>
            </a:endParaRPr>
          </a:p>
          <a:p>
            <a:pPr marL="342900" indent="-342900">
              <a:buFont typeface="Wingdings" panose="05000000000000000000" pitchFamily="2" charset="2"/>
              <a:buChar char="l"/>
            </a:pPr>
            <a:r>
              <a:rPr lang="zh-TW" altLang="en-US" b="1" dirty="0">
                <a:latin typeface="+mn-ea"/>
              </a:rPr>
              <a:t>在</a:t>
            </a:r>
            <a:r>
              <a:rPr lang="zh-TW" altLang="en-US" b="1" dirty="0" smtClean="0">
                <a:latin typeface="+mn-ea"/>
              </a:rPr>
              <a:t>切削</a:t>
            </a:r>
            <a:r>
              <a:rPr lang="zh-TW" altLang="en-US" b="1" dirty="0">
                <a:latin typeface="+mn-ea"/>
              </a:rPr>
              <a:t>鋁件的磨耗推估</a:t>
            </a:r>
            <a:r>
              <a:rPr lang="zh-TW" altLang="en-US" b="1" dirty="0" smtClean="0">
                <a:latin typeface="+mn-ea"/>
              </a:rPr>
              <a:t>上</a:t>
            </a:r>
            <a:endParaRPr lang="en-US" altLang="zh-TW" b="1" dirty="0" smtClean="0">
              <a:latin typeface="+mn-ea"/>
            </a:endParaRPr>
          </a:p>
          <a:p>
            <a:pPr marL="457200" lvl="4" indent="0">
              <a:buNone/>
            </a:pPr>
            <a:r>
              <a:rPr lang="zh-TW" altLang="en-US" sz="1800" dirty="0">
                <a:latin typeface="+mn-ea"/>
              </a:rPr>
              <a:t>使用類神經網路所建立的預測模型之平均絕對誤差為</a:t>
            </a:r>
            <a:r>
              <a:rPr lang="en-US" altLang="zh-TW" sz="1800" dirty="0">
                <a:solidFill>
                  <a:schemeClr val="accent1"/>
                </a:solidFill>
                <a:latin typeface="+mn-ea"/>
              </a:rPr>
              <a:t>19.2%</a:t>
            </a:r>
            <a:r>
              <a:rPr lang="zh-TW" altLang="en-US" sz="1800" dirty="0">
                <a:latin typeface="+mn-ea"/>
              </a:rPr>
              <a:t>，優於複迴歸所建立的預測模型之平均絕對誤差</a:t>
            </a:r>
            <a:r>
              <a:rPr lang="en-US" altLang="zh-TW" sz="1800" dirty="0">
                <a:solidFill>
                  <a:schemeClr val="accent1"/>
                </a:solidFill>
                <a:latin typeface="+mn-ea"/>
              </a:rPr>
              <a:t>46.2%</a:t>
            </a:r>
            <a:r>
              <a:rPr lang="zh-TW" altLang="en-US" sz="1800" dirty="0" smtClean="0">
                <a:latin typeface="+mn-ea"/>
              </a:rPr>
              <a:t>。</a:t>
            </a:r>
            <a:endParaRPr lang="en-US" altLang="zh-TW" sz="1800" b="1" dirty="0">
              <a:latin typeface="+mn-ea"/>
            </a:endParaRPr>
          </a:p>
          <a:p>
            <a:pPr marL="342900" indent="-342900">
              <a:buFont typeface="Wingdings" panose="05000000000000000000" pitchFamily="2" charset="2"/>
              <a:buChar char="l"/>
            </a:pPr>
            <a:endParaRPr lang="zh-TW" altLang="en-US" sz="1800" dirty="0"/>
          </a:p>
        </p:txBody>
      </p:sp>
      <p:sp>
        <p:nvSpPr>
          <p:cNvPr id="46" name="Rectangle 241"/>
          <p:cNvSpPr>
            <a:spLocks noChangeArrowheads="1"/>
          </p:cNvSpPr>
          <p:nvPr/>
        </p:nvSpPr>
        <p:spPr bwMode="auto">
          <a:xfrm>
            <a:off x="4655841" y="285708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pPr/>
              <a:t>60</a:t>
            </a:fld>
            <a:endParaRPr lang="zh-TW" altLang="en-US"/>
          </a:p>
        </p:txBody>
      </p:sp>
    </p:spTree>
    <p:extLst>
      <p:ext uri="{BB962C8B-B14F-4D97-AF65-F5344CB8AC3E}">
        <p14:creationId xmlns:p14="http://schemas.microsoft.com/office/powerpoint/2010/main" val="1321111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b="1" dirty="0"/>
              <a:t>5</a:t>
            </a:r>
            <a:r>
              <a:rPr lang="en-US" altLang="zh-TW" sz="4000" b="1" dirty="0" smtClean="0"/>
              <a:t>.</a:t>
            </a:r>
            <a:r>
              <a:rPr lang="zh-TW" altLang="en-US" sz="4000" b="1" dirty="0" smtClean="0"/>
              <a:t> 結論 </a:t>
            </a:r>
            <a:r>
              <a:rPr lang="en-US" altLang="zh-TW" sz="4000" b="1" dirty="0" smtClean="0"/>
              <a:t>–</a:t>
            </a:r>
            <a:r>
              <a:rPr lang="zh-TW" altLang="en-US" sz="4000" b="1" dirty="0" smtClean="0"/>
              <a:t> 未來研究方向 </a:t>
            </a:r>
            <a:endParaRPr lang="zh-TW" altLang="en-US" sz="4000" b="1" dirty="0"/>
          </a:p>
        </p:txBody>
      </p:sp>
      <p:sp>
        <p:nvSpPr>
          <p:cNvPr id="3" name="內容版面配置區 2"/>
          <p:cNvSpPr>
            <a:spLocks noGrp="1"/>
          </p:cNvSpPr>
          <p:nvPr>
            <p:ph idx="1"/>
          </p:nvPr>
        </p:nvSpPr>
        <p:spPr>
          <a:xfrm>
            <a:off x="1177115" y="1343041"/>
            <a:ext cx="8769771" cy="5102364"/>
          </a:xfrm>
        </p:spPr>
        <p:txBody>
          <a:bodyPr>
            <a:normAutofit/>
          </a:bodyPr>
          <a:lstStyle/>
          <a:p>
            <a:pPr marL="342900" indent="-342900">
              <a:buFont typeface="Wingdings" panose="05000000000000000000" pitchFamily="2" charset="2"/>
              <a:buChar char="l"/>
            </a:pPr>
            <a:r>
              <a:rPr lang="zh-TW" altLang="en-US" b="1" dirty="0" smtClean="0">
                <a:latin typeface="+mn-ea"/>
              </a:rPr>
              <a:t>未來研究中，仍有下列研究方向</a:t>
            </a:r>
            <a:endParaRPr lang="en-US" altLang="zh-TW" b="1" dirty="0">
              <a:latin typeface="+mn-ea"/>
            </a:endParaRPr>
          </a:p>
          <a:p>
            <a:pPr marL="457200" lvl="2" indent="0">
              <a:buNone/>
            </a:pPr>
            <a:r>
              <a:rPr lang="en-US" altLang="zh-TW" sz="1800" dirty="0" smtClean="0">
                <a:latin typeface="+mn-ea"/>
              </a:rPr>
              <a:t>1.</a:t>
            </a:r>
            <a:r>
              <a:rPr lang="zh-TW" altLang="en-US" sz="1800" dirty="0">
                <a:latin typeface="+mn-ea"/>
              </a:rPr>
              <a:t> </a:t>
            </a:r>
            <a:r>
              <a:rPr lang="zh-TW" altLang="en-US" sz="1800" dirty="0" smtClean="0">
                <a:latin typeface="+mn-ea"/>
              </a:rPr>
              <a:t>本</a:t>
            </a:r>
            <a:r>
              <a:rPr lang="zh-TW" altLang="en-US" sz="1800" dirty="0">
                <a:latin typeface="+mn-ea"/>
              </a:rPr>
              <a:t>研究所開發的智慧感測單元</a:t>
            </a:r>
            <a:r>
              <a:rPr lang="en-US" altLang="zh-TW" sz="1800" dirty="0">
                <a:latin typeface="+mn-ea"/>
              </a:rPr>
              <a:t>ISU</a:t>
            </a:r>
            <a:r>
              <a:rPr lang="zh-TW" altLang="en-US" sz="1800" dirty="0">
                <a:latin typeface="+mn-ea"/>
              </a:rPr>
              <a:t>在</a:t>
            </a:r>
            <a:r>
              <a:rPr lang="zh-TW" altLang="en-US" sz="1800" dirty="0">
                <a:solidFill>
                  <a:schemeClr val="accent1"/>
                </a:solidFill>
                <a:latin typeface="+mn-ea"/>
              </a:rPr>
              <a:t>體積</a:t>
            </a:r>
            <a:r>
              <a:rPr lang="zh-TW" altLang="en-US" sz="1800" dirty="0">
                <a:latin typeface="+mn-ea"/>
              </a:rPr>
              <a:t>上如能</a:t>
            </a:r>
            <a:r>
              <a:rPr lang="zh-TW" altLang="en-US" sz="1800" dirty="0">
                <a:solidFill>
                  <a:schemeClr val="accent1"/>
                </a:solidFill>
                <a:latin typeface="+mn-ea"/>
              </a:rPr>
              <a:t>更加縮小</a:t>
            </a:r>
            <a:r>
              <a:rPr lang="zh-TW" altLang="en-US" sz="1800" dirty="0">
                <a:latin typeface="+mn-ea"/>
              </a:rPr>
              <a:t>，對於裝置空間將能更有；在功能上可再開發</a:t>
            </a:r>
            <a:r>
              <a:rPr lang="zh-TW" altLang="en-US" sz="1800" dirty="0">
                <a:solidFill>
                  <a:schemeClr val="accent1"/>
                </a:solidFill>
                <a:latin typeface="+mn-ea"/>
              </a:rPr>
              <a:t>精簡版</a:t>
            </a:r>
            <a:r>
              <a:rPr lang="en-US" altLang="zh-TW" sz="1800" dirty="0">
                <a:solidFill>
                  <a:schemeClr val="accent1"/>
                </a:solidFill>
                <a:latin typeface="+mn-ea"/>
              </a:rPr>
              <a:t>ISU</a:t>
            </a:r>
            <a:r>
              <a:rPr lang="zh-TW" altLang="en-US" sz="1800" dirty="0">
                <a:latin typeface="+mn-ea"/>
              </a:rPr>
              <a:t>，提供特定功能，如</a:t>
            </a:r>
            <a:r>
              <a:rPr lang="zh-TW" altLang="en-US" sz="1800" dirty="0">
                <a:solidFill>
                  <a:schemeClr val="accent1"/>
                </a:solidFill>
                <a:latin typeface="+mn-ea"/>
              </a:rPr>
              <a:t>刀具偵測</a:t>
            </a:r>
            <a:r>
              <a:rPr lang="zh-TW" altLang="en-US" sz="1800" dirty="0">
                <a:latin typeface="+mn-ea"/>
              </a:rPr>
              <a:t>等，可進一步降低成本。</a:t>
            </a:r>
            <a:endParaRPr lang="en-US" altLang="zh-TW" sz="1800" dirty="0" smtClean="0">
              <a:latin typeface="+mn-ea"/>
            </a:endParaRPr>
          </a:p>
          <a:p>
            <a:pPr marL="457200" lvl="2" indent="0">
              <a:buNone/>
            </a:pPr>
            <a:r>
              <a:rPr lang="en-US" altLang="zh-TW" sz="1800" dirty="0" smtClean="0">
                <a:latin typeface="+mn-ea"/>
              </a:rPr>
              <a:t>2.</a:t>
            </a:r>
            <a:r>
              <a:rPr lang="zh-TW" altLang="en-US" sz="1800" dirty="0">
                <a:latin typeface="+mn-ea"/>
              </a:rPr>
              <a:t> </a:t>
            </a:r>
            <a:r>
              <a:rPr lang="zh-TW" altLang="en-US" sz="1800" dirty="0" smtClean="0">
                <a:latin typeface="+mn-ea"/>
              </a:rPr>
              <a:t>本</a:t>
            </a:r>
            <a:r>
              <a:rPr lang="zh-TW" altLang="en-US" sz="1800" dirty="0">
                <a:latin typeface="+mn-ea"/>
              </a:rPr>
              <a:t>研究所推估出的刀具磨耗量僅為</a:t>
            </a:r>
            <a:r>
              <a:rPr lang="zh-TW" altLang="en-US" sz="1800" dirty="0">
                <a:solidFill>
                  <a:schemeClr val="accent1"/>
                </a:solidFill>
                <a:latin typeface="+mn-ea"/>
              </a:rPr>
              <a:t>刀具磨損面積</a:t>
            </a:r>
            <a:r>
              <a:rPr lang="zh-TW" altLang="en-US" sz="1800" dirty="0">
                <a:latin typeface="+mn-ea"/>
              </a:rPr>
              <a:t>，未來可增加磨耗面積對</a:t>
            </a:r>
            <a:r>
              <a:rPr lang="zh-TW" altLang="en-US" sz="1800" dirty="0">
                <a:solidFill>
                  <a:schemeClr val="accent1"/>
                </a:solidFill>
                <a:latin typeface="+mn-ea"/>
              </a:rPr>
              <a:t>加工件之精度影響的推估</a:t>
            </a:r>
            <a:r>
              <a:rPr lang="zh-TW" altLang="en-US" sz="1800" dirty="0">
                <a:latin typeface="+mn-ea"/>
              </a:rPr>
              <a:t>，並對控制器進行</a:t>
            </a:r>
            <a:r>
              <a:rPr lang="zh-TW" altLang="en-US" sz="1800" dirty="0">
                <a:solidFill>
                  <a:schemeClr val="accent1"/>
                </a:solidFill>
                <a:latin typeface="+mn-ea"/>
              </a:rPr>
              <a:t>線上補償</a:t>
            </a:r>
            <a:r>
              <a:rPr lang="zh-TW" altLang="en-US" sz="1800" dirty="0">
                <a:latin typeface="+mn-ea"/>
              </a:rPr>
              <a:t>，將加工精度進一步提升。</a:t>
            </a:r>
            <a:endParaRPr lang="en-US" altLang="zh-TW" sz="1800" dirty="0" smtClean="0">
              <a:latin typeface="+mn-ea"/>
            </a:endParaRPr>
          </a:p>
          <a:p>
            <a:pPr marL="457200" lvl="2" indent="0">
              <a:buNone/>
            </a:pPr>
            <a:r>
              <a:rPr lang="en-US" altLang="zh-TW" sz="1800" dirty="0" smtClean="0">
                <a:latin typeface="+mn-ea"/>
              </a:rPr>
              <a:t>3.</a:t>
            </a:r>
            <a:r>
              <a:rPr lang="zh-TW" altLang="en-US" sz="1800" dirty="0" smtClean="0">
                <a:latin typeface="+mn-ea"/>
              </a:rPr>
              <a:t>在</a:t>
            </a:r>
            <a:r>
              <a:rPr lang="zh-TW" altLang="en-US" sz="1800" dirty="0">
                <a:solidFill>
                  <a:schemeClr val="accent1"/>
                </a:solidFill>
                <a:latin typeface="+mn-ea"/>
              </a:rPr>
              <a:t>關鍵特徵</a:t>
            </a:r>
            <a:r>
              <a:rPr lang="zh-TW" altLang="en-US" sz="1800" dirty="0">
                <a:latin typeface="+mn-ea"/>
              </a:rPr>
              <a:t>挑選上，本研究使用</a:t>
            </a:r>
            <a:r>
              <a:rPr lang="zh-TW" altLang="en-US" sz="1800" dirty="0">
                <a:solidFill>
                  <a:schemeClr val="accent1"/>
                </a:solidFill>
                <a:latin typeface="+mn-ea"/>
              </a:rPr>
              <a:t>相關係數</a:t>
            </a:r>
            <a:r>
              <a:rPr lang="zh-TW" altLang="en-US" sz="1800" dirty="0">
                <a:latin typeface="+mn-ea"/>
              </a:rPr>
              <a:t>作為選取依據，未來可增加多種的特徵挑選方式，如</a:t>
            </a:r>
            <a:r>
              <a:rPr lang="en-US" altLang="zh-TW" sz="1800" dirty="0">
                <a:solidFill>
                  <a:schemeClr val="accent1"/>
                </a:solidFill>
                <a:latin typeface="+mn-ea"/>
              </a:rPr>
              <a:t>NSGAII</a:t>
            </a:r>
            <a:r>
              <a:rPr lang="zh-TW" altLang="en-US" sz="1800" dirty="0">
                <a:latin typeface="+mn-ea"/>
              </a:rPr>
              <a:t>或其他智慧型方法，以增加特徵挑選的準確性。</a:t>
            </a:r>
            <a:endParaRPr lang="en-US" altLang="zh-TW" sz="1800" dirty="0" smtClean="0">
              <a:latin typeface="+mn-ea"/>
            </a:endParaRPr>
          </a:p>
          <a:p>
            <a:pPr marL="457200" lvl="2" indent="0">
              <a:buNone/>
            </a:pPr>
            <a:r>
              <a:rPr lang="en-US" altLang="zh-TW" sz="1800" dirty="0" smtClean="0">
                <a:latin typeface="+mn-ea"/>
              </a:rPr>
              <a:t>4.</a:t>
            </a:r>
            <a:r>
              <a:rPr lang="zh-TW" altLang="en-US" sz="1800" dirty="0" smtClean="0">
                <a:latin typeface="+mn-ea"/>
              </a:rPr>
              <a:t>目前</a:t>
            </a:r>
            <a:r>
              <a:rPr lang="zh-TW" altLang="en-US" sz="1800" dirty="0">
                <a:latin typeface="+mn-ea"/>
              </a:rPr>
              <a:t>本研究為離線使用，若能將刀具狀態的監控以</a:t>
            </a:r>
            <a:r>
              <a:rPr lang="zh-TW" altLang="en-US" sz="1800" dirty="0">
                <a:solidFill>
                  <a:schemeClr val="accent1"/>
                </a:solidFill>
                <a:latin typeface="+mn-ea"/>
              </a:rPr>
              <a:t>網頁方式</a:t>
            </a:r>
            <a:r>
              <a:rPr lang="zh-TW" altLang="en-US" sz="1800" dirty="0">
                <a:latin typeface="+mn-ea"/>
              </a:rPr>
              <a:t>呈現的話，必定能增加使用上的便利性與即時性。</a:t>
            </a:r>
            <a:endParaRPr lang="en-US" altLang="zh-TW" sz="1800" dirty="0">
              <a:latin typeface="+mn-ea"/>
            </a:endParaRPr>
          </a:p>
        </p:txBody>
      </p:sp>
      <p:sp>
        <p:nvSpPr>
          <p:cNvPr id="46" name="Rectangle 241"/>
          <p:cNvSpPr>
            <a:spLocks noChangeArrowheads="1"/>
          </p:cNvSpPr>
          <p:nvPr/>
        </p:nvSpPr>
        <p:spPr bwMode="auto">
          <a:xfrm>
            <a:off x="4655841" y="285708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pPr/>
              <a:t>61</a:t>
            </a:fld>
            <a:endParaRPr lang="zh-TW" altLang="en-US"/>
          </a:p>
        </p:txBody>
      </p:sp>
    </p:spTree>
    <p:extLst>
      <p:ext uri="{BB962C8B-B14F-4D97-AF65-F5344CB8AC3E}">
        <p14:creationId xmlns:p14="http://schemas.microsoft.com/office/powerpoint/2010/main" val="2223259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b="1" dirty="0" smtClean="0"/>
              <a:t>6.</a:t>
            </a:r>
            <a:r>
              <a:rPr lang="zh-TW" altLang="en-US" sz="4000" b="1" dirty="0" smtClean="0"/>
              <a:t> 參考文獻</a:t>
            </a:r>
            <a:endParaRPr lang="zh-TW" altLang="en-US" sz="4000" b="1" dirty="0"/>
          </a:p>
        </p:txBody>
      </p:sp>
      <p:sp>
        <p:nvSpPr>
          <p:cNvPr id="3" name="內容版面配置區 2"/>
          <p:cNvSpPr>
            <a:spLocks noGrp="1"/>
          </p:cNvSpPr>
          <p:nvPr>
            <p:ph idx="1"/>
          </p:nvPr>
        </p:nvSpPr>
        <p:spPr>
          <a:xfrm>
            <a:off x="451413" y="1325301"/>
            <a:ext cx="11359708" cy="5532699"/>
          </a:xfrm>
        </p:spPr>
        <p:txBody>
          <a:bodyPr>
            <a:normAutofit/>
          </a:bodyPr>
          <a:lstStyle/>
          <a:p>
            <a:r>
              <a:rPr lang="en-US" altLang="zh-TW" sz="1800" dirty="0"/>
              <a:t>[1] </a:t>
            </a:r>
            <a:r>
              <a:rPr lang="zh-TW" altLang="zh-TW" sz="1800" dirty="0" smtClean="0"/>
              <a:t>行政院</a:t>
            </a:r>
            <a:r>
              <a:rPr lang="zh-TW" altLang="zh-TW" sz="1800" dirty="0"/>
              <a:t>主計處，</a:t>
            </a:r>
            <a:r>
              <a:rPr lang="en-US" altLang="zh-TW" sz="1800" dirty="0"/>
              <a:t>2015</a:t>
            </a:r>
            <a:r>
              <a:rPr lang="zh-TW" altLang="zh-TW" sz="1800" dirty="0"/>
              <a:t>，第</a:t>
            </a:r>
            <a:r>
              <a:rPr lang="en-US" altLang="zh-TW" sz="1800" dirty="0"/>
              <a:t>065</a:t>
            </a:r>
            <a:r>
              <a:rPr lang="zh-TW" altLang="zh-TW" sz="1800" dirty="0"/>
              <a:t>號，國情統計通報</a:t>
            </a:r>
            <a:r>
              <a:rPr lang="zh-TW" altLang="zh-TW" sz="1800" dirty="0" smtClean="0"/>
              <a:t>。</a:t>
            </a:r>
            <a:endParaRPr lang="en-US" altLang="zh-TW" sz="1800" dirty="0" smtClean="0"/>
          </a:p>
          <a:p>
            <a:r>
              <a:rPr lang="en-US" altLang="zh-TW" sz="1800" dirty="0" smtClean="0"/>
              <a:t>[2] </a:t>
            </a:r>
            <a:r>
              <a:rPr lang="zh-TW" altLang="en-US" sz="1800" dirty="0" smtClean="0"/>
              <a:t>工業技術研究院</a:t>
            </a:r>
            <a:r>
              <a:rPr lang="zh-TW" altLang="zh-TW" sz="1800" dirty="0" smtClean="0"/>
              <a:t>，</a:t>
            </a:r>
            <a:r>
              <a:rPr lang="en-US" altLang="zh-TW" sz="1800" dirty="0" smtClean="0"/>
              <a:t>2014</a:t>
            </a:r>
            <a:r>
              <a:rPr lang="zh-TW" altLang="zh-TW" sz="1800" dirty="0" smtClean="0"/>
              <a:t>，</a:t>
            </a:r>
            <a:r>
              <a:rPr lang="zh-TW" altLang="en-US" sz="1800" dirty="0" smtClean="0"/>
              <a:t>工具機技術現況與發展趨勢</a:t>
            </a:r>
            <a:r>
              <a:rPr lang="zh-TW" altLang="zh-TW" sz="1800" dirty="0" smtClean="0"/>
              <a:t>。</a:t>
            </a:r>
            <a:endParaRPr lang="en-US" altLang="zh-TW" sz="1800" dirty="0" smtClean="0"/>
          </a:p>
          <a:p>
            <a:r>
              <a:rPr lang="en-US" altLang="zh-TW" sz="1800" dirty="0"/>
              <a:t>[3] </a:t>
            </a:r>
            <a:r>
              <a:rPr lang="zh-TW" altLang="en-US" sz="1800" dirty="0"/>
              <a:t>林順清，</a:t>
            </a:r>
            <a:r>
              <a:rPr lang="en-US" altLang="zh-TW" sz="1800" dirty="0"/>
              <a:t>1998</a:t>
            </a:r>
            <a:r>
              <a:rPr lang="zh-TW" altLang="en-US" sz="1800" dirty="0"/>
              <a:t>，工具機刀具磨耗現象之探討，國立中興大學機械工程研究所碩士論文。</a:t>
            </a:r>
            <a:endParaRPr lang="en-US" altLang="zh-TW" sz="1800" dirty="0" smtClean="0"/>
          </a:p>
          <a:p>
            <a:r>
              <a:rPr lang="en-US" altLang="zh-TW" sz="1800" dirty="0" smtClean="0"/>
              <a:t>[4] </a:t>
            </a:r>
            <a:r>
              <a:rPr lang="en-US" altLang="zh-TW" sz="1800" dirty="0"/>
              <a:t>G. F. Wang, Z. W. </a:t>
            </a:r>
            <a:r>
              <a:rPr lang="en-US" altLang="zh-TW" sz="1800" dirty="0" err="1"/>
              <a:t>Guo</a:t>
            </a:r>
            <a:r>
              <a:rPr lang="en-US" altLang="zh-TW" sz="1800" dirty="0"/>
              <a:t> and L. Qian, “Tool wear prediction considering uncovered data based on partial least square regression,” Journal of Mechanical Science and Technology, Vol 28 , pp. 317-322, 2014.</a:t>
            </a:r>
            <a:endParaRPr lang="zh-TW" altLang="zh-TW" sz="1800" dirty="0"/>
          </a:p>
          <a:p>
            <a:r>
              <a:rPr lang="en-US" altLang="zh-TW" sz="1800" dirty="0" smtClean="0"/>
              <a:t>[</a:t>
            </a:r>
            <a:r>
              <a:rPr lang="en-US" altLang="zh-TW" sz="1800" dirty="0"/>
              <a:t>5</a:t>
            </a:r>
            <a:r>
              <a:rPr lang="en-US" altLang="zh-TW" sz="1800" dirty="0" smtClean="0"/>
              <a:t>] </a:t>
            </a:r>
            <a:r>
              <a:rPr lang="zh-TW" altLang="en-US" sz="1800" dirty="0"/>
              <a:t>李政育，</a:t>
            </a:r>
            <a:r>
              <a:rPr lang="en-US" altLang="zh-TW" sz="1800" dirty="0"/>
              <a:t>2011</a:t>
            </a:r>
            <a:r>
              <a:rPr lang="zh-TW" altLang="en-US" sz="1800" dirty="0"/>
              <a:t>，刀具狀態移轉之電流特徵選取法，國立高雄第一科技大學系統資訊與控制研究所碩士論文</a:t>
            </a:r>
            <a:r>
              <a:rPr lang="zh-TW" altLang="en-US" sz="1800" dirty="0" smtClean="0"/>
              <a:t>。</a:t>
            </a:r>
            <a:endParaRPr lang="en-US" altLang="zh-TW" sz="1800" dirty="0" smtClean="0"/>
          </a:p>
          <a:p>
            <a:r>
              <a:rPr lang="en-US" altLang="zh-TW" sz="1800" dirty="0" smtClean="0"/>
              <a:t>[6] </a:t>
            </a:r>
            <a:r>
              <a:rPr lang="en-US" altLang="zh-TW" sz="1800" dirty="0"/>
              <a:t>T. H. Miguel and R. D. Carlos, “FPGA-Based Fused Smart- Sensor for Tool- Wear Area Quantitative </a:t>
            </a:r>
            <a:r>
              <a:rPr lang="en-US" altLang="zh-TW" sz="1800" dirty="0" smtClean="0"/>
              <a:t>Estimation </a:t>
            </a:r>
            <a:r>
              <a:rPr lang="en-US" altLang="zh-TW" sz="1800" dirty="0"/>
              <a:t>in CNC Machine Inserts” Sensors 2010, Vol. 10, pp. 3373-3388</a:t>
            </a:r>
            <a:r>
              <a:rPr lang="en-US" altLang="zh-TW" sz="1800" dirty="0" smtClean="0"/>
              <a:t>.</a:t>
            </a:r>
          </a:p>
          <a:p>
            <a:r>
              <a:rPr lang="en-US" altLang="zh-TW" sz="1800" dirty="0" smtClean="0"/>
              <a:t>[</a:t>
            </a:r>
            <a:r>
              <a:rPr lang="en-US" altLang="zh-TW" sz="1800" dirty="0"/>
              <a:t>7</a:t>
            </a:r>
            <a:r>
              <a:rPr lang="en-US" altLang="zh-TW" sz="1800" dirty="0" smtClean="0"/>
              <a:t>] </a:t>
            </a:r>
            <a:r>
              <a:rPr lang="zh-TW" altLang="en-US" sz="1800" dirty="0"/>
              <a:t>田仲凱，</a:t>
            </a:r>
            <a:r>
              <a:rPr lang="en-US" altLang="zh-TW" sz="1800" dirty="0"/>
              <a:t>2011</a:t>
            </a:r>
            <a:r>
              <a:rPr lang="zh-TW" altLang="en-US" sz="1800" dirty="0"/>
              <a:t>，車削刀具磨耗偵測之聲射訊號產生模型建立與分析，中興大學機械工程研究所碩士論文</a:t>
            </a:r>
            <a:r>
              <a:rPr lang="zh-TW" altLang="en-US" sz="1800" dirty="0" smtClean="0"/>
              <a:t>。</a:t>
            </a:r>
            <a:endParaRPr lang="en-US" altLang="zh-TW" sz="1800" dirty="0" smtClean="0"/>
          </a:p>
          <a:p>
            <a:endParaRPr lang="en-US" altLang="zh-TW" sz="1800" dirty="0"/>
          </a:p>
        </p:txBody>
      </p:sp>
      <p:sp>
        <p:nvSpPr>
          <p:cNvPr id="46" name="Rectangle 241"/>
          <p:cNvSpPr>
            <a:spLocks noChangeArrowheads="1"/>
          </p:cNvSpPr>
          <p:nvPr/>
        </p:nvSpPr>
        <p:spPr bwMode="auto">
          <a:xfrm>
            <a:off x="4655841" y="285708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pPr/>
              <a:t>62</a:t>
            </a:fld>
            <a:endParaRPr lang="zh-TW" altLang="en-US"/>
          </a:p>
        </p:txBody>
      </p:sp>
    </p:spTree>
    <p:extLst>
      <p:ext uri="{BB962C8B-B14F-4D97-AF65-F5344CB8AC3E}">
        <p14:creationId xmlns:p14="http://schemas.microsoft.com/office/powerpoint/2010/main" val="2750053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b="1" dirty="0" smtClean="0"/>
              <a:t>6.</a:t>
            </a:r>
            <a:r>
              <a:rPr lang="zh-TW" altLang="en-US" sz="4000" b="1" dirty="0" smtClean="0"/>
              <a:t> 參考文獻</a:t>
            </a:r>
            <a:endParaRPr lang="zh-TW" altLang="en-US" sz="4000" b="1" dirty="0"/>
          </a:p>
        </p:txBody>
      </p:sp>
      <p:sp>
        <p:nvSpPr>
          <p:cNvPr id="3" name="內容版面配置區 2"/>
          <p:cNvSpPr>
            <a:spLocks noGrp="1"/>
          </p:cNvSpPr>
          <p:nvPr>
            <p:ph idx="1"/>
          </p:nvPr>
        </p:nvSpPr>
        <p:spPr>
          <a:xfrm>
            <a:off x="451413" y="1325301"/>
            <a:ext cx="11359708" cy="5532699"/>
          </a:xfrm>
        </p:spPr>
        <p:txBody>
          <a:bodyPr>
            <a:normAutofit/>
          </a:bodyPr>
          <a:lstStyle/>
          <a:p>
            <a:r>
              <a:rPr lang="en-US" altLang="zh-TW" sz="1800" dirty="0" smtClean="0"/>
              <a:t>[8] </a:t>
            </a:r>
            <a:r>
              <a:rPr lang="en-US" altLang="zh-TW" sz="1800" dirty="0"/>
              <a:t>P. </a:t>
            </a:r>
            <a:r>
              <a:rPr lang="en-US" altLang="zh-TW" sz="1800" dirty="0" err="1"/>
              <a:t>Kulandaivelu</a:t>
            </a:r>
            <a:r>
              <a:rPr lang="en-US" altLang="zh-TW" sz="1800" dirty="0"/>
              <a:t> and P. S. Kumar, “Investigate the Crater Wear Monitoring of Single Point Cutting Tool Using Adaptive Neuro Fuzzy Inference System,” Journal of Applied Science and Engineering, Vol. 15, No. 3, pp. 265-274, 2012</a:t>
            </a:r>
            <a:r>
              <a:rPr lang="en-US" altLang="zh-TW" sz="1800" dirty="0" smtClean="0"/>
              <a:t>.</a:t>
            </a:r>
          </a:p>
          <a:p>
            <a:r>
              <a:rPr lang="en-US" altLang="zh-TW" sz="1800" dirty="0" smtClean="0"/>
              <a:t>[</a:t>
            </a:r>
            <a:r>
              <a:rPr lang="en-US" altLang="zh-TW" sz="1800" dirty="0"/>
              <a:t>9</a:t>
            </a:r>
            <a:r>
              <a:rPr lang="en-US" altLang="zh-TW" sz="1800" dirty="0" smtClean="0"/>
              <a:t>] </a:t>
            </a:r>
            <a:r>
              <a:rPr lang="zh-TW" altLang="en-US" sz="1800" dirty="0"/>
              <a:t>郭憲宗，</a:t>
            </a:r>
            <a:r>
              <a:rPr lang="en-US" altLang="zh-TW" sz="1800" dirty="0"/>
              <a:t>1991</a:t>
            </a:r>
            <a:r>
              <a:rPr lang="zh-TW" altLang="en-US" sz="1800" dirty="0"/>
              <a:t>，以影像處理法檢測刀具磨耗之研究，國立交通大學機械工程研究所碩士論文。</a:t>
            </a:r>
          </a:p>
          <a:p>
            <a:r>
              <a:rPr lang="en-US" altLang="zh-TW" sz="1800" dirty="0" smtClean="0"/>
              <a:t>[10] </a:t>
            </a:r>
            <a:r>
              <a:rPr lang="zh-TW" altLang="en-US" sz="1800" dirty="0"/>
              <a:t>鄭惟仁，</a:t>
            </a:r>
            <a:r>
              <a:rPr lang="en-US" altLang="zh-TW" sz="1800" dirty="0"/>
              <a:t>2010</a:t>
            </a:r>
            <a:r>
              <a:rPr lang="zh-TW" altLang="en-US" sz="1800" dirty="0"/>
              <a:t>，機器視覺系統運用於刀具磨耗檢測之研究，國立勤益科技大學機械工程研究所碩士論文</a:t>
            </a:r>
            <a:r>
              <a:rPr lang="zh-TW" altLang="en-US" sz="1800" dirty="0" smtClean="0"/>
              <a:t>。</a:t>
            </a:r>
            <a:endParaRPr lang="en-US" altLang="zh-TW" sz="1800" dirty="0" smtClean="0"/>
          </a:p>
          <a:p>
            <a:r>
              <a:rPr lang="en-US" altLang="zh-TW" sz="1800" dirty="0" smtClean="0"/>
              <a:t>[11] </a:t>
            </a:r>
            <a:r>
              <a:rPr lang="en-US" altLang="zh-TW" sz="1800" dirty="0"/>
              <a:t>J. </a:t>
            </a:r>
            <a:r>
              <a:rPr lang="en-US" altLang="zh-TW" sz="1800" dirty="0" err="1"/>
              <a:t>Jurkovic</a:t>
            </a:r>
            <a:r>
              <a:rPr lang="en-US" altLang="zh-TW" sz="1800" dirty="0"/>
              <a:t>, M. </a:t>
            </a:r>
            <a:r>
              <a:rPr lang="en-US" altLang="zh-TW" sz="1800" dirty="0" err="1"/>
              <a:t>Korosec</a:t>
            </a:r>
            <a:r>
              <a:rPr lang="en-US" altLang="zh-TW" sz="1800" dirty="0"/>
              <a:t> and J. </a:t>
            </a:r>
            <a:r>
              <a:rPr lang="en-US" altLang="zh-TW" sz="1800" dirty="0" err="1"/>
              <a:t>Kopac</a:t>
            </a:r>
            <a:r>
              <a:rPr lang="en-US" altLang="zh-TW" sz="1800" dirty="0"/>
              <a:t>, “New approach in tool wear measuring technique using CCD vision system,” International Journal of Machine Tools &amp; Manufacture 45, pp. 1023-1030, 2005</a:t>
            </a:r>
            <a:r>
              <a:rPr lang="en-US" altLang="zh-TW" sz="1800" dirty="0" smtClean="0"/>
              <a:t>.</a:t>
            </a:r>
          </a:p>
          <a:p>
            <a:r>
              <a:rPr lang="en-US" altLang="zh-TW" sz="1800" dirty="0" smtClean="0"/>
              <a:t>[12] </a:t>
            </a:r>
            <a:r>
              <a:rPr lang="zh-TW" altLang="en-US" sz="1800" dirty="0" smtClean="0"/>
              <a:t>謝旻翰</a:t>
            </a:r>
            <a:r>
              <a:rPr lang="zh-TW" altLang="zh-TW" sz="1800" dirty="0" smtClean="0"/>
              <a:t>，</a:t>
            </a:r>
            <a:r>
              <a:rPr lang="en-US" altLang="zh-TW" sz="1800" dirty="0" smtClean="0"/>
              <a:t>2013</a:t>
            </a:r>
            <a:r>
              <a:rPr lang="zh-TW" altLang="zh-TW" sz="1800" dirty="0" smtClean="0"/>
              <a:t>，</a:t>
            </a:r>
            <a:r>
              <a:rPr lang="zh-TW" altLang="en-US" sz="1800" dirty="0"/>
              <a:t>具智慧型特徵選取之刀具剩餘壽命推估</a:t>
            </a:r>
            <a:r>
              <a:rPr lang="zh-TW" altLang="en-US" sz="1800" dirty="0" smtClean="0"/>
              <a:t>機制</a:t>
            </a:r>
            <a:r>
              <a:rPr lang="zh-TW" altLang="zh-TW" sz="1800" dirty="0" smtClean="0"/>
              <a:t>，</a:t>
            </a:r>
            <a:r>
              <a:rPr lang="zh-TW" altLang="zh-TW" sz="1800" dirty="0"/>
              <a:t>國立高雄第一科技大學系統資訊與控制研究所碩士論文。</a:t>
            </a:r>
          </a:p>
          <a:p>
            <a:r>
              <a:rPr lang="en-US" altLang="zh-TW" sz="1800" dirty="0"/>
              <a:t>[</a:t>
            </a:r>
            <a:r>
              <a:rPr lang="en-US" altLang="zh-TW" sz="1800" dirty="0" smtClean="0"/>
              <a:t>13] </a:t>
            </a:r>
            <a:r>
              <a:rPr lang="zh-TW" altLang="en-US" sz="1800" dirty="0" smtClean="0"/>
              <a:t>柯哲楷</a:t>
            </a:r>
            <a:r>
              <a:rPr lang="zh-TW" altLang="zh-TW" sz="1800" dirty="0" smtClean="0"/>
              <a:t>，</a:t>
            </a:r>
            <a:r>
              <a:rPr lang="en-US" altLang="zh-TW" sz="1800" dirty="0" smtClean="0"/>
              <a:t>2014</a:t>
            </a:r>
            <a:r>
              <a:rPr lang="zh-TW" altLang="zh-TW" sz="1800" dirty="0" smtClean="0"/>
              <a:t>，</a:t>
            </a:r>
            <a:r>
              <a:rPr lang="zh-TW" altLang="en-US" sz="1800" dirty="0"/>
              <a:t>開發一</a:t>
            </a:r>
            <a:r>
              <a:rPr lang="zh-TW" altLang="en-US" sz="1800" dirty="0" smtClean="0"/>
              <a:t>工具機</a:t>
            </a:r>
            <a:r>
              <a:rPr lang="zh-TW" altLang="en-US" sz="1800" dirty="0"/>
              <a:t>刀狀態之</a:t>
            </a:r>
            <a:r>
              <a:rPr lang="zh-TW" altLang="en-US" sz="1800" dirty="0" smtClean="0"/>
              <a:t>分析工具</a:t>
            </a:r>
            <a:r>
              <a:rPr lang="zh-TW" altLang="zh-TW" sz="1800" dirty="0" smtClean="0"/>
              <a:t>，</a:t>
            </a:r>
            <a:r>
              <a:rPr lang="zh-TW" altLang="zh-TW" sz="1800" dirty="0"/>
              <a:t>國立高雄第一科技</a:t>
            </a:r>
            <a:r>
              <a:rPr lang="zh-TW" altLang="zh-TW" sz="1800" dirty="0" smtClean="0"/>
              <a:t>大學</a:t>
            </a:r>
            <a:r>
              <a:rPr lang="zh-TW" altLang="en-US" sz="1800" dirty="0" smtClean="0"/>
              <a:t>電機工程</a:t>
            </a:r>
            <a:r>
              <a:rPr lang="zh-TW" altLang="zh-TW" sz="1800" dirty="0" smtClean="0"/>
              <a:t>研究所</a:t>
            </a:r>
            <a:r>
              <a:rPr lang="zh-TW" altLang="zh-TW" sz="1800" dirty="0"/>
              <a:t>碩士論文。</a:t>
            </a:r>
          </a:p>
          <a:p>
            <a:endParaRPr lang="zh-TW" altLang="en-US" sz="1800" dirty="0"/>
          </a:p>
          <a:p>
            <a:endParaRPr lang="en-US" altLang="zh-TW" sz="1800" dirty="0"/>
          </a:p>
          <a:p>
            <a:endParaRPr lang="en-US" altLang="zh-TW" sz="1800" dirty="0" smtClean="0"/>
          </a:p>
          <a:p>
            <a:endParaRPr lang="en-US" altLang="zh-TW" sz="1800" dirty="0"/>
          </a:p>
        </p:txBody>
      </p:sp>
      <p:sp>
        <p:nvSpPr>
          <p:cNvPr id="46" name="Rectangle 241"/>
          <p:cNvSpPr>
            <a:spLocks noChangeArrowheads="1"/>
          </p:cNvSpPr>
          <p:nvPr/>
        </p:nvSpPr>
        <p:spPr bwMode="auto">
          <a:xfrm>
            <a:off x="4655841" y="285708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pPr/>
              <a:t>63</a:t>
            </a:fld>
            <a:endParaRPr lang="zh-TW" altLang="en-US"/>
          </a:p>
        </p:txBody>
      </p:sp>
    </p:spTree>
    <p:extLst>
      <p:ext uri="{BB962C8B-B14F-4D97-AF65-F5344CB8AC3E}">
        <p14:creationId xmlns:p14="http://schemas.microsoft.com/office/powerpoint/2010/main" val="811202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840572" y="3147461"/>
            <a:ext cx="6271661" cy="2038100"/>
          </a:xfrm>
        </p:spPr>
        <p:txBody>
          <a:bodyPr>
            <a:normAutofit/>
          </a:bodyPr>
          <a:lstStyle/>
          <a:p>
            <a:r>
              <a:rPr lang="en-US" altLang="zh-TW" sz="4000" b="1" dirty="0" smtClean="0"/>
              <a:t>Q/A</a:t>
            </a:r>
            <a:r>
              <a:rPr lang="zh-TW" altLang="en-US" sz="4000" b="1" dirty="0" smtClean="0"/>
              <a:t> </a:t>
            </a:r>
            <a:endParaRPr lang="en-US" altLang="zh-TW" sz="4000" b="1" dirty="0"/>
          </a:p>
        </p:txBody>
      </p:sp>
      <p:sp>
        <p:nvSpPr>
          <p:cNvPr id="46" name="Rectangle 241"/>
          <p:cNvSpPr>
            <a:spLocks noChangeArrowheads="1"/>
          </p:cNvSpPr>
          <p:nvPr/>
        </p:nvSpPr>
        <p:spPr bwMode="auto">
          <a:xfrm>
            <a:off x="4655841" y="285708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pPr/>
              <a:t>64</a:t>
            </a:fld>
            <a:endParaRPr lang="zh-TW" altLang="en-US"/>
          </a:p>
        </p:txBody>
      </p:sp>
    </p:spTree>
    <p:extLst>
      <p:ext uri="{BB962C8B-B14F-4D97-AF65-F5344CB8AC3E}">
        <p14:creationId xmlns:p14="http://schemas.microsoft.com/office/powerpoint/2010/main" val="273656147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normAutofit/>
          </a:bodyPr>
          <a:lstStyle/>
          <a:p>
            <a:r>
              <a:rPr lang="en-US" altLang="zh-TW" sz="4000" b="1" dirty="0"/>
              <a:t>4.</a:t>
            </a:r>
            <a:r>
              <a:rPr lang="zh-TW" altLang="en-US" sz="4000" b="1" dirty="0"/>
              <a:t> 實驗分析 </a:t>
            </a:r>
            <a:r>
              <a:rPr lang="en-US" altLang="zh-TW" sz="4000" b="1" dirty="0"/>
              <a:t>–</a:t>
            </a:r>
            <a:r>
              <a:rPr lang="zh-TW" altLang="en-US" sz="4000" b="1" dirty="0"/>
              <a:t> </a:t>
            </a:r>
            <a:r>
              <a:rPr lang="zh-TW" altLang="en-US" sz="4000" b="1" dirty="0" smtClean="0"/>
              <a:t>實驗結果分析</a:t>
            </a:r>
            <a:r>
              <a:rPr lang="en-US" altLang="zh-TW" sz="4000" b="1" dirty="0" smtClean="0"/>
              <a:t>(</a:t>
            </a:r>
            <a:r>
              <a:rPr lang="zh-TW" altLang="en-US" sz="4000" b="1" dirty="0" smtClean="0"/>
              <a:t>結果分析</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65</a:t>
            </a:fld>
            <a:endParaRPr altLang="en-US" dirty="0">
              <a:solidFill>
                <a:prstClr val="black">
                  <a:tint val="75000"/>
                </a:prstClr>
              </a:solidFill>
            </a:endParaRPr>
          </a:p>
        </p:txBody>
      </p:sp>
      <p:sp>
        <p:nvSpPr>
          <p:cNvPr id="6" name="內容版面配置區 5"/>
          <p:cNvSpPr>
            <a:spLocks noGrp="1"/>
          </p:cNvSpPr>
          <p:nvPr>
            <p:ph idx="1"/>
          </p:nvPr>
        </p:nvSpPr>
        <p:spPr>
          <a:xfrm>
            <a:off x="6225381" y="184666"/>
            <a:ext cx="5458619" cy="765176"/>
          </a:xfrm>
        </p:spPr>
        <p:txBody>
          <a:bodyPr>
            <a:normAutofit/>
          </a:bodyPr>
          <a:lstStyle/>
          <a:p>
            <a:pPr marL="342900" lvl="0" indent="-342900">
              <a:buFont typeface="Wingdings" panose="05000000000000000000" pitchFamily="2" charset="2"/>
              <a:buChar char="l"/>
            </a:pPr>
            <a:r>
              <a:rPr lang="zh-TW" altLang="en-US" b="1" dirty="0" smtClean="0">
                <a:latin typeface="+mn-ea"/>
              </a:rPr>
              <a:t>使用</a:t>
            </a:r>
            <a:r>
              <a:rPr lang="zh-TW" altLang="en-US" b="1" dirty="0">
                <a:latin typeface="+mn-ea"/>
              </a:rPr>
              <a:t>加工參數</a:t>
            </a:r>
            <a:r>
              <a:rPr lang="en-US" altLang="zh-TW" b="1" dirty="0">
                <a:latin typeface="+mn-ea"/>
              </a:rPr>
              <a:t>1~6</a:t>
            </a:r>
            <a:r>
              <a:rPr lang="zh-TW" altLang="en-US" b="1" dirty="0">
                <a:latin typeface="+mn-ea"/>
              </a:rPr>
              <a:t>主軸與</a:t>
            </a:r>
            <a:r>
              <a:rPr lang="en-US" altLang="zh-TW" b="1" dirty="0">
                <a:latin typeface="+mn-ea"/>
              </a:rPr>
              <a:t>X</a:t>
            </a:r>
            <a:r>
              <a:rPr lang="zh-TW" altLang="en-US" b="1" dirty="0" smtClean="0">
                <a:latin typeface="+mn-ea"/>
              </a:rPr>
              <a:t>軸之分析</a:t>
            </a:r>
            <a:r>
              <a:rPr lang="zh-TW" altLang="en-US" b="1" dirty="0" smtClean="0">
                <a:latin typeface="+mn-ea"/>
              </a:rPr>
              <a:t>比較</a:t>
            </a:r>
            <a:endParaRPr lang="en-US" altLang="zh-TW" b="1" dirty="0" smtClean="0">
              <a:latin typeface="+mn-ea"/>
            </a:endParaRPr>
          </a:p>
        </p:txBody>
      </p:sp>
    </p:spTree>
    <p:extLst>
      <p:ext uri="{BB962C8B-B14F-4D97-AF65-F5344CB8AC3E}">
        <p14:creationId xmlns:p14="http://schemas.microsoft.com/office/powerpoint/2010/main" val="35087572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1268" y="1075899"/>
            <a:ext cx="8571076" cy="483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7" name="標題 1"/>
          <p:cNvSpPr>
            <a:spLocks noGrp="1"/>
          </p:cNvSpPr>
          <p:nvPr>
            <p:ph type="title"/>
          </p:nvPr>
        </p:nvSpPr>
        <p:spPr/>
        <p:txBody>
          <a:bodyPr>
            <a:normAutofit/>
          </a:bodyPr>
          <a:lstStyle/>
          <a:p>
            <a:r>
              <a:rPr lang="en-US" altLang="zh-TW" sz="4000" b="1" dirty="0"/>
              <a:t>4.</a:t>
            </a:r>
            <a:r>
              <a:rPr lang="zh-TW" altLang="en-US" sz="4000" b="1" dirty="0"/>
              <a:t> 實驗分析 </a:t>
            </a:r>
            <a:r>
              <a:rPr lang="en-US" altLang="zh-TW" sz="4000" b="1" dirty="0"/>
              <a:t>–</a:t>
            </a:r>
            <a:r>
              <a:rPr lang="zh-TW" altLang="en-US" sz="4000" b="1" dirty="0"/>
              <a:t> </a:t>
            </a:r>
            <a:r>
              <a:rPr lang="zh-TW" altLang="en-US" sz="4000" b="1" dirty="0" smtClean="0"/>
              <a:t>實驗結果分析</a:t>
            </a:r>
            <a:r>
              <a:rPr lang="en-US" altLang="zh-TW" sz="4000" b="1" dirty="0" smtClean="0"/>
              <a:t>(</a:t>
            </a:r>
            <a:r>
              <a:rPr lang="zh-TW" altLang="en-US" sz="4000" b="1" dirty="0" smtClean="0"/>
              <a:t>結果分析</a:t>
            </a:r>
            <a:r>
              <a:rPr lang="en-US" altLang="zh-TW" sz="4000" b="1" dirty="0" smtClean="0"/>
              <a:t>)</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66</a:t>
            </a:fld>
            <a:endParaRPr altLang="en-US" dirty="0">
              <a:solidFill>
                <a:prstClr val="black">
                  <a:tint val="75000"/>
                </a:prstClr>
              </a:solidFill>
            </a:endParaRPr>
          </a:p>
        </p:txBody>
      </p:sp>
      <p:sp>
        <p:nvSpPr>
          <p:cNvPr id="6" name="內容版面配置區 5"/>
          <p:cNvSpPr>
            <a:spLocks noGrp="1"/>
          </p:cNvSpPr>
          <p:nvPr>
            <p:ph idx="1"/>
          </p:nvPr>
        </p:nvSpPr>
        <p:spPr>
          <a:xfrm>
            <a:off x="1694299" y="4365491"/>
            <a:ext cx="987134" cy="520962"/>
          </a:xfrm>
        </p:spPr>
        <p:txBody>
          <a:bodyPr>
            <a:normAutofit lnSpcReduction="10000"/>
          </a:bodyPr>
          <a:lstStyle/>
          <a:p>
            <a:pPr lvl="0"/>
            <a:r>
              <a:rPr lang="en-US" altLang="zh-TW" b="1" dirty="0" smtClean="0">
                <a:solidFill>
                  <a:srgbClr val="FF0000"/>
                </a:solidFill>
                <a:latin typeface="+mn-ea"/>
              </a:rPr>
              <a:t>Step 1</a:t>
            </a:r>
            <a:endParaRPr lang="en-US" altLang="zh-TW" b="1" dirty="0" smtClean="0">
              <a:solidFill>
                <a:srgbClr val="FF0000"/>
              </a:solidFill>
              <a:latin typeface="+mn-ea"/>
            </a:endParaRPr>
          </a:p>
        </p:txBody>
      </p:sp>
      <p:sp>
        <p:nvSpPr>
          <p:cNvPr id="8" name="橢圓 7"/>
          <p:cNvSpPr/>
          <p:nvPr/>
        </p:nvSpPr>
        <p:spPr>
          <a:xfrm>
            <a:off x="10668123" y="3492074"/>
            <a:ext cx="1131217" cy="273378"/>
          </a:xfrm>
          <a:prstGeom prst="ellipse">
            <a:avLst/>
          </a:prstGeom>
          <a:noFill/>
          <a:ln w="349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p:nvPr/>
        </p:nvCxnSpPr>
        <p:spPr>
          <a:xfrm flipH="1">
            <a:off x="2057400" y="4899416"/>
            <a:ext cx="76200" cy="523484"/>
          </a:xfrm>
          <a:prstGeom prst="straightConnector1">
            <a:avLst/>
          </a:prstGeom>
          <a:ln w="31750">
            <a:tailEnd type="arrow"/>
          </a:ln>
        </p:spPr>
        <p:style>
          <a:lnRef idx="3">
            <a:schemeClr val="accent2"/>
          </a:lnRef>
          <a:fillRef idx="0">
            <a:schemeClr val="accent2"/>
          </a:fillRef>
          <a:effectRef idx="2">
            <a:schemeClr val="accent2"/>
          </a:effectRef>
          <a:fontRef idx="minor">
            <a:schemeClr val="tx1"/>
          </a:fontRef>
        </p:style>
      </p:cxnSp>
      <p:cxnSp>
        <p:nvCxnSpPr>
          <p:cNvPr id="12" name="直線單箭頭接點 11"/>
          <p:cNvCxnSpPr/>
          <p:nvPr/>
        </p:nvCxnSpPr>
        <p:spPr>
          <a:xfrm flipH="1">
            <a:off x="2667000" y="5105400"/>
            <a:ext cx="146050" cy="327705"/>
          </a:xfrm>
          <a:prstGeom prst="straightConnector1">
            <a:avLst/>
          </a:prstGeom>
          <a:ln w="31750">
            <a:tailEnd type="arrow"/>
          </a:ln>
        </p:spPr>
        <p:style>
          <a:lnRef idx="3">
            <a:schemeClr val="accent2"/>
          </a:lnRef>
          <a:fillRef idx="0">
            <a:schemeClr val="accent2"/>
          </a:fillRef>
          <a:effectRef idx="2">
            <a:schemeClr val="accent2"/>
          </a:effectRef>
          <a:fontRef idx="minor">
            <a:schemeClr val="tx1"/>
          </a:fontRef>
        </p:style>
      </p:cxnSp>
      <p:sp>
        <p:nvSpPr>
          <p:cNvPr id="13" name="內容版面配置區 5"/>
          <p:cNvSpPr txBox="1">
            <a:spLocks/>
          </p:cNvSpPr>
          <p:nvPr/>
        </p:nvSpPr>
        <p:spPr>
          <a:xfrm>
            <a:off x="2389333" y="4647937"/>
            <a:ext cx="987134" cy="520962"/>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b="1" dirty="0" smtClean="0">
                <a:solidFill>
                  <a:srgbClr val="FF0000"/>
                </a:solidFill>
                <a:latin typeface="+mn-ea"/>
              </a:rPr>
              <a:t>Step 2</a:t>
            </a:r>
            <a:endParaRPr lang="en-US" altLang="zh-TW" b="1" dirty="0" smtClean="0">
              <a:solidFill>
                <a:srgbClr val="FF0000"/>
              </a:solidFill>
              <a:latin typeface="+mn-ea"/>
            </a:endParaRPr>
          </a:p>
        </p:txBody>
      </p:sp>
      <p:sp>
        <p:nvSpPr>
          <p:cNvPr id="17" name="內容版面配置區 5"/>
          <p:cNvSpPr txBox="1">
            <a:spLocks/>
          </p:cNvSpPr>
          <p:nvPr/>
        </p:nvSpPr>
        <p:spPr>
          <a:xfrm>
            <a:off x="3227533" y="4378454"/>
            <a:ext cx="987134" cy="520962"/>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b="1" dirty="0" smtClean="0">
                <a:solidFill>
                  <a:srgbClr val="FF0000"/>
                </a:solidFill>
                <a:latin typeface="+mn-ea"/>
              </a:rPr>
              <a:t>Step 3</a:t>
            </a:r>
            <a:endParaRPr lang="en-US" altLang="zh-TW" b="1" dirty="0" smtClean="0">
              <a:solidFill>
                <a:srgbClr val="FF0000"/>
              </a:solidFill>
              <a:latin typeface="+mn-ea"/>
            </a:endParaRPr>
          </a:p>
        </p:txBody>
      </p:sp>
      <p:cxnSp>
        <p:nvCxnSpPr>
          <p:cNvPr id="22" name="直線單箭頭接點 21"/>
          <p:cNvCxnSpPr/>
          <p:nvPr/>
        </p:nvCxnSpPr>
        <p:spPr>
          <a:xfrm flipH="1">
            <a:off x="3436620" y="4899416"/>
            <a:ext cx="205740" cy="523484"/>
          </a:xfrm>
          <a:prstGeom prst="straightConnector1">
            <a:avLst/>
          </a:prstGeom>
          <a:ln w="31750">
            <a:tailEnd type="arrow"/>
          </a:ln>
        </p:spPr>
        <p:style>
          <a:lnRef idx="3">
            <a:schemeClr val="accent2"/>
          </a:lnRef>
          <a:fillRef idx="0">
            <a:schemeClr val="accent2"/>
          </a:fillRef>
          <a:effectRef idx="2">
            <a:schemeClr val="accent2"/>
          </a:effectRef>
          <a:fontRef idx="minor">
            <a:schemeClr val="tx1"/>
          </a:fontRef>
        </p:style>
      </p:cxnSp>
      <p:sp>
        <p:nvSpPr>
          <p:cNvPr id="24" name="內容版面配置區 5"/>
          <p:cNvSpPr txBox="1">
            <a:spLocks/>
          </p:cNvSpPr>
          <p:nvPr/>
        </p:nvSpPr>
        <p:spPr>
          <a:xfrm>
            <a:off x="4214667" y="4647937"/>
            <a:ext cx="987134" cy="520962"/>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b="1" dirty="0" smtClean="0">
                <a:solidFill>
                  <a:srgbClr val="FF0000"/>
                </a:solidFill>
                <a:latin typeface="+mn-ea"/>
              </a:rPr>
              <a:t>Step 4</a:t>
            </a:r>
            <a:endParaRPr lang="en-US" altLang="zh-TW" b="1" dirty="0" smtClean="0">
              <a:solidFill>
                <a:srgbClr val="FF0000"/>
              </a:solidFill>
              <a:latin typeface="+mn-ea"/>
            </a:endParaRPr>
          </a:p>
        </p:txBody>
      </p:sp>
      <p:cxnSp>
        <p:nvCxnSpPr>
          <p:cNvPr id="25" name="直線單箭頭接點 24"/>
          <p:cNvCxnSpPr/>
          <p:nvPr/>
        </p:nvCxnSpPr>
        <p:spPr>
          <a:xfrm flipH="1">
            <a:off x="4530090" y="5105400"/>
            <a:ext cx="102870" cy="327705"/>
          </a:xfrm>
          <a:prstGeom prst="straightConnector1">
            <a:avLst/>
          </a:prstGeom>
          <a:ln w="31750">
            <a:tailEnd type="arrow"/>
          </a:ln>
        </p:spPr>
        <p:style>
          <a:lnRef idx="3">
            <a:schemeClr val="accent2"/>
          </a:lnRef>
          <a:fillRef idx="0">
            <a:schemeClr val="accent2"/>
          </a:fillRef>
          <a:effectRef idx="2">
            <a:schemeClr val="accent2"/>
          </a:effectRef>
          <a:fontRef idx="minor">
            <a:schemeClr val="tx1"/>
          </a:fontRef>
        </p:style>
      </p:cxnSp>
      <p:cxnSp>
        <p:nvCxnSpPr>
          <p:cNvPr id="27" name="直線單箭頭接點 26"/>
          <p:cNvCxnSpPr/>
          <p:nvPr/>
        </p:nvCxnSpPr>
        <p:spPr>
          <a:xfrm flipH="1">
            <a:off x="5358765" y="5097802"/>
            <a:ext cx="102870" cy="327705"/>
          </a:xfrm>
          <a:prstGeom prst="straightConnector1">
            <a:avLst/>
          </a:prstGeom>
          <a:ln w="31750">
            <a:tailEnd type="arrow"/>
          </a:ln>
        </p:spPr>
        <p:style>
          <a:lnRef idx="3">
            <a:schemeClr val="accent2"/>
          </a:lnRef>
          <a:fillRef idx="0">
            <a:schemeClr val="accent2"/>
          </a:fillRef>
          <a:effectRef idx="2">
            <a:schemeClr val="accent2"/>
          </a:effectRef>
          <a:fontRef idx="minor">
            <a:schemeClr val="tx1"/>
          </a:fontRef>
        </p:style>
      </p:cxnSp>
      <p:sp>
        <p:nvSpPr>
          <p:cNvPr id="28" name="內容版面配置區 5"/>
          <p:cNvSpPr txBox="1">
            <a:spLocks/>
          </p:cNvSpPr>
          <p:nvPr/>
        </p:nvSpPr>
        <p:spPr>
          <a:xfrm>
            <a:off x="5201801" y="4576840"/>
            <a:ext cx="987134" cy="520962"/>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en-US" altLang="zh-TW" b="1" dirty="0" smtClean="0">
                <a:solidFill>
                  <a:srgbClr val="FF0000"/>
                </a:solidFill>
                <a:latin typeface="+mn-ea"/>
              </a:rPr>
              <a:t>Step 5</a:t>
            </a:r>
            <a:endParaRPr lang="en-US" altLang="zh-TW" b="1" dirty="0" smtClean="0">
              <a:solidFill>
                <a:srgbClr val="FF0000"/>
              </a:solidFill>
              <a:latin typeface="+mn-ea"/>
            </a:endParaRPr>
          </a:p>
        </p:txBody>
      </p:sp>
    </p:spTree>
    <p:extLst>
      <p:ext uri="{BB962C8B-B14F-4D97-AF65-F5344CB8AC3E}">
        <p14:creationId xmlns:p14="http://schemas.microsoft.com/office/powerpoint/2010/main" val="10536851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smtClean="0"/>
              <a:t>1.</a:t>
            </a:r>
            <a:r>
              <a:rPr lang="zh-TW" altLang="en-US" sz="4000" b="1" dirty="0" smtClean="0"/>
              <a:t> 緒論</a:t>
            </a:r>
            <a:r>
              <a:rPr lang="en-US" altLang="zh-TW" sz="4000" b="1" dirty="0" smtClean="0"/>
              <a:t>-</a:t>
            </a:r>
            <a:r>
              <a:rPr lang="zh-TW" altLang="en-US" sz="4000" b="1" dirty="0" smtClean="0"/>
              <a:t> 文獻探討</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7</a:t>
            </a:fld>
            <a:endParaRPr altLang="en-US">
              <a:solidFill>
                <a:prstClr val="black">
                  <a:tint val="75000"/>
                </a:prstClr>
              </a:solidFill>
            </a:endParaRPr>
          </a:p>
        </p:txBody>
      </p:sp>
      <p:sp>
        <p:nvSpPr>
          <p:cNvPr id="5" name="內容版面配置區 4"/>
          <p:cNvSpPr>
            <a:spLocks noGrp="1"/>
          </p:cNvSpPr>
          <p:nvPr>
            <p:ph idx="1"/>
          </p:nvPr>
        </p:nvSpPr>
        <p:spPr>
          <a:xfrm>
            <a:off x="899804" y="1556915"/>
            <a:ext cx="10675252" cy="4799437"/>
          </a:xfrm>
        </p:spPr>
        <p:txBody>
          <a:bodyPr>
            <a:normAutofit/>
          </a:bodyPr>
          <a:lstStyle/>
          <a:p>
            <a:pPr marL="342900" indent="-342900">
              <a:buFont typeface="Wingdings" panose="05000000000000000000" pitchFamily="2" charset="2"/>
              <a:buChar char="l"/>
            </a:pPr>
            <a:r>
              <a:rPr lang="zh-TW" altLang="en-US" b="1" dirty="0" smtClean="0"/>
              <a:t>負載</a:t>
            </a:r>
            <a:r>
              <a:rPr lang="zh-TW" altLang="en-US" b="1" dirty="0"/>
              <a:t>電流感</a:t>
            </a:r>
            <a:r>
              <a:rPr lang="zh-TW" altLang="en-US" b="1" dirty="0" smtClean="0"/>
              <a:t>測</a:t>
            </a:r>
            <a:endParaRPr lang="en-US" altLang="zh-TW" b="1" dirty="0" smtClean="0"/>
          </a:p>
          <a:p>
            <a:pPr lvl="1" indent="0">
              <a:buNone/>
            </a:pPr>
            <a:r>
              <a:rPr lang="en-US" altLang="zh-TW" dirty="0" smtClean="0"/>
              <a:t>1. </a:t>
            </a:r>
            <a:r>
              <a:rPr lang="zh-TW" altLang="en-US" dirty="0" smtClean="0"/>
              <a:t>李</a:t>
            </a:r>
            <a:r>
              <a:rPr lang="en-US" altLang="zh-TW" dirty="0" smtClean="0"/>
              <a:t>[5]</a:t>
            </a:r>
            <a:r>
              <a:rPr lang="zh-TW" altLang="en-US" dirty="0"/>
              <a:t>提出一電流訊號特徵選取程序，以分析刀具狀態，利用擷取各種加工時的</a:t>
            </a:r>
            <a:r>
              <a:rPr lang="zh-TW" altLang="en-US" dirty="0">
                <a:solidFill>
                  <a:schemeClr val="accent1"/>
                </a:solidFill>
              </a:rPr>
              <a:t>電流訊號</a:t>
            </a:r>
            <a:r>
              <a:rPr lang="zh-TW" altLang="en-US" dirty="0"/>
              <a:t>彙整後，將其轉換成</a:t>
            </a:r>
            <a:r>
              <a:rPr lang="zh-TW" altLang="en-US" dirty="0">
                <a:solidFill>
                  <a:schemeClr val="accent1"/>
                </a:solidFill>
              </a:rPr>
              <a:t>時域</a:t>
            </a:r>
            <a:r>
              <a:rPr lang="zh-TW" altLang="en-US" dirty="0"/>
              <a:t>統計</a:t>
            </a:r>
            <a:r>
              <a:rPr lang="zh-TW" altLang="en-US" dirty="0" smtClean="0"/>
              <a:t>量與</a:t>
            </a:r>
            <a:r>
              <a:rPr lang="zh-TW" altLang="en-US" dirty="0" smtClean="0">
                <a:solidFill>
                  <a:schemeClr val="accent1"/>
                </a:solidFill>
              </a:rPr>
              <a:t>頻域</a:t>
            </a:r>
            <a:r>
              <a:rPr lang="zh-TW" altLang="en-US" dirty="0" smtClean="0"/>
              <a:t>特徵值後，採</a:t>
            </a:r>
            <a:r>
              <a:rPr lang="zh-TW" altLang="en-US" dirty="0"/>
              <a:t>最小化之特徵組合獲得最大化之馬可夫模型</a:t>
            </a:r>
            <a:r>
              <a:rPr lang="en-US" altLang="zh-TW" dirty="0"/>
              <a:t>(Markov model)</a:t>
            </a:r>
            <a:r>
              <a:rPr lang="zh-TW" altLang="en-US" dirty="0"/>
              <a:t>狀態移轉正確</a:t>
            </a:r>
            <a:r>
              <a:rPr lang="zh-TW" altLang="en-US" dirty="0" smtClean="0"/>
              <a:t>率，</a:t>
            </a:r>
            <a:r>
              <a:rPr lang="zh-TW" altLang="en-US" dirty="0"/>
              <a:t>其</a:t>
            </a:r>
            <a:r>
              <a:rPr lang="zh-TW" altLang="zh-TW" dirty="0" smtClean="0"/>
              <a:t>平均</a:t>
            </a:r>
            <a:r>
              <a:rPr lang="zh-TW" altLang="zh-TW" dirty="0"/>
              <a:t>辨識</a:t>
            </a:r>
            <a:r>
              <a:rPr lang="zh-TW" altLang="zh-TW" dirty="0" smtClean="0"/>
              <a:t>度</a:t>
            </a:r>
            <a:r>
              <a:rPr lang="zh-TW" altLang="en-US" dirty="0" smtClean="0"/>
              <a:t>可達</a:t>
            </a:r>
            <a:r>
              <a:rPr lang="en-US" altLang="zh-TW" dirty="0" smtClean="0">
                <a:solidFill>
                  <a:schemeClr val="accent1"/>
                </a:solidFill>
              </a:rPr>
              <a:t>83.4</a:t>
            </a:r>
            <a:r>
              <a:rPr lang="zh-TW" altLang="zh-TW" dirty="0">
                <a:solidFill>
                  <a:schemeClr val="accent1"/>
                </a:solidFill>
              </a:rPr>
              <a:t>％</a:t>
            </a:r>
            <a:r>
              <a:rPr lang="zh-TW" altLang="zh-TW" dirty="0"/>
              <a:t>，</a:t>
            </a:r>
            <a:endParaRPr lang="en-US" altLang="zh-TW" dirty="0" smtClean="0"/>
          </a:p>
          <a:p>
            <a:pPr lvl="1" indent="0">
              <a:buNone/>
            </a:pPr>
            <a:endParaRPr lang="zh-TW" altLang="en-US" dirty="0"/>
          </a:p>
          <a:p>
            <a:pPr lvl="1" indent="0">
              <a:buNone/>
            </a:pPr>
            <a:r>
              <a:rPr lang="en-US" altLang="zh-TW" dirty="0" smtClean="0"/>
              <a:t>2.</a:t>
            </a:r>
            <a:r>
              <a:rPr lang="zh-TW" altLang="en-US" dirty="0"/>
              <a:t> </a:t>
            </a:r>
            <a:r>
              <a:rPr lang="en-US" altLang="zh-TW" dirty="0" smtClean="0"/>
              <a:t>Miguel[6]</a:t>
            </a:r>
            <a:r>
              <a:rPr lang="zh-TW" altLang="en-US" dirty="0"/>
              <a:t>等人提出以智慧感測器融合</a:t>
            </a:r>
            <a:r>
              <a:rPr lang="zh-TW" altLang="en-US" dirty="0">
                <a:solidFill>
                  <a:schemeClr val="accent1"/>
                </a:solidFill>
              </a:rPr>
              <a:t>現場可程式化閘陣列</a:t>
            </a:r>
            <a:r>
              <a:rPr lang="en-US" altLang="zh-TW" dirty="0">
                <a:solidFill>
                  <a:schemeClr val="accent1"/>
                </a:solidFill>
              </a:rPr>
              <a:t>(FPGA)</a:t>
            </a:r>
            <a:r>
              <a:rPr lang="zh-TW" altLang="en-US" dirty="0"/>
              <a:t>方式，來推估刀具後刀面</a:t>
            </a:r>
            <a:r>
              <a:rPr lang="zh-TW" altLang="en-US" dirty="0" smtClean="0"/>
              <a:t>磨耗</a:t>
            </a:r>
            <a:r>
              <a:rPr lang="zh-TW" altLang="en-US" dirty="0"/>
              <a:t>變化</a:t>
            </a:r>
            <a:r>
              <a:rPr lang="zh-TW" altLang="en-US" dirty="0" smtClean="0"/>
              <a:t>，以</a:t>
            </a:r>
            <a:r>
              <a:rPr lang="zh-TW" altLang="en-US" dirty="0"/>
              <a:t>監測</a:t>
            </a:r>
            <a:r>
              <a:rPr lang="zh-TW" altLang="en-US" dirty="0">
                <a:solidFill>
                  <a:schemeClr val="accent1"/>
                </a:solidFill>
              </a:rPr>
              <a:t>主軸</a:t>
            </a:r>
            <a:r>
              <a:rPr lang="zh-TW" altLang="en-US" dirty="0" smtClean="0">
                <a:solidFill>
                  <a:schemeClr val="accent1"/>
                </a:solidFill>
              </a:rPr>
              <a:t>電流</a:t>
            </a:r>
            <a:r>
              <a:rPr lang="zh-TW" altLang="zh-TW" dirty="0" smtClean="0"/>
              <a:t>與刀具</a:t>
            </a:r>
            <a:r>
              <a:rPr lang="zh-TW" altLang="zh-TW" dirty="0"/>
              <a:t>端之</a:t>
            </a:r>
            <a:r>
              <a:rPr lang="zh-TW" altLang="zh-TW" dirty="0" smtClean="0">
                <a:solidFill>
                  <a:schemeClr val="accent1"/>
                </a:solidFill>
              </a:rPr>
              <a:t>振動</a:t>
            </a:r>
            <a:r>
              <a:rPr lang="zh-TW" altLang="en-US" dirty="0"/>
              <a:t>，</a:t>
            </a:r>
            <a:r>
              <a:rPr lang="zh-TW" altLang="zh-TW" dirty="0" smtClean="0"/>
              <a:t> </a:t>
            </a:r>
            <a:r>
              <a:rPr lang="zh-TW" altLang="en-US" dirty="0" smtClean="0"/>
              <a:t>發現將電流與振動訊號</a:t>
            </a:r>
            <a:r>
              <a:rPr lang="zh-TW" altLang="en-US" dirty="0" smtClean="0">
                <a:solidFill>
                  <a:schemeClr val="accent1"/>
                </a:solidFill>
              </a:rPr>
              <a:t>相乘</a:t>
            </a:r>
            <a:r>
              <a:rPr lang="zh-TW" altLang="en-US" dirty="0" smtClean="0"/>
              <a:t>後跟刀具磨耗呈現</a:t>
            </a:r>
            <a:r>
              <a:rPr lang="zh-TW" altLang="en-US" dirty="0" smtClean="0">
                <a:solidFill>
                  <a:schemeClr val="accent1"/>
                </a:solidFill>
              </a:rPr>
              <a:t>線性關係</a:t>
            </a:r>
            <a:r>
              <a:rPr lang="zh-TW" altLang="zh-TW" dirty="0" smtClean="0"/>
              <a:t>。</a:t>
            </a:r>
            <a:r>
              <a:rPr lang="zh-TW" altLang="zh-TW" dirty="0"/>
              <a:t>在五種不同的進給速率和五種不同切削深度實驗驗證下，整體之誤差</a:t>
            </a:r>
            <a:r>
              <a:rPr lang="zh-TW" altLang="zh-TW" dirty="0" smtClean="0"/>
              <a:t>在</a:t>
            </a:r>
            <a:r>
              <a:rPr lang="en-US" altLang="zh-TW" dirty="0" smtClean="0">
                <a:solidFill>
                  <a:schemeClr val="accent1"/>
                </a:solidFill>
              </a:rPr>
              <a:t>10</a:t>
            </a:r>
            <a:r>
              <a:rPr lang="en-US" altLang="zh-TW" dirty="0">
                <a:solidFill>
                  <a:schemeClr val="accent1"/>
                </a:solidFill>
              </a:rPr>
              <a:t>%</a:t>
            </a:r>
            <a:r>
              <a:rPr lang="zh-TW" altLang="zh-TW" dirty="0">
                <a:solidFill>
                  <a:schemeClr val="accent1"/>
                </a:solidFill>
              </a:rPr>
              <a:t>以下</a:t>
            </a:r>
            <a:r>
              <a:rPr lang="zh-TW" altLang="zh-TW" dirty="0"/>
              <a:t>。</a:t>
            </a:r>
            <a:endParaRPr lang="zh-TW" altLang="en-US" dirty="0"/>
          </a:p>
        </p:txBody>
      </p:sp>
    </p:spTree>
    <p:extLst>
      <p:ext uri="{BB962C8B-B14F-4D97-AF65-F5344CB8AC3E}">
        <p14:creationId xmlns:p14="http://schemas.microsoft.com/office/powerpoint/2010/main" val="10941179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smtClean="0"/>
              <a:t>1.</a:t>
            </a:r>
            <a:r>
              <a:rPr lang="zh-TW" altLang="en-US" sz="4000" b="1" dirty="0" smtClean="0"/>
              <a:t> 緒論</a:t>
            </a:r>
            <a:r>
              <a:rPr lang="en-US" altLang="zh-TW" sz="4000" b="1" dirty="0" smtClean="0"/>
              <a:t>-</a:t>
            </a:r>
            <a:r>
              <a:rPr lang="zh-TW" altLang="en-US" sz="4000" b="1" dirty="0" smtClean="0"/>
              <a:t> 文獻探討</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8</a:t>
            </a:fld>
            <a:endParaRPr altLang="en-US">
              <a:solidFill>
                <a:prstClr val="black">
                  <a:tint val="75000"/>
                </a:prstClr>
              </a:solidFill>
            </a:endParaRPr>
          </a:p>
        </p:txBody>
      </p:sp>
      <p:sp>
        <p:nvSpPr>
          <p:cNvPr id="5" name="內容版面配置區 4"/>
          <p:cNvSpPr>
            <a:spLocks noGrp="1"/>
          </p:cNvSpPr>
          <p:nvPr>
            <p:ph idx="1"/>
          </p:nvPr>
        </p:nvSpPr>
        <p:spPr>
          <a:xfrm>
            <a:off x="778047" y="1018903"/>
            <a:ext cx="10402140" cy="4799437"/>
          </a:xfrm>
        </p:spPr>
        <p:txBody>
          <a:bodyPr>
            <a:normAutofit/>
          </a:bodyPr>
          <a:lstStyle/>
          <a:p>
            <a:pPr marL="342900" lvl="0" indent="-342900">
              <a:buFont typeface="Wingdings" panose="05000000000000000000" pitchFamily="2" charset="2"/>
              <a:buChar char="l"/>
            </a:pPr>
            <a:r>
              <a:rPr lang="zh-TW" altLang="zh-TW" b="1" dirty="0"/>
              <a:t>聲射感測</a:t>
            </a:r>
            <a:endParaRPr lang="zh-TW" altLang="zh-TW" dirty="0"/>
          </a:p>
          <a:p>
            <a:pPr lvl="1" indent="0">
              <a:buNone/>
            </a:pPr>
            <a:r>
              <a:rPr lang="en-US" altLang="zh-TW" dirty="0" smtClean="0"/>
              <a:t>1. </a:t>
            </a:r>
            <a:r>
              <a:rPr lang="zh-TW" altLang="en-US" dirty="0" smtClean="0"/>
              <a:t>田</a:t>
            </a:r>
            <a:r>
              <a:rPr lang="en-US" altLang="zh-TW" dirty="0" smtClean="0"/>
              <a:t>[7]</a:t>
            </a:r>
            <a:r>
              <a:rPr lang="zh-TW" altLang="en-US" dirty="0"/>
              <a:t>提出使用</a:t>
            </a:r>
            <a:r>
              <a:rPr lang="zh-TW" altLang="en-US" dirty="0">
                <a:solidFill>
                  <a:schemeClr val="accent1"/>
                </a:solidFill>
              </a:rPr>
              <a:t>聲射訊號</a:t>
            </a:r>
            <a:r>
              <a:rPr lang="zh-TW" altLang="en-US" dirty="0"/>
              <a:t>分析車削</a:t>
            </a:r>
            <a:r>
              <a:rPr lang="zh-TW" altLang="en-US" dirty="0" smtClean="0"/>
              <a:t>時刀</a:t>
            </a:r>
            <a:r>
              <a:rPr lang="zh-TW" altLang="en-US" dirty="0"/>
              <a:t>具之磨耗情況</a:t>
            </a:r>
            <a:r>
              <a:rPr lang="zh-TW" altLang="en-US" dirty="0" smtClean="0"/>
              <a:t>，藉</a:t>
            </a:r>
            <a:r>
              <a:rPr lang="zh-TW" altLang="en-US" dirty="0"/>
              <a:t>由整合滑線場</a:t>
            </a:r>
            <a:r>
              <a:rPr lang="en-US" altLang="zh-TW" dirty="0"/>
              <a:t>(slip-line field)</a:t>
            </a:r>
            <a:r>
              <a:rPr lang="zh-TW" altLang="en-US" dirty="0"/>
              <a:t>理論建立的犁切力模型</a:t>
            </a:r>
            <a:r>
              <a:rPr lang="zh-TW" altLang="en-US" dirty="0" smtClean="0"/>
              <a:t>，</a:t>
            </a:r>
            <a:r>
              <a:rPr lang="zh-TW" altLang="zh-TW" dirty="0"/>
              <a:t>求得聲射訊號源分布及聲射訊號傳遞</a:t>
            </a:r>
            <a:r>
              <a:rPr lang="zh-TW" altLang="zh-TW" dirty="0" smtClean="0"/>
              <a:t>模</a:t>
            </a:r>
            <a:r>
              <a:rPr lang="zh-TW" altLang="en-US" dirty="0" smtClean="0"/>
              <a:t>型與刀具磨耗的關係</a:t>
            </a:r>
            <a:r>
              <a:rPr lang="zh-TW" altLang="zh-TW" dirty="0" smtClean="0"/>
              <a:t>。</a:t>
            </a:r>
            <a:r>
              <a:rPr lang="zh-TW" altLang="en-US" dirty="0" smtClean="0"/>
              <a:t>可發現</a:t>
            </a:r>
            <a:r>
              <a:rPr lang="zh-TW" altLang="zh-TW" dirty="0" smtClean="0">
                <a:solidFill>
                  <a:schemeClr val="accent1"/>
                </a:solidFill>
              </a:rPr>
              <a:t>訊號</a:t>
            </a:r>
            <a:r>
              <a:rPr lang="zh-TW" altLang="zh-TW" dirty="0">
                <a:solidFill>
                  <a:schemeClr val="accent1"/>
                </a:solidFill>
              </a:rPr>
              <a:t>頻域</a:t>
            </a:r>
            <a:r>
              <a:rPr lang="zh-TW" altLang="zh-TW" dirty="0" smtClean="0">
                <a:solidFill>
                  <a:schemeClr val="accent1"/>
                </a:solidFill>
              </a:rPr>
              <a:t>分布</a:t>
            </a:r>
            <a:r>
              <a:rPr lang="zh-TW" altLang="zh-TW" dirty="0" smtClean="0"/>
              <a:t>隨著</a:t>
            </a:r>
            <a:r>
              <a:rPr lang="zh-TW" altLang="zh-TW" dirty="0"/>
              <a:t>磨耗量</a:t>
            </a:r>
            <a:r>
              <a:rPr lang="zh-TW" altLang="zh-TW" dirty="0">
                <a:solidFill>
                  <a:schemeClr val="accent1"/>
                </a:solidFill>
              </a:rPr>
              <a:t>增加</a:t>
            </a:r>
            <a:r>
              <a:rPr lang="zh-TW" altLang="zh-TW" dirty="0"/>
              <a:t>而往</a:t>
            </a:r>
            <a:r>
              <a:rPr lang="zh-TW" altLang="zh-TW" dirty="0">
                <a:solidFill>
                  <a:schemeClr val="accent1"/>
                </a:solidFill>
              </a:rPr>
              <a:t>高頻</a:t>
            </a:r>
            <a:r>
              <a:rPr lang="zh-TW" altLang="zh-TW" dirty="0"/>
              <a:t>方向移動</a:t>
            </a:r>
            <a:endParaRPr lang="en-US" altLang="zh-TW" dirty="0" smtClean="0"/>
          </a:p>
          <a:p>
            <a:pPr lvl="1" indent="0">
              <a:buNone/>
            </a:pPr>
            <a:endParaRPr lang="en-US" altLang="zh-TW" dirty="0"/>
          </a:p>
          <a:p>
            <a:pPr lvl="1" indent="0">
              <a:buNone/>
            </a:pPr>
            <a:r>
              <a:rPr lang="en-US" altLang="zh-TW" dirty="0" smtClean="0"/>
              <a:t>2.</a:t>
            </a:r>
            <a:r>
              <a:rPr lang="zh-TW" altLang="en-US" dirty="0"/>
              <a:t> </a:t>
            </a:r>
            <a:r>
              <a:rPr lang="en-US" altLang="zh-TW" dirty="0" err="1" smtClean="0"/>
              <a:t>Kulandaivelu</a:t>
            </a:r>
            <a:r>
              <a:rPr lang="zh-TW" altLang="en-US" dirty="0" smtClean="0"/>
              <a:t>等人</a:t>
            </a:r>
            <a:r>
              <a:rPr lang="en-US" altLang="zh-TW" dirty="0" smtClean="0"/>
              <a:t>[8]</a:t>
            </a:r>
            <a:r>
              <a:rPr lang="zh-TW" altLang="en-US" dirty="0" smtClean="0"/>
              <a:t>將</a:t>
            </a:r>
            <a:r>
              <a:rPr lang="en-US" altLang="zh-TW" dirty="0">
                <a:solidFill>
                  <a:schemeClr val="accent1"/>
                </a:solidFill>
              </a:rPr>
              <a:t>AE</a:t>
            </a:r>
            <a:r>
              <a:rPr lang="zh-TW" altLang="en-US" dirty="0">
                <a:solidFill>
                  <a:schemeClr val="accent1"/>
                </a:solidFill>
              </a:rPr>
              <a:t>感測器</a:t>
            </a:r>
            <a:r>
              <a:rPr lang="zh-TW" altLang="en-US" dirty="0"/>
              <a:t>所擷取到之訊號轉換成</a:t>
            </a:r>
            <a:r>
              <a:rPr lang="zh-TW" altLang="en-US" dirty="0">
                <a:solidFill>
                  <a:schemeClr val="accent1"/>
                </a:solidFill>
              </a:rPr>
              <a:t>平均值</a:t>
            </a:r>
            <a:r>
              <a:rPr lang="en-US" altLang="zh-TW" dirty="0">
                <a:solidFill>
                  <a:schemeClr val="accent1"/>
                </a:solidFill>
              </a:rPr>
              <a:t>(average)</a:t>
            </a:r>
            <a:r>
              <a:rPr lang="zh-TW" altLang="en-US" dirty="0">
                <a:solidFill>
                  <a:schemeClr val="accent1"/>
                </a:solidFill>
              </a:rPr>
              <a:t>、均方根值</a:t>
            </a:r>
            <a:r>
              <a:rPr lang="en-US" altLang="zh-TW" dirty="0">
                <a:solidFill>
                  <a:schemeClr val="accent1"/>
                </a:solidFill>
              </a:rPr>
              <a:t>(RMS)</a:t>
            </a:r>
            <a:r>
              <a:rPr lang="zh-TW" altLang="en-US" dirty="0">
                <a:solidFill>
                  <a:schemeClr val="accent1"/>
                </a:solidFill>
              </a:rPr>
              <a:t>、訊號所占面積</a:t>
            </a:r>
            <a:r>
              <a:rPr lang="en-US" altLang="zh-TW" dirty="0">
                <a:solidFill>
                  <a:schemeClr val="accent1"/>
                </a:solidFill>
              </a:rPr>
              <a:t>(area)</a:t>
            </a:r>
            <a:r>
              <a:rPr lang="zh-TW" altLang="en-US" dirty="0"/>
              <a:t>等三種</a:t>
            </a:r>
            <a:r>
              <a:rPr lang="zh-TW" altLang="en-US" dirty="0" smtClean="0"/>
              <a:t>特徵，並作為</a:t>
            </a:r>
            <a:r>
              <a:rPr lang="en-US" altLang="zh-TW" dirty="0"/>
              <a:t>ANFIS</a:t>
            </a:r>
            <a:r>
              <a:rPr lang="zh-TW" altLang="en-US" dirty="0"/>
              <a:t>系統之輸入值，並以刀具磨耗量為輸出值</a:t>
            </a:r>
            <a:r>
              <a:rPr lang="zh-TW" altLang="en-US" dirty="0" smtClean="0"/>
              <a:t>，來預測刀具的磨耗量。</a:t>
            </a:r>
            <a:endParaRPr lang="zh-TW" altLang="en-US" dirty="0"/>
          </a:p>
        </p:txBody>
      </p:sp>
      <p:pic>
        <p:nvPicPr>
          <p:cNvPr id="7" name="圖片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1558" y="4525505"/>
            <a:ext cx="5670416" cy="2013409"/>
          </a:xfrm>
          <a:prstGeom prst="rect">
            <a:avLst/>
          </a:prstGeom>
          <a:noFill/>
          <a:ln>
            <a:noFill/>
          </a:ln>
        </p:spPr>
      </p:pic>
    </p:spTree>
    <p:extLst>
      <p:ext uri="{BB962C8B-B14F-4D97-AF65-F5344CB8AC3E}">
        <p14:creationId xmlns:p14="http://schemas.microsoft.com/office/powerpoint/2010/main" val="227330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標題 1"/>
          <p:cNvSpPr>
            <a:spLocks noGrp="1"/>
          </p:cNvSpPr>
          <p:nvPr>
            <p:ph type="title"/>
          </p:nvPr>
        </p:nvSpPr>
        <p:spPr/>
        <p:txBody>
          <a:bodyPr/>
          <a:lstStyle/>
          <a:p>
            <a:r>
              <a:rPr lang="en-US" altLang="zh-TW" sz="4000" b="1" dirty="0" smtClean="0"/>
              <a:t>1.</a:t>
            </a:r>
            <a:r>
              <a:rPr lang="zh-TW" altLang="en-US" sz="4000" b="1" dirty="0" smtClean="0"/>
              <a:t> 緒論</a:t>
            </a:r>
            <a:r>
              <a:rPr lang="en-US" altLang="zh-TW" sz="4000" b="1" dirty="0" smtClean="0"/>
              <a:t>-</a:t>
            </a:r>
            <a:r>
              <a:rPr lang="zh-TW" altLang="en-US" sz="4000" b="1" dirty="0" smtClean="0"/>
              <a:t> 文獻探討</a:t>
            </a:r>
            <a:endParaRPr lang="zh-TW" altLang="en-US" sz="4000" b="1" dirty="0">
              <a:ea typeface="新細明體" pitchFamily="18" charset="-120"/>
              <a:cs typeface="Arial Unicode MS" pitchFamily="34" charset="-120"/>
            </a:endParaRPr>
          </a:p>
        </p:txBody>
      </p:sp>
      <p:sp>
        <p:nvSpPr>
          <p:cNvPr id="2"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solidFill>
                <a:prstClr val="black"/>
              </a:solidFill>
            </a:endParaRPr>
          </a:p>
        </p:txBody>
      </p:sp>
      <p:sp>
        <p:nvSpPr>
          <p:cNvPr id="4" name="投影片編號版面配置區 3"/>
          <p:cNvSpPr>
            <a:spLocks noGrp="1"/>
          </p:cNvSpPr>
          <p:nvPr>
            <p:ph type="sldNum" sz="quarter" idx="12"/>
          </p:nvPr>
        </p:nvSpPr>
        <p:spPr/>
        <p:txBody>
          <a:bodyPr/>
          <a:lstStyle/>
          <a:p>
            <a:fld id="{9860EDB8-5305-433F-BE41-D7A86D811DB3}" type="slidenum">
              <a:rPr lang="en-US" altLang="zh-TW" smtClean="0">
                <a:solidFill>
                  <a:prstClr val="black">
                    <a:tint val="75000"/>
                  </a:prstClr>
                </a:solidFill>
              </a:rPr>
              <a:pPr/>
              <a:t>9</a:t>
            </a:fld>
            <a:endParaRPr altLang="en-US">
              <a:solidFill>
                <a:prstClr val="black">
                  <a:tint val="75000"/>
                </a:prstClr>
              </a:solidFill>
            </a:endParaRPr>
          </a:p>
        </p:txBody>
      </p:sp>
      <p:sp>
        <p:nvSpPr>
          <p:cNvPr id="5" name="內容版面配置區 4"/>
          <p:cNvSpPr>
            <a:spLocks noGrp="1"/>
          </p:cNvSpPr>
          <p:nvPr>
            <p:ph idx="1"/>
          </p:nvPr>
        </p:nvSpPr>
        <p:spPr>
          <a:xfrm>
            <a:off x="721475" y="1087263"/>
            <a:ext cx="10632326" cy="4799437"/>
          </a:xfrm>
        </p:spPr>
        <p:txBody>
          <a:bodyPr>
            <a:normAutofit/>
          </a:bodyPr>
          <a:lstStyle/>
          <a:p>
            <a:pPr marL="342900" lvl="0" indent="-342900">
              <a:buFont typeface="Wingdings" panose="05000000000000000000" pitchFamily="2" charset="2"/>
              <a:buChar char="l"/>
            </a:pPr>
            <a:r>
              <a:rPr lang="zh-TW" altLang="en-US" b="1" dirty="0" smtClean="0"/>
              <a:t>磨</a:t>
            </a:r>
            <a:r>
              <a:rPr lang="zh-TW" altLang="en-US" b="1" dirty="0"/>
              <a:t>耗影像量測</a:t>
            </a:r>
            <a:endParaRPr lang="zh-TW" altLang="zh-TW" dirty="0"/>
          </a:p>
          <a:p>
            <a:pPr lvl="1" indent="0">
              <a:buNone/>
            </a:pPr>
            <a:r>
              <a:rPr lang="en-US" altLang="zh-TW" dirty="0" smtClean="0"/>
              <a:t>1. </a:t>
            </a:r>
            <a:r>
              <a:rPr lang="zh-TW" altLang="en-US" dirty="0" smtClean="0"/>
              <a:t>郭</a:t>
            </a:r>
            <a:r>
              <a:rPr lang="en-US" altLang="zh-TW" dirty="0" smtClean="0"/>
              <a:t>[</a:t>
            </a:r>
            <a:r>
              <a:rPr lang="en-US" altLang="zh-TW" dirty="0"/>
              <a:t>9</a:t>
            </a:r>
            <a:r>
              <a:rPr lang="en-US" altLang="zh-TW" dirty="0" smtClean="0"/>
              <a:t>]</a:t>
            </a:r>
            <a:r>
              <a:rPr lang="zh-TW" altLang="en-US" dirty="0"/>
              <a:t>與鄭</a:t>
            </a:r>
            <a:r>
              <a:rPr lang="en-US" altLang="zh-TW" dirty="0"/>
              <a:t>[</a:t>
            </a:r>
            <a:r>
              <a:rPr lang="en-US" altLang="zh-TW" dirty="0" smtClean="0"/>
              <a:t>10]</a:t>
            </a:r>
            <a:r>
              <a:rPr lang="zh-TW" altLang="en-US" dirty="0"/>
              <a:t>等利用機器視覺，開發出刀具磨耗自動檢測系統。在攝影機所取得影像中找出受檢測區域</a:t>
            </a:r>
            <a:r>
              <a:rPr lang="en-US" altLang="zh-TW" dirty="0"/>
              <a:t>(Region of Interest, ROI)</a:t>
            </a:r>
            <a:r>
              <a:rPr lang="zh-TW" altLang="en-US" dirty="0"/>
              <a:t>，可分析如</a:t>
            </a:r>
            <a:r>
              <a:rPr lang="zh-TW" altLang="en-US" dirty="0">
                <a:solidFill>
                  <a:schemeClr val="accent1"/>
                </a:solidFill>
              </a:rPr>
              <a:t>色度</a:t>
            </a:r>
            <a:r>
              <a:rPr lang="zh-TW" altLang="en-US" dirty="0"/>
              <a:t>跟</a:t>
            </a:r>
            <a:r>
              <a:rPr lang="zh-TW" altLang="en-US" dirty="0">
                <a:solidFill>
                  <a:schemeClr val="accent1"/>
                </a:solidFill>
              </a:rPr>
              <a:t>亮度</a:t>
            </a:r>
            <a:r>
              <a:rPr lang="zh-TW" altLang="en-US" dirty="0"/>
              <a:t>與</a:t>
            </a:r>
            <a:r>
              <a:rPr lang="zh-TW" altLang="en-US" dirty="0">
                <a:solidFill>
                  <a:schemeClr val="accent1"/>
                </a:solidFill>
              </a:rPr>
              <a:t>參考值</a:t>
            </a:r>
            <a:r>
              <a:rPr lang="zh-TW" altLang="en-US" dirty="0"/>
              <a:t>比較</a:t>
            </a:r>
            <a:r>
              <a:rPr lang="zh-TW" altLang="en-US" dirty="0" smtClean="0"/>
              <a:t>。</a:t>
            </a:r>
            <a:endParaRPr lang="en-US" altLang="zh-TW" dirty="0" smtClean="0"/>
          </a:p>
          <a:p>
            <a:pPr lvl="1" indent="0">
              <a:buNone/>
            </a:pPr>
            <a:endParaRPr lang="en-US" altLang="zh-TW" dirty="0"/>
          </a:p>
          <a:p>
            <a:pPr lvl="1" indent="0">
              <a:buNone/>
            </a:pPr>
            <a:r>
              <a:rPr lang="en-US" altLang="zh-TW" dirty="0" smtClean="0"/>
              <a:t>2.</a:t>
            </a:r>
            <a:r>
              <a:rPr lang="zh-TW" altLang="en-US" dirty="0"/>
              <a:t> </a:t>
            </a:r>
            <a:r>
              <a:rPr lang="en-US" altLang="zh-TW" dirty="0" err="1"/>
              <a:t>Jurkovic</a:t>
            </a:r>
            <a:r>
              <a:rPr lang="zh-TW" altLang="en-US" dirty="0"/>
              <a:t>等人</a:t>
            </a:r>
            <a:r>
              <a:rPr lang="en-US" altLang="zh-TW" dirty="0" smtClean="0"/>
              <a:t>[11]</a:t>
            </a:r>
            <a:r>
              <a:rPr lang="zh-TW" altLang="en-US" dirty="0"/>
              <a:t>提出一雷射為基礎之量測系統，藉由</a:t>
            </a:r>
            <a:r>
              <a:rPr lang="zh-TW" altLang="en-US" dirty="0">
                <a:solidFill>
                  <a:schemeClr val="accent1"/>
                </a:solidFill>
              </a:rPr>
              <a:t>雷射光</a:t>
            </a:r>
            <a:r>
              <a:rPr lang="zh-TW" altLang="en-US" dirty="0"/>
              <a:t>的線性特質，易於取得</a:t>
            </a:r>
            <a:r>
              <a:rPr lang="zh-TW" altLang="en-US" dirty="0">
                <a:solidFill>
                  <a:schemeClr val="accent1"/>
                </a:solidFill>
              </a:rPr>
              <a:t>刀具磨耗之輪廓深度</a:t>
            </a:r>
            <a:r>
              <a:rPr lang="zh-TW" altLang="en-US" dirty="0"/>
              <a:t>如圖</a:t>
            </a:r>
            <a:r>
              <a:rPr lang="en-US" altLang="zh-TW" dirty="0"/>
              <a:t>1-8</a:t>
            </a:r>
            <a:r>
              <a:rPr lang="zh-TW" altLang="en-US" dirty="0"/>
              <a:t>所示，尤其刀具表面與粗糙度可有效獲得。</a:t>
            </a:r>
          </a:p>
        </p:txBody>
      </p:sp>
      <p:pic>
        <p:nvPicPr>
          <p:cNvPr id="317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6372" y="4126345"/>
            <a:ext cx="4388601" cy="1995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內容版面配置區 4"/>
          <p:cNvSpPr txBox="1">
            <a:spLocks/>
          </p:cNvSpPr>
          <p:nvPr/>
        </p:nvSpPr>
        <p:spPr>
          <a:xfrm>
            <a:off x="5163196" y="6136551"/>
            <a:ext cx="3445226" cy="58492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0"/>
              </a:spcAft>
              <a:buFont typeface="Arial" panose="020B0604020202020204" pitchFamily="34" charset="0"/>
              <a:buNone/>
              <a:defRPr lang="zh-TW" sz="20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0"/>
              </a:spcAft>
              <a:buFont typeface="Arial" panose="020B0604020202020204" pitchFamily="34" charset="0"/>
              <a:buChar char="•"/>
              <a:defRPr lang="zh-TW" sz="18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0"/>
              </a:spcAft>
              <a:buFont typeface="Arial" panose="020B0604020202020204" pitchFamily="34" charset="0"/>
              <a:buChar char="•"/>
              <a:defRPr lang="zh-TW" sz="16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0"/>
              </a:spcAft>
              <a:buFont typeface="Arial" panose="020B0604020202020204" pitchFamily="34" charset="0"/>
              <a:buChar char="•"/>
              <a:defRPr lang="zh-TW"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TW" sz="1800" kern="1200">
                <a:solidFill>
                  <a:schemeClr val="tx1"/>
                </a:solidFill>
                <a:latin typeface="+mn-lt"/>
                <a:ea typeface="+mn-ea"/>
                <a:cs typeface="+mn-cs"/>
              </a:defRPr>
            </a:lvl9pPr>
          </a:lstStyle>
          <a:p>
            <a:r>
              <a:rPr lang="zh-TW" altLang="en-US" sz="1600" dirty="0" smtClean="0">
                <a:solidFill>
                  <a:schemeClr val="tx1"/>
                </a:solidFill>
              </a:rPr>
              <a:t>刀具磨耗輪廓  </a:t>
            </a:r>
            <a:r>
              <a:rPr lang="en-US" altLang="zh-TW" sz="1600" dirty="0" smtClean="0">
                <a:solidFill>
                  <a:schemeClr val="tx1"/>
                </a:solidFill>
              </a:rPr>
              <a:t>[21]</a:t>
            </a:r>
            <a:endParaRPr lang="zh-TW" altLang="en-US" sz="1600" dirty="0" smtClean="0">
              <a:solidFill>
                <a:schemeClr val="tx1"/>
              </a:solidFill>
            </a:endParaRPr>
          </a:p>
        </p:txBody>
      </p:sp>
    </p:spTree>
    <p:extLst>
      <p:ext uri="{BB962C8B-B14F-4D97-AF65-F5344CB8AC3E}">
        <p14:creationId xmlns:p14="http://schemas.microsoft.com/office/powerpoint/2010/main" val="2218588869"/>
      </p:ext>
    </p:extLst>
  </p:cSld>
  <p:clrMapOvr>
    <a:masterClrMapping/>
  </p:clrMapOvr>
  <p:timing>
    <p:tnLst>
      <p:par>
        <p:cTn id="1" dur="indefinite" restart="never" nodeType="tmRoot"/>
      </p:par>
    </p:tn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WelcomeDoc" id="{E1E7EDF9-8B79-4E5D-B508-2301E35CD219}" vid="{4342E303-0389-44F2-B6F0-C13C203CC5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D8DBC0A1-66E1-4B9D-88C2-9B3A32A214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歡迎使用 PowerPoint</Template>
  <TotalTime>0</TotalTime>
  <Words>10064</Words>
  <Application>Microsoft Office PowerPoint</Application>
  <PresentationFormat>自訂</PresentationFormat>
  <Paragraphs>1252</Paragraphs>
  <Slides>66</Slides>
  <Notes>63</Notes>
  <HiddenSlides>0</HiddenSlides>
  <MMClips>0</MMClips>
  <ScaleCrop>false</ScaleCrop>
  <HeadingPairs>
    <vt:vector size="6" baseType="variant">
      <vt:variant>
        <vt:lpstr>佈景主題</vt:lpstr>
      </vt:variant>
      <vt:variant>
        <vt:i4>1</vt:i4>
      </vt:variant>
      <vt:variant>
        <vt:lpstr>內嵌 OLE 伺服程式</vt:lpstr>
      </vt:variant>
      <vt:variant>
        <vt:i4>3</vt:i4>
      </vt:variant>
      <vt:variant>
        <vt:lpstr>投影片標題</vt:lpstr>
      </vt:variant>
      <vt:variant>
        <vt:i4>66</vt:i4>
      </vt:variant>
    </vt:vector>
  </HeadingPairs>
  <TitlesOfParts>
    <vt:vector size="70" baseType="lpstr">
      <vt:lpstr>WelcomeDoc</vt:lpstr>
      <vt:lpstr>Microsoft Visio 繪圖</vt:lpstr>
      <vt:lpstr>Visio</vt:lpstr>
      <vt:lpstr>Visio.Drawing.15</vt:lpstr>
      <vt:lpstr>開發具加工感測與磨耗量測之刀具分析系統 Development of Tool Analysis System with  Machining Sensing and Wear Measuring</vt:lpstr>
      <vt:lpstr>大綱</vt:lpstr>
      <vt:lpstr>1. 緒論- 研究背景</vt:lpstr>
      <vt:lpstr>1. 緒論- 研究背景</vt:lpstr>
      <vt:lpstr>1. 緒論- 研究背景</vt:lpstr>
      <vt:lpstr>1. 緒論- 文獻探討</vt:lpstr>
      <vt:lpstr>1. 緒論- 文獻探討</vt:lpstr>
      <vt:lpstr>1. 緒論- 文獻探討</vt:lpstr>
      <vt:lpstr>1. 緒論- 文獻探討</vt:lpstr>
      <vt:lpstr>1. 緒論- 研究目的</vt:lpstr>
      <vt:lpstr>1. 緒論- 研究目的</vt:lpstr>
      <vt:lpstr>2.理論方法</vt:lpstr>
      <vt:lpstr>2.理論方法 - 刀具量測(刀具壽命)</vt:lpstr>
      <vt:lpstr>2.理論方法 - 刀具量測(泰勒氏理論)</vt:lpstr>
      <vt:lpstr>2.理論方法 – 預測方法(頻域分析)</vt:lpstr>
      <vt:lpstr>2.理論方法 – 預測方法(時頻域分析)</vt:lpstr>
      <vt:lpstr>2.理論方法 – 預測方法(時域分析)</vt:lpstr>
      <vt:lpstr>2.理論方法 – 預測方法(時域分析)</vt:lpstr>
      <vt:lpstr>2.理論方法 – 預測方法(迴歸分析)</vt:lpstr>
      <vt:lpstr>2.理論方法 – 預測方法(類神經網路)</vt:lpstr>
      <vt:lpstr>3. 系統開發</vt:lpstr>
      <vt:lpstr>3. 系統開發 – 系統設計</vt:lpstr>
      <vt:lpstr>3. 系統開發 – 系統設計</vt:lpstr>
      <vt:lpstr>3. 系統開發 – 系統設計</vt:lpstr>
      <vt:lpstr>3. 系統開發 – 系統執行步驟(訊號擷取)</vt:lpstr>
      <vt:lpstr>3. 系統開發 – 系統執行步驟(訊號擷取)</vt:lpstr>
      <vt:lpstr>3. 系統開發 – 系統執行步驟(訊號擷取)</vt:lpstr>
      <vt:lpstr>3. 系統開發 – 系統執行步驟(訊號擷取)</vt:lpstr>
      <vt:lpstr>3. 系統開發 – 系統執行步驟(訊號擷取)</vt:lpstr>
      <vt:lpstr>3. 系統開發 – 系統執行步驟(特徵計算)</vt:lpstr>
      <vt:lpstr>3. 系統開發 – 系統執行步驟(影像擷取)</vt:lpstr>
      <vt:lpstr>3. 系統開發 – 系統執行步驟(磨耗計算)</vt:lpstr>
      <vt:lpstr>3. 系統開發 – 系統執行步驟(磨耗計算)</vt:lpstr>
      <vt:lpstr>3. 系統開發 – 系統執行步驟(磨耗計算)</vt:lpstr>
      <vt:lpstr>4. 實驗分析</vt:lpstr>
      <vt:lpstr>4. 實驗分析 – 實驗設計(ISU裝置)</vt:lpstr>
      <vt:lpstr>4. 實驗分析 – 實驗設計(ISU裝置)</vt:lpstr>
      <vt:lpstr>4. 實驗分析 – 實驗設計(感測器裝置)</vt:lpstr>
      <vt:lpstr>4. 實驗分析 – 實驗設計(感測器裝置)</vt:lpstr>
      <vt:lpstr>4. 實驗分析 – 實驗設計(加工條件)</vt:lpstr>
      <vt:lpstr>4. 實驗分析 – 實驗設計(加工條件)</vt:lpstr>
      <vt:lpstr>4. 實驗分析 – 實驗設計(加工條件)</vt:lpstr>
      <vt:lpstr>4. 實驗分析 – 實驗設計(加工條件)</vt:lpstr>
      <vt:lpstr>4. 實驗分析 – 實驗結果分析(實驗說明)</vt:lpstr>
      <vt:lpstr>4. 實驗分析 – 實驗結果分析(刀具磨耗實驗)</vt:lpstr>
      <vt:lpstr>4. 實驗分析 – 實驗結果分析(刀具磨耗實驗)</vt:lpstr>
      <vt:lpstr>4. 實驗分析 – 實驗結果分析(刀具磨耗實驗)</vt:lpstr>
      <vt:lpstr>4. 實驗分析 – 實驗結果分析(刀具磨耗實驗)</vt:lpstr>
      <vt:lpstr>4. 實驗分析 – 實驗結果分析(刀具磨耗實驗)</vt:lpstr>
      <vt:lpstr>4. 實驗分析 – 實驗結果分析(刀具磨耗實驗)</vt:lpstr>
      <vt:lpstr>4. 實驗分析 – 實驗結果分析(結果分析)</vt:lpstr>
      <vt:lpstr>4. 實驗分析 – 實驗結果分析(結果分析)</vt:lpstr>
      <vt:lpstr>4. 實驗分析 – 實驗結果分析(結果分析)</vt:lpstr>
      <vt:lpstr>4. 實驗分析 – 實驗結果分析(結果分析)</vt:lpstr>
      <vt:lpstr>4. 實驗分析 – 實驗結果分析(結果分析)</vt:lpstr>
      <vt:lpstr>4. 實驗分析 – 實驗結果分析(結果分析)</vt:lpstr>
      <vt:lpstr>4. 實驗分析 – 實驗結果分析(結果分析)</vt:lpstr>
      <vt:lpstr>5. 結論 – 比較</vt:lpstr>
      <vt:lpstr>5. 結論 – 1 </vt:lpstr>
      <vt:lpstr>5. 結論 – 2 </vt:lpstr>
      <vt:lpstr>5. 結論 – 未來研究方向 </vt:lpstr>
      <vt:lpstr>6. 參考文獻</vt:lpstr>
      <vt:lpstr>6. 參考文獻</vt:lpstr>
      <vt:lpstr>PowerPoint 簡報</vt:lpstr>
      <vt:lpstr>4. 實驗分析 – 實驗結果分析(結果分析)</vt:lpstr>
      <vt:lpstr>4. 實驗分析 – 實驗結果分析(結果分析)</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2014-09-09T22:28:55Z</dcterms:created>
  <dcterms:modified xsi:type="dcterms:W3CDTF">2015-08-10T13:19:52Z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